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12" r:id="rId1"/>
  </p:sldMasterIdLst>
  <p:notesMasterIdLst>
    <p:notesMasterId r:id="rId62"/>
  </p:notesMasterIdLst>
  <p:sldIdLst>
    <p:sldId id="256" r:id="rId2"/>
    <p:sldId id="305" r:id="rId3"/>
    <p:sldId id="313" r:id="rId4"/>
    <p:sldId id="30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307" r:id="rId23"/>
    <p:sldId id="275" r:id="rId24"/>
    <p:sldId id="276" r:id="rId25"/>
    <p:sldId id="277" r:id="rId26"/>
    <p:sldId id="278" r:id="rId27"/>
    <p:sldId id="279" r:id="rId28"/>
    <p:sldId id="308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309" r:id="rId38"/>
    <p:sldId id="289" r:id="rId39"/>
    <p:sldId id="291" r:id="rId40"/>
    <p:sldId id="292" r:id="rId41"/>
    <p:sldId id="293" r:id="rId42"/>
    <p:sldId id="294" r:id="rId43"/>
    <p:sldId id="295" r:id="rId44"/>
    <p:sldId id="318" r:id="rId45"/>
    <p:sldId id="310" r:id="rId46"/>
    <p:sldId id="296" r:id="rId47"/>
    <p:sldId id="297" r:id="rId48"/>
    <p:sldId id="298" r:id="rId49"/>
    <p:sldId id="312" r:id="rId50"/>
    <p:sldId id="299" r:id="rId51"/>
    <p:sldId id="315" r:id="rId52"/>
    <p:sldId id="300" r:id="rId53"/>
    <p:sldId id="301" r:id="rId54"/>
    <p:sldId id="302" r:id="rId55"/>
    <p:sldId id="303" r:id="rId56"/>
    <p:sldId id="304" r:id="rId57"/>
    <p:sldId id="314" r:id="rId58"/>
    <p:sldId id="319" r:id="rId59"/>
    <p:sldId id="317" r:id="rId60"/>
    <p:sldId id="316" r:id="rId6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5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966865-0C51-4427-9917-1718DE16D774}" type="datetimeFigureOut">
              <a:rPr lang="fa-IR" smtClean="0"/>
              <a:pPr/>
              <a:t>02/15/1441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C496680-B3A1-4A49-BFCD-6183A5D8FB4E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EEFFE-2C8A-4270-B8AB-6102A7BE1FE2}" type="datetime8">
              <a:rPr lang="fa-IR" smtClean="0"/>
              <a:pPr/>
              <a:t>اکتبر 14،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4F1B-41E6-456B-B14D-0D2214769705}" type="datetime8">
              <a:rPr lang="fa-IR" smtClean="0"/>
              <a:pPr/>
              <a:t>اکتبر 14،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F76D-3CB1-4314-9160-C96D68E0A31E}" type="datetime8">
              <a:rPr lang="fa-IR" smtClean="0"/>
              <a:pPr/>
              <a:t>اکتبر 14،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84D44-F30E-43B4-B7F6-F7EC51A4F386}" type="datetime8">
              <a:rPr lang="fa-IR" smtClean="0"/>
              <a:pPr/>
              <a:t>اکتبر 14،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91B08-BDB5-40FA-AAFB-04529A4EF82B}" type="datetime8">
              <a:rPr lang="fa-IR" smtClean="0"/>
              <a:pPr/>
              <a:t>اکتبر 14،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A72E4-DE1B-4B5A-A8C2-4E1801114371}" type="datetime8">
              <a:rPr lang="fa-IR" smtClean="0"/>
              <a:pPr/>
              <a:t>اکتبر 14،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06A5-C625-4205-94B7-FB85D2714513}" type="datetime8">
              <a:rPr lang="fa-IR" smtClean="0"/>
              <a:pPr/>
              <a:t>اکتبر 14، 19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081CE-94C0-4C19-A317-E7F6C754E6C9}" type="datetime8">
              <a:rPr lang="fa-IR" smtClean="0"/>
              <a:pPr/>
              <a:t>اکتبر 14، 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C917-2F3F-4DCF-A520-F3C247F6FC78}" type="datetime8">
              <a:rPr lang="fa-IR" smtClean="0"/>
              <a:pPr/>
              <a:t>اکتبر 14، 19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E39A-5EE9-4661-8382-91D285F01AF2}" type="datetime8">
              <a:rPr lang="fa-IR" smtClean="0"/>
              <a:pPr/>
              <a:t>اکتبر 14،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A86F-DCB4-4A14-988C-A5E35FA5BB7E}" type="datetime8">
              <a:rPr lang="fa-IR" smtClean="0"/>
              <a:pPr/>
              <a:t>اکتبر 14،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78184-364D-4229-91D6-55E5134263EA}" type="datetime8">
              <a:rPr lang="fa-IR" smtClean="0"/>
              <a:pPr/>
              <a:t>اکتبر 14،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D6822-8AE3-468F-8482-0BF0E0334819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136904" cy="6264696"/>
          </a:xfrm>
        </p:spPr>
        <p:txBody>
          <a:bodyPr>
            <a:normAutofit fontScale="92500" lnSpcReduction="10000"/>
          </a:bodyPr>
          <a:lstStyle/>
          <a:p>
            <a:r>
              <a:rPr lang="fa-IR" sz="2400" b="1" dirty="0" smtClean="0">
                <a:solidFill>
                  <a:schemeClr val="tx1"/>
                </a:solidFill>
                <a:cs typeface="B Zar" pitchFamily="2" charset="-78"/>
              </a:rPr>
              <a:t>بسم الله الرحمن الرحيم</a:t>
            </a:r>
          </a:p>
          <a:p>
            <a:endParaRPr lang="fa-IR" sz="1200" b="1" dirty="0" smtClean="0">
              <a:solidFill>
                <a:schemeClr val="tx1"/>
              </a:solidFill>
              <a:cs typeface="B Zar" pitchFamily="2" charset="-78"/>
            </a:endParaRPr>
          </a:p>
          <a:p>
            <a:r>
              <a:rPr lang="fa-IR" sz="6500" b="1" dirty="0" smtClean="0">
                <a:solidFill>
                  <a:srgbClr val="FF0000"/>
                </a:solidFill>
                <a:cs typeface="B Zar" pitchFamily="2" charset="-78"/>
              </a:rPr>
              <a:t>تغذيه در </a:t>
            </a:r>
            <a:r>
              <a:rPr lang="en-US" sz="6500" b="1" dirty="0" smtClean="0">
                <a:solidFill>
                  <a:srgbClr val="FF0000"/>
                </a:solidFill>
                <a:cs typeface="B Zar" pitchFamily="2" charset="-78"/>
              </a:rPr>
              <a:t>ICU</a:t>
            </a:r>
            <a:endParaRPr lang="en-US" sz="4800" b="1" dirty="0" smtClean="0">
              <a:solidFill>
                <a:srgbClr val="FF0000"/>
              </a:solidFill>
              <a:cs typeface="B Zar" pitchFamily="2" charset="-78"/>
            </a:endParaRPr>
          </a:p>
          <a:p>
            <a:endParaRPr lang="fa-IR" sz="2600" b="1" dirty="0" smtClean="0">
              <a:solidFill>
                <a:schemeClr val="tx1"/>
              </a:solidFill>
              <a:cs typeface="B Zar" pitchFamily="2" charset="-78"/>
            </a:endParaRPr>
          </a:p>
          <a:p>
            <a:r>
              <a:rPr lang="fa-IR" sz="2600" b="1" dirty="0" smtClean="0">
                <a:solidFill>
                  <a:schemeClr val="tx1"/>
                </a:solidFill>
                <a:cs typeface="B Zar" pitchFamily="2" charset="-78"/>
              </a:rPr>
              <a:t>ارائه دهنده: </a:t>
            </a:r>
          </a:p>
          <a:p>
            <a:r>
              <a:rPr lang="fa-IR" sz="3600" b="1" dirty="0" smtClean="0">
                <a:solidFill>
                  <a:schemeClr val="tx1"/>
                </a:solidFill>
                <a:cs typeface="B Zar" pitchFamily="2" charset="-78"/>
              </a:rPr>
              <a:t>ميترا سرمدي</a:t>
            </a:r>
          </a:p>
          <a:p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كارشناس تغذيه و رژيم درماني</a:t>
            </a:r>
          </a:p>
          <a:p>
            <a:r>
              <a:rPr lang="fa-IR" sz="2200" b="1" dirty="0" smtClean="0">
                <a:solidFill>
                  <a:schemeClr val="tx1"/>
                </a:solidFill>
                <a:cs typeface="B Zar" pitchFamily="2" charset="-78"/>
              </a:rPr>
              <a:t>مسئول هماهنگ كننده تغذيه باليني</a:t>
            </a:r>
          </a:p>
          <a:p>
            <a:pPr algn="r"/>
            <a:endParaRPr lang="fa-IR" b="1" dirty="0">
              <a:solidFill>
                <a:schemeClr val="tx1"/>
              </a:solidFill>
              <a:cs typeface="B Zar" pitchFamily="2" charset="-78"/>
            </a:endParaRPr>
          </a:p>
          <a:p>
            <a:pPr algn="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     </a:t>
            </a:r>
          </a:p>
          <a:p>
            <a:pPr algn="r"/>
            <a:endParaRPr lang="fa-IR" sz="2000" b="1" dirty="0">
              <a:solidFill>
                <a:schemeClr val="tx1"/>
              </a:solidFill>
              <a:cs typeface="B Zar" pitchFamily="2" charset="-78"/>
            </a:endParaRPr>
          </a:p>
          <a:p>
            <a:pPr algn="r"/>
            <a:endParaRPr lang="fa-IR" sz="20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r"/>
            <a:endParaRPr lang="fa-IR" sz="2000" b="1" dirty="0">
              <a:solidFill>
                <a:schemeClr val="tx1"/>
              </a:solidFill>
              <a:cs typeface="B Zar" pitchFamily="2" charset="-78"/>
            </a:endParaRPr>
          </a:p>
          <a:p>
            <a:pPr algn="r"/>
            <a:r>
              <a:rPr lang="fa-IR" sz="2000" b="1" dirty="0" smtClean="0">
                <a:solidFill>
                  <a:schemeClr val="tx1"/>
                </a:solidFill>
                <a:cs typeface="B Zar" pitchFamily="2" charset="-78"/>
              </a:rPr>
              <a:t>              مركز آموزشي و درماني امام رضا(ع)</a:t>
            </a:r>
          </a:p>
          <a:p>
            <a:pPr algn="r"/>
            <a:r>
              <a:rPr lang="fa-IR" sz="2000" b="1" smtClean="0">
                <a:solidFill>
                  <a:schemeClr val="tx1"/>
                </a:solidFill>
                <a:cs typeface="B Zar" pitchFamily="2" charset="-78"/>
              </a:rPr>
              <a:t>                                     </a:t>
            </a:r>
            <a:r>
              <a:rPr lang="fa-IR" sz="2000" b="1" smtClean="0">
                <a:solidFill>
                  <a:schemeClr val="tx1"/>
                </a:solidFill>
                <a:cs typeface="B Zar" pitchFamily="2" charset="-78"/>
              </a:rPr>
              <a:t>98/7/22</a:t>
            </a:r>
            <a:endParaRPr lang="fa-IR" sz="2000" b="1" dirty="0">
              <a:solidFill>
                <a:schemeClr val="tx1"/>
              </a:solidFill>
              <a:cs typeface="B Zar" pitchFamily="2" charset="-78"/>
            </a:endParaRPr>
          </a:p>
        </p:txBody>
      </p:sp>
      <p:pic>
        <p:nvPicPr>
          <p:cNvPr id="1026" name="Picture 2" descr="C:\Users\app7\Desktop\عكس\24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15135"/>
            <a:ext cx="3384376" cy="2419945"/>
          </a:xfrm>
          <a:prstGeom prst="rect">
            <a:avLst/>
          </a:prstGeom>
          <a:noFill/>
        </p:spPr>
      </p:pic>
      <p:pic>
        <p:nvPicPr>
          <p:cNvPr id="4" name="Picture 3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17583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ارزيابي تركيب بدن در بيماران بدحال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1"/>
            <a:ext cx="8229600" cy="446449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fa-IR" dirty="0">
                <a:cs typeface="B Zar" pitchFamily="2" charset="-78"/>
              </a:rPr>
              <a:t>هيچ روش بدون خطا براي اندازه گيري تركيب بدن وجود ندارد.</a:t>
            </a:r>
            <a:endParaRPr lang="en-US" dirty="0">
              <a:cs typeface="B Zar" pitchFamily="2" charset="-78"/>
            </a:endParaRPr>
          </a:p>
          <a:p>
            <a:pPr>
              <a:lnSpc>
                <a:spcPct val="160000"/>
              </a:lnSpc>
            </a:pPr>
            <a:r>
              <a:rPr lang="fa-IR" b="1" dirty="0">
                <a:cs typeface="B Zar" pitchFamily="2" charset="-78"/>
              </a:rPr>
              <a:t>مشكلات موجود در اين ارزيابي: </a:t>
            </a:r>
            <a:endParaRPr lang="en-US" b="1" dirty="0">
              <a:cs typeface="B Zar" pitchFamily="2" charset="-78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 تغييرات </a:t>
            </a:r>
            <a:r>
              <a:rPr lang="fa-IR" dirty="0">
                <a:cs typeface="B Zar" pitchFamily="2" charset="-78"/>
              </a:rPr>
              <a:t>هيدراسيون توده بدون چربي بدن با پيشرفت بيماري</a:t>
            </a:r>
            <a:endParaRPr lang="en-US" dirty="0">
              <a:cs typeface="B Zar" pitchFamily="2" charset="-78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fa-IR" dirty="0">
                <a:cs typeface="B Zar" pitchFamily="2" charset="-78"/>
              </a:rPr>
              <a:t> </a:t>
            </a:r>
            <a:r>
              <a:rPr lang="fa-IR" dirty="0" smtClean="0">
                <a:cs typeface="B Zar" pitchFamily="2" charset="-78"/>
              </a:rPr>
              <a:t>تغييرات </a:t>
            </a:r>
            <a:r>
              <a:rPr lang="fa-IR" dirty="0">
                <a:cs typeface="B Zar" pitchFamily="2" charset="-78"/>
              </a:rPr>
              <a:t>توده بدون چربي با افزايش </a:t>
            </a:r>
            <a:r>
              <a:rPr lang="fa-IR" dirty="0" smtClean="0">
                <a:cs typeface="B Zar" pitchFamily="2" charset="-78"/>
              </a:rPr>
              <a:t>سن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 </a:t>
            </a:r>
            <a:r>
              <a:rPr lang="fa-IR" dirty="0">
                <a:cs typeface="B Zar" pitchFamily="2" charset="-78"/>
              </a:rPr>
              <a:t>پيشرفت بيماري يا مداخله پزشكي و </a:t>
            </a:r>
            <a:r>
              <a:rPr lang="fa-IR" dirty="0" smtClean="0">
                <a:cs typeface="B Zar" pitchFamily="2" charset="-78"/>
              </a:rPr>
              <a:t>دارويي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 </a:t>
            </a:r>
            <a:r>
              <a:rPr lang="fa-IR" dirty="0">
                <a:cs typeface="B Zar" pitchFamily="2" charset="-78"/>
              </a:rPr>
              <a:t>آتروفي توده عضلات اسكلتي به خاطر بستري </a:t>
            </a:r>
            <a:r>
              <a:rPr lang="fa-IR" dirty="0" smtClean="0">
                <a:cs typeface="B Zar" pitchFamily="2" charset="-78"/>
              </a:rPr>
              <a:t>بودن</a:t>
            </a:r>
          </a:p>
          <a:p>
            <a:pPr>
              <a:lnSpc>
                <a:spcPct val="160000"/>
              </a:lnSpc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 </a:t>
            </a:r>
            <a:r>
              <a:rPr lang="fa-IR" dirty="0">
                <a:cs typeface="B Zar" pitchFamily="2" charset="-78"/>
              </a:rPr>
              <a:t>احتباس مايعات</a:t>
            </a:r>
            <a:endParaRPr lang="en-US" dirty="0">
              <a:cs typeface="B Zar" pitchFamily="2" charset="-78"/>
            </a:endParaRPr>
          </a:p>
          <a:p>
            <a:endParaRPr lang="fa-IR" dirty="0"/>
          </a:p>
        </p:txBody>
      </p:sp>
      <p:pic>
        <p:nvPicPr>
          <p:cNvPr id="7170" name="Picture 2" descr="C:\Users\app7\Desktop\عكس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7"/>
            <a:ext cx="2191131" cy="468052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3100" b="1" dirty="0">
                <a:solidFill>
                  <a:srgbClr val="FF0000"/>
                </a:solidFill>
                <a:cs typeface="B Zar" pitchFamily="2" charset="-78"/>
              </a:rPr>
              <a:t>فيزيولوژي ويتامين‌ها و ريز مغذي‌ها و نياز آنها در بيماران بدحال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 algn="just"/>
            <a:r>
              <a:rPr lang="fa-IR" dirty="0" smtClean="0">
                <a:cs typeface="B Zar" pitchFamily="2" charset="-78"/>
              </a:rPr>
              <a:t>تأمين تمامي </a:t>
            </a:r>
            <a:r>
              <a:rPr lang="fa-IR" dirty="0">
                <a:cs typeface="B Zar" pitchFamily="2" charset="-78"/>
              </a:rPr>
              <a:t>نيازهاي مايع، الكتروليت‌ها، ويتامين‌ها و عناصر معدني </a:t>
            </a:r>
            <a:r>
              <a:rPr lang="fa-IR" dirty="0" smtClean="0">
                <a:cs typeface="B Zar" pitchFamily="2" charset="-78"/>
              </a:rPr>
              <a:t>از </a:t>
            </a:r>
            <a:r>
              <a:rPr lang="fa-IR" dirty="0">
                <a:cs typeface="B Zar" pitchFamily="2" charset="-78"/>
              </a:rPr>
              <a:t>آغاز </a:t>
            </a:r>
            <a:r>
              <a:rPr lang="fa-IR" dirty="0" smtClean="0">
                <a:cs typeface="B Zar" pitchFamily="2" charset="-78"/>
              </a:rPr>
              <a:t>تغذيه</a:t>
            </a:r>
          </a:p>
          <a:p>
            <a:pPr algn="just">
              <a:buNone/>
            </a:pP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دوز ريزمغذي‌ها در مراقبت ويژه بايد به نسبت با ساير سوبستراها و شدت سبب شناسي بيماري زمينه‌اي سازگار شود.</a:t>
            </a:r>
            <a:endParaRPr lang="en-US" dirty="0">
              <a:cs typeface="B Zar" pitchFamily="2" charset="-78"/>
            </a:endParaRPr>
          </a:p>
          <a:p>
            <a:pPr>
              <a:buNone/>
            </a:pPr>
            <a:endParaRPr lang="fa-IR" dirty="0"/>
          </a:p>
        </p:txBody>
      </p:sp>
      <p:pic>
        <p:nvPicPr>
          <p:cNvPr id="5122" name="Picture 2" descr="C:\Users\app7\Desktop\عكس\ویتامی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89040"/>
            <a:ext cx="3810000" cy="23241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11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مكمل‌هاي تغذيه‌اي در بيماران بدحال: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just"/>
            <a:r>
              <a:rPr lang="fa-IR" dirty="0" smtClean="0">
                <a:cs typeface="B Zar" pitchFamily="2" charset="-78"/>
              </a:rPr>
              <a:t>مكمل </a:t>
            </a:r>
            <a:r>
              <a:rPr lang="fa-IR" b="1" dirty="0">
                <a:cs typeface="B Zar" pitchFamily="2" charset="-78"/>
              </a:rPr>
              <a:t>اسيدهاي چرب </a:t>
            </a:r>
            <a:r>
              <a:rPr lang="fa-IR" b="1" dirty="0" smtClean="0">
                <a:cs typeface="B Zar" pitchFamily="2" charset="-78"/>
              </a:rPr>
              <a:t>امگا 3</a:t>
            </a:r>
            <a:r>
              <a:rPr lang="fa-IR" dirty="0" smtClean="0">
                <a:cs typeface="B Zar" pitchFamily="2" charset="-78"/>
              </a:rPr>
              <a:t> باعث كاهش </a:t>
            </a:r>
            <a:r>
              <a:rPr lang="fa-IR" dirty="0">
                <a:cs typeface="B Zar" pitchFamily="2" charset="-78"/>
              </a:rPr>
              <a:t>خطر عفونت و مدت زمان وابستگي به تهويه </a:t>
            </a:r>
            <a:r>
              <a:rPr lang="fa-IR" dirty="0" smtClean="0">
                <a:cs typeface="B Zar" pitchFamily="2" charset="-78"/>
              </a:rPr>
              <a:t>مكانيكي مي‌شود.</a:t>
            </a:r>
          </a:p>
          <a:p>
            <a:pPr algn="just">
              <a:buNone/>
            </a:pPr>
            <a:endParaRPr lang="en-US" sz="2400" dirty="0">
              <a:cs typeface="B Zar" pitchFamily="2" charset="-78"/>
            </a:endParaRPr>
          </a:p>
          <a:p>
            <a:pPr algn="just"/>
            <a:r>
              <a:rPr lang="fa-IR" dirty="0" smtClean="0">
                <a:cs typeface="B Zar" pitchFamily="2" charset="-78"/>
              </a:rPr>
              <a:t>مكمل </a:t>
            </a:r>
            <a:r>
              <a:rPr lang="fa-IR" dirty="0">
                <a:cs typeface="B Zar" pitchFamily="2" charset="-78"/>
              </a:rPr>
              <a:t>ياري با </a:t>
            </a:r>
            <a:r>
              <a:rPr lang="fa-IR" b="1" dirty="0" smtClean="0">
                <a:cs typeface="B Zar" pitchFamily="2" charset="-78"/>
              </a:rPr>
              <a:t>گلوتامين:</a:t>
            </a: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بهبود </a:t>
            </a:r>
            <a:r>
              <a:rPr lang="fa-IR" dirty="0">
                <a:cs typeface="B Zar" pitchFamily="2" charset="-78"/>
              </a:rPr>
              <a:t>عملكرد سيستم </a:t>
            </a:r>
            <a:r>
              <a:rPr lang="fa-IR" dirty="0" smtClean="0">
                <a:cs typeface="B Zar" pitchFamily="2" charset="-78"/>
              </a:rPr>
              <a:t>ايمني</a:t>
            </a: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بهبود دفاع </a:t>
            </a:r>
            <a:r>
              <a:rPr lang="fa-IR" dirty="0">
                <a:cs typeface="B Zar" pitchFamily="2" charset="-78"/>
              </a:rPr>
              <a:t>آنتي </a:t>
            </a:r>
            <a:r>
              <a:rPr lang="fa-IR" dirty="0" smtClean="0">
                <a:cs typeface="B Zar" pitchFamily="2" charset="-78"/>
              </a:rPr>
              <a:t>اكسيداني</a:t>
            </a:r>
            <a:endParaRPr lang="en-US" dirty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كاهش مرگ </a:t>
            </a:r>
            <a:r>
              <a:rPr lang="fa-IR" dirty="0">
                <a:cs typeface="B Zar" pitchFamily="2" charset="-78"/>
              </a:rPr>
              <a:t>و مير و عوارض </a:t>
            </a:r>
            <a:r>
              <a:rPr lang="fa-IR" dirty="0" smtClean="0">
                <a:cs typeface="B Zar" pitchFamily="2" charset="-78"/>
              </a:rPr>
              <a:t>بيماري</a:t>
            </a:r>
            <a:endParaRPr lang="en-US" dirty="0">
              <a:cs typeface="B Zar" pitchFamily="2" charset="-78"/>
            </a:endParaRPr>
          </a:p>
          <a:p>
            <a:endParaRPr lang="fa-IR" dirty="0"/>
          </a:p>
        </p:txBody>
      </p:sp>
      <p:pic>
        <p:nvPicPr>
          <p:cNvPr id="6146" name="Picture 2" descr="C:\Users\app7\Desktop\عكس\Nutritional-supplem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9040"/>
            <a:ext cx="3585137" cy="248106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12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مشكلات عمومي در بيماران بدحال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6004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fa-IR" sz="2800" dirty="0">
                <a:cs typeface="B Zar" pitchFamily="2" charset="-78"/>
              </a:rPr>
              <a:t>آسيب حاد دستگاه </a:t>
            </a:r>
            <a:r>
              <a:rPr lang="fa-IR" sz="2800" dirty="0" smtClean="0">
                <a:cs typeface="B Zar" pitchFamily="2" charset="-78"/>
              </a:rPr>
              <a:t>گوارش</a:t>
            </a:r>
            <a:endParaRPr lang="en-US" sz="2800" dirty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sz="2800" dirty="0" smtClean="0">
                <a:cs typeface="B Zar" pitchFamily="2" charset="-78"/>
              </a:rPr>
              <a:t>اسهال</a:t>
            </a:r>
            <a:endParaRPr lang="en-US" sz="2800" dirty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sz="2800" dirty="0" smtClean="0">
                <a:cs typeface="B Zar" pitchFamily="2" charset="-78"/>
              </a:rPr>
              <a:t>كاهش </a:t>
            </a:r>
            <a:r>
              <a:rPr lang="fa-IR" sz="2800" dirty="0">
                <a:cs typeface="B Zar" pitchFamily="2" charset="-78"/>
              </a:rPr>
              <a:t>حركات دستگاه </a:t>
            </a:r>
            <a:r>
              <a:rPr lang="fa-IR" sz="2800" dirty="0" smtClean="0">
                <a:cs typeface="B Zar" pitchFamily="2" charset="-78"/>
              </a:rPr>
              <a:t>گوارش</a:t>
            </a:r>
            <a:endParaRPr lang="en-US" sz="2800" dirty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sz="2800" dirty="0">
                <a:cs typeface="B Zar" pitchFamily="2" charset="-78"/>
              </a:rPr>
              <a:t>زخم دستگاه گوارش </a:t>
            </a:r>
            <a:r>
              <a:rPr lang="fa-IR" sz="2800" dirty="0" smtClean="0">
                <a:cs typeface="B Zar" pitchFamily="2" charset="-78"/>
              </a:rPr>
              <a:t>                   </a:t>
            </a:r>
            <a:r>
              <a:rPr lang="fa-IR" sz="2400" dirty="0" smtClean="0">
                <a:cs typeface="B Zar" pitchFamily="2" charset="-78"/>
              </a:rPr>
              <a:t>خونريزي </a:t>
            </a:r>
            <a:r>
              <a:rPr lang="fa-IR" sz="2400" dirty="0">
                <a:cs typeface="B Zar" pitchFamily="2" charset="-78"/>
              </a:rPr>
              <a:t>قابل توجه دستگاه </a:t>
            </a:r>
            <a:r>
              <a:rPr lang="fa-IR" sz="2400" dirty="0" smtClean="0">
                <a:cs typeface="B Zar" pitchFamily="2" charset="-78"/>
              </a:rPr>
              <a:t>گوارش</a:t>
            </a:r>
            <a:endParaRPr lang="en-US" sz="2800" dirty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sz="2800" b="1" dirty="0">
                <a:cs typeface="B Zar" pitchFamily="2" charset="-78"/>
              </a:rPr>
              <a:t>كنترل آندوسكوپيك </a:t>
            </a:r>
            <a:r>
              <a:rPr lang="fa-IR" sz="2800" dirty="0">
                <a:cs typeface="B Zar" pitchFamily="2" charset="-78"/>
              </a:rPr>
              <a:t>استاندارد طلايي است.</a:t>
            </a:r>
            <a:endParaRPr lang="en-US" sz="2800" dirty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sz="2800" dirty="0">
                <a:cs typeface="B Zar" pitchFamily="2" charset="-78"/>
              </a:rPr>
              <a:t>اگر احتمال </a:t>
            </a:r>
            <a:r>
              <a:rPr lang="fa-IR" sz="2800" dirty="0" smtClean="0">
                <a:cs typeface="B Zar" pitchFamily="2" charset="-78"/>
              </a:rPr>
              <a:t>پرفشاري درون </a:t>
            </a:r>
            <a:r>
              <a:rPr lang="fa-IR" sz="2800" dirty="0">
                <a:cs typeface="B Zar" pitchFamily="2" charset="-78"/>
              </a:rPr>
              <a:t>شكمي يا سندرم كمپارتمان شكمي باشد بررسي‌‎هاي لازم بايد انجام شود.</a:t>
            </a:r>
            <a:endParaRPr lang="en-US" sz="2800" dirty="0">
              <a:cs typeface="B Zar" pitchFamily="2" charset="-78"/>
            </a:endParaRPr>
          </a:p>
          <a:p>
            <a:endParaRPr lang="fa-IR" dirty="0"/>
          </a:p>
        </p:txBody>
      </p:sp>
      <p:sp>
        <p:nvSpPr>
          <p:cNvPr id="4" name="Right Arrow 3"/>
          <p:cNvSpPr/>
          <p:nvPr/>
        </p:nvSpPr>
        <p:spPr>
          <a:xfrm rot="10800000">
            <a:off x="4932040" y="26369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8195" name="Picture 3" descr="C:\Users\app7\Desktop\عكس\9398888_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168098"/>
            <a:ext cx="3168352" cy="228523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13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مديريت آب و الكتروليت‌ها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fa-IR" b="1" dirty="0">
                <a:cs typeface="B Zar" pitchFamily="2" charset="-78"/>
              </a:rPr>
              <a:t>مديريت آب و الكتروليت‌ها در مراقبت‌هاي ويژه به </a:t>
            </a:r>
            <a:r>
              <a:rPr lang="fa-IR" b="1" dirty="0" smtClean="0">
                <a:cs typeface="B Zar" pitchFamily="2" charset="-78"/>
              </a:rPr>
              <a:t>دلايل زير پيچيده است:</a:t>
            </a: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 </a:t>
            </a:r>
            <a:r>
              <a:rPr lang="fa-IR" dirty="0">
                <a:cs typeface="B Zar" pitchFamily="2" charset="-78"/>
              </a:rPr>
              <a:t>تغييرات در جذب، دفع و </a:t>
            </a:r>
            <a:r>
              <a:rPr lang="fa-IR" dirty="0" smtClean="0">
                <a:cs typeface="B Zar" pitchFamily="2" charset="-78"/>
              </a:rPr>
              <a:t>توزيع</a:t>
            </a: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 </a:t>
            </a:r>
            <a:r>
              <a:rPr lang="fa-IR" dirty="0">
                <a:cs typeface="B Zar" pitchFamily="2" charset="-78"/>
              </a:rPr>
              <a:t>اختلال وضعيت هورموني </a:t>
            </a:r>
            <a:endParaRPr lang="fa-IR" dirty="0" smtClean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اختلال فرآيند هموستاتيك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اتلاف روزانه آب و الكتروليت‌ها بايد با تركيب مشابه مايع از دست رفته جايگزين شوند</a:t>
            </a:r>
            <a:r>
              <a:rPr lang="fa-IR" dirty="0" smtClean="0">
                <a:cs typeface="B Zar" pitchFamily="2" charset="-78"/>
              </a:rPr>
              <a:t>.</a:t>
            </a:r>
          </a:p>
          <a:p>
            <a:pPr algn="just"/>
            <a:endParaRPr lang="en-US" dirty="0">
              <a:cs typeface="B Zar" pitchFamily="2" charset="-78"/>
            </a:endParaRPr>
          </a:p>
          <a:p>
            <a:pPr algn="just"/>
            <a:r>
              <a:rPr lang="fa-IR" b="1" dirty="0">
                <a:cs typeface="B Zar" pitchFamily="2" charset="-78"/>
              </a:rPr>
              <a:t>سديم تعيين كننده اصلي اسمولاليته سرم </a:t>
            </a:r>
            <a:endParaRPr lang="fa-IR" b="1" dirty="0" smtClean="0">
              <a:cs typeface="B Zar" pitchFamily="2" charset="-78"/>
            </a:endParaRPr>
          </a:p>
          <a:p>
            <a:pPr algn="just">
              <a:buNone/>
            </a:pPr>
            <a:r>
              <a:rPr lang="fa-IR" dirty="0" smtClean="0">
                <a:cs typeface="B Zar" pitchFamily="2" charset="-78"/>
              </a:rPr>
              <a:t> اختلال </a:t>
            </a:r>
            <a:r>
              <a:rPr lang="fa-IR" dirty="0">
                <a:cs typeface="B Zar" pitchFamily="2" charset="-78"/>
              </a:rPr>
              <a:t>در غلظت سديم </a:t>
            </a:r>
            <a:r>
              <a:rPr lang="fa-IR" dirty="0" smtClean="0">
                <a:cs typeface="B Zar" pitchFamily="2" charset="-78"/>
              </a:rPr>
              <a:t>عمدتاً همراه </a:t>
            </a:r>
            <a:r>
              <a:rPr lang="fa-IR" dirty="0">
                <a:cs typeface="B Zar" pitchFamily="2" charset="-78"/>
              </a:rPr>
              <a:t>با تغييرات مشابه در اسمولاليته </a:t>
            </a:r>
            <a:r>
              <a:rPr lang="fa-IR" dirty="0" smtClean="0">
                <a:cs typeface="B Zar" pitchFamily="2" charset="-78"/>
              </a:rPr>
              <a:t>سرم</a:t>
            </a:r>
          </a:p>
          <a:p>
            <a:pPr algn="just">
              <a:buNone/>
            </a:pPr>
            <a:endParaRPr lang="en-US" dirty="0">
              <a:cs typeface="B Zar" pitchFamily="2" charset="-78"/>
            </a:endParaRPr>
          </a:p>
          <a:p>
            <a:pPr algn="just"/>
            <a:r>
              <a:rPr lang="fa-IR" b="1" dirty="0">
                <a:cs typeface="B Zar" pitchFamily="2" charset="-78"/>
              </a:rPr>
              <a:t>پتاسيم كاتيون عمده داخل سلولي </a:t>
            </a:r>
            <a:endParaRPr lang="fa-IR" b="1" dirty="0" smtClean="0">
              <a:cs typeface="B Zar" pitchFamily="2" charset="-78"/>
            </a:endParaRPr>
          </a:p>
          <a:p>
            <a:pPr algn="just">
              <a:buNone/>
            </a:pPr>
            <a:r>
              <a:rPr lang="fa-IR" dirty="0" smtClean="0">
                <a:cs typeface="B Zar" pitchFamily="2" charset="-78"/>
              </a:rPr>
              <a:t> كليه‌ها </a:t>
            </a:r>
            <a:r>
              <a:rPr lang="fa-IR" dirty="0">
                <a:cs typeface="B Zar" pitchFamily="2" charset="-78"/>
              </a:rPr>
              <a:t>نقش </a:t>
            </a:r>
            <a:r>
              <a:rPr lang="fa-IR" dirty="0" smtClean="0">
                <a:cs typeface="B Zar" pitchFamily="2" charset="-78"/>
              </a:rPr>
              <a:t>عمده‌اي </a:t>
            </a:r>
            <a:r>
              <a:rPr lang="fa-IR" dirty="0">
                <a:cs typeface="B Zar" pitchFamily="2" charset="-78"/>
              </a:rPr>
              <a:t>در حفظ تعادل پتاسيم با كنترل ترشح پتاسيم دارند</a:t>
            </a:r>
            <a:r>
              <a:rPr lang="fa-IR" dirty="0" smtClean="0">
                <a:cs typeface="B Zar" pitchFamily="2" charset="-78"/>
              </a:rPr>
              <a:t>.</a:t>
            </a:r>
          </a:p>
          <a:p>
            <a:pPr algn="just"/>
            <a:endParaRPr lang="en-US" dirty="0">
              <a:cs typeface="B Zar" pitchFamily="2" charset="-78"/>
            </a:endParaRPr>
          </a:p>
          <a:p>
            <a:pPr algn="just"/>
            <a:r>
              <a:rPr lang="fa-IR" b="1" dirty="0">
                <a:cs typeface="B Zar" pitchFamily="2" charset="-78"/>
              </a:rPr>
              <a:t>مديريت آب و الكتروليت‌ها نيازمند در نظر گرفتن موارد زير است:</a:t>
            </a:r>
            <a:endParaRPr lang="en-US" b="1" dirty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>
                <a:cs typeface="B Zar" pitchFamily="2" charset="-78"/>
              </a:rPr>
              <a:t>تعريف حجم و كيفيت مايعات</a:t>
            </a:r>
            <a:endParaRPr lang="en-US" dirty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>
                <a:cs typeface="B Zar" pitchFamily="2" charset="-78"/>
              </a:rPr>
              <a:t>جبران اتلاف طبيعي و پاتولوژيك آب و الكتروليت‌ها</a:t>
            </a:r>
            <a:endParaRPr lang="en-US" dirty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>
                <a:cs typeface="B Zar" pitchFamily="2" charset="-78"/>
              </a:rPr>
              <a:t>كنترل نيازهاي هموديناميك و تعديل حجم مايعات بر اساس آن</a:t>
            </a:r>
            <a:endParaRPr lang="en-US" dirty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>
                <a:cs typeface="B Zar" pitchFamily="2" charset="-78"/>
              </a:rPr>
              <a:t>مكانسيم هاي پاتوفيزيولوژيك براي تصحيح مكانيسم‌هاي مايعات بدن</a:t>
            </a:r>
            <a:endParaRPr lang="en-US" dirty="0">
              <a:cs typeface="B Zar" pitchFamily="2" charset="-78"/>
            </a:endParaRPr>
          </a:p>
          <a:p>
            <a:endParaRPr lang="fa-IR" dirty="0"/>
          </a:p>
        </p:txBody>
      </p:sp>
      <p:pic>
        <p:nvPicPr>
          <p:cNvPr id="9218" name="Picture 2" descr="C:\Users\app7\Desktop\عكس\yinya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93096"/>
            <a:ext cx="2237842" cy="223224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3600" b="1" dirty="0">
                <a:solidFill>
                  <a:srgbClr val="FF0000"/>
                </a:solidFill>
                <a:cs typeface="B Zar" pitchFamily="2" charset="-78"/>
              </a:rPr>
              <a:t>پاسخ‌هاي هورموني در بيماران بخش مراقبت‌هاي ويژه: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just"/>
            <a:r>
              <a:rPr lang="fa-IR" dirty="0">
                <a:cs typeface="B Zar" pitchFamily="2" charset="-78"/>
              </a:rPr>
              <a:t>هايپرگلايسمي </a:t>
            </a:r>
            <a:r>
              <a:rPr lang="fa-IR" dirty="0" smtClean="0">
                <a:cs typeface="B Zar" pitchFamily="2" charset="-78"/>
              </a:rPr>
              <a:t>از اختلالات متابوليكي معمول </a:t>
            </a:r>
            <a:r>
              <a:rPr lang="fa-IR" dirty="0">
                <a:cs typeface="B Zar" pitchFamily="2" charset="-78"/>
              </a:rPr>
              <a:t>در بيماران دچار عفونت، تروما و بيماري‌هاي عفوني </a:t>
            </a:r>
            <a:r>
              <a:rPr lang="fa-IR" dirty="0" smtClean="0">
                <a:cs typeface="B Zar" pitchFamily="2" charset="-78"/>
              </a:rPr>
              <a:t>مي‌باشد.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 smtClean="0">
                <a:cs typeface="B Zar" pitchFamily="2" charset="-78"/>
              </a:rPr>
              <a:t>افزايش </a:t>
            </a:r>
            <a:r>
              <a:rPr lang="fa-IR" dirty="0">
                <a:cs typeface="B Zar" pitchFamily="2" charset="-78"/>
              </a:rPr>
              <a:t>خطر مرگ و مير در </a:t>
            </a:r>
            <a:r>
              <a:rPr lang="fa-IR" dirty="0" smtClean="0">
                <a:cs typeface="B Zar" pitchFamily="2" charset="-78"/>
              </a:rPr>
              <a:t>بيماران با بروز هايپرگلايسمي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 smtClean="0">
                <a:cs typeface="B Zar" pitchFamily="2" charset="-78"/>
              </a:rPr>
              <a:t>افزايش انسولين </a:t>
            </a:r>
            <a:r>
              <a:rPr lang="fa-IR" dirty="0">
                <a:cs typeface="B Zar" pitchFamily="2" charset="-78"/>
              </a:rPr>
              <a:t>و ساير هورمون‌هاي تنظيم متقابل در بيماران </a:t>
            </a:r>
            <a:r>
              <a:rPr lang="fa-IR" dirty="0" smtClean="0">
                <a:cs typeface="B Zar" pitchFamily="2" charset="-78"/>
              </a:rPr>
              <a:t>بدحال</a:t>
            </a:r>
            <a:endParaRPr lang="en-US" dirty="0">
              <a:cs typeface="B Zar" pitchFamily="2" charset="-78"/>
            </a:endParaRPr>
          </a:p>
          <a:p>
            <a:endParaRPr lang="fa-IR" dirty="0"/>
          </a:p>
        </p:txBody>
      </p:sp>
      <p:pic>
        <p:nvPicPr>
          <p:cNvPr id="10242" name="Picture 2" descr="C:\Users\app7\Desktop\عكس\hyperglycaem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89040"/>
            <a:ext cx="4176464" cy="278430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15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sz="3900" b="1" dirty="0" smtClean="0">
                <a:solidFill>
                  <a:srgbClr val="FF0000"/>
                </a:solidFill>
                <a:cs typeface="B Zar" pitchFamily="2" charset="-78"/>
              </a:rPr>
              <a:t>حمايت تغذيه‌اي در </a:t>
            </a:r>
            <a:r>
              <a:rPr lang="en-US" sz="3900" b="1" dirty="0" smtClean="0">
                <a:solidFill>
                  <a:srgbClr val="FF0000"/>
                </a:solidFill>
                <a:cs typeface="B Zar" pitchFamily="2" charset="-78"/>
              </a:rPr>
              <a:t>ICU</a:t>
            </a:r>
          </a:p>
          <a:p>
            <a:pPr algn="just"/>
            <a:r>
              <a:rPr lang="fa-IR" b="1" dirty="0" smtClean="0">
                <a:cs typeface="B Zar" pitchFamily="2" charset="-78"/>
              </a:rPr>
              <a:t>حمايت </a:t>
            </a:r>
            <a:r>
              <a:rPr lang="fa-IR" b="1" dirty="0">
                <a:cs typeface="B Zar" pitchFamily="2" charset="-78"/>
              </a:rPr>
              <a:t>تغذيه‌اي</a:t>
            </a:r>
            <a:r>
              <a:rPr lang="fa-IR" dirty="0">
                <a:cs typeface="B Zar" pitchFamily="2" charset="-78"/>
              </a:rPr>
              <a:t> تجويز مواد غذايي فرموله شده به صورت لوله‌اي يا وريدي به بيماران </a:t>
            </a:r>
            <a:r>
              <a:rPr lang="fa-IR" dirty="0" smtClean="0">
                <a:cs typeface="B Zar" pitchFamily="2" charset="-78"/>
              </a:rPr>
              <a:t>به </a:t>
            </a:r>
            <a:r>
              <a:rPr lang="fa-IR" dirty="0">
                <a:cs typeface="B Zar" pitchFamily="2" charset="-78"/>
              </a:rPr>
              <a:t>منظور حفظ يا اصلاح وضعيت تغذيه‌اي است.</a:t>
            </a:r>
            <a:endParaRPr lang="en-US" dirty="0">
              <a:cs typeface="B Zar" pitchFamily="2" charset="-78"/>
            </a:endParaRPr>
          </a:p>
          <a:p>
            <a:pPr algn="just">
              <a:buNone/>
            </a:pPr>
            <a:r>
              <a:rPr lang="fa-IR" sz="3500" b="1" dirty="0" smtClean="0">
                <a:cs typeface="B Zar" pitchFamily="2" charset="-78"/>
              </a:rPr>
              <a:t>  </a:t>
            </a:r>
            <a:r>
              <a:rPr lang="fa-IR" sz="3500" b="1" dirty="0" smtClean="0">
                <a:solidFill>
                  <a:srgbClr val="FF0000"/>
                </a:solidFill>
                <a:cs typeface="B Zar" pitchFamily="2" charset="-78"/>
              </a:rPr>
              <a:t>تغذيه </a:t>
            </a:r>
            <a:r>
              <a:rPr lang="fa-IR" sz="3500" b="1" dirty="0">
                <a:solidFill>
                  <a:srgbClr val="FF0000"/>
                </a:solidFill>
                <a:cs typeface="B Zar" pitchFamily="2" charset="-78"/>
              </a:rPr>
              <a:t>انترال:</a:t>
            </a:r>
            <a:endParaRPr lang="en-US" sz="3500" b="1" dirty="0">
              <a:solidFill>
                <a:srgbClr val="FF0000"/>
              </a:solidFill>
              <a:cs typeface="B Zar" pitchFamily="2" charset="-78"/>
            </a:endParaRPr>
          </a:p>
          <a:p>
            <a:pPr algn="just"/>
            <a:r>
              <a:rPr lang="fa-IR" dirty="0" smtClean="0">
                <a:cs typeface="B Zar" pitchFamily="2" charset="-78"/>
              </a:rPr>
              <a:t>عدم كفايت </a:t>
            </a:r>
            <a:r>
              <a:rPr lang="fa-IR" dirty="0">
                <a:cs typeface="B Zar" pitchFamily="2" charset="-78"/>
              </a:rPr>
              <a:t>دريافت </a:t>
            </a:r>
            <a:r>
              <a:rPr lang="fa-IR" dirty="0" smtClean="0">
                <a:cs typeface="B Zar" pitchFamily="2" charset="-78"/>
              </a:rPr>
              <a:t>دهاني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 smtClean="0">
                <a:cs typeface="B Zar" pitchFamily="2" charset="-78"/>
              </a:rPr>
              <a:t>تجويز </a:t>
            </a:r>
            <a:r>
              <a:rPr lang="fa-IR" dirty="0">
                <a:cs typeface="B Zar" pitchFamily="2" charset="-78"/>
              </a:rPr>
              <a:t>مواد مغذي از خلال يك لوله يا </a:t>
            </a:r>
            <a:r>
              <a:rPr lang="fa-IR" dirty="0" smtClean="0">
                <a:cs typeface="B Zar" pitchFamily="2" charset="-78"/>
              </a:rPr>
              <a:t>كاتتر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 smtClean="0">
                <a:cs typeface="B Zar" pitchFamily="2" charset="-78"/>
              </a:rPr>
              <a:t>خطرات كمتر نسبت </a:t>
            </a:r>
            <a:r>
              <a:rPr lang="fa-IR" dirty="0">
                <a:cs typeface="B Zar" pitchFamily="2" charset="-78"/>
              </a:rPr>
              <a:t>به تغذيه </a:t>
            </a:r>
            <a:r>
              <a:rPr lang="fa-IR" dirty="0" smtClean="0">
                <a:cs typeface="B Zar" pitchFamily="2" charset="-78"/>
              </a:rPr>
              <a:t>وريدي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 smtClean="0">
                <a:cs typeface="B Zar" pitchFamily="2" charset="-78"/>
              </a:rPr>
              <a:t>تغذيه </a:t>
            </a:r>
            <a:r>
              <a:rPr lang="fa-IR" dirty="0">
                <a:cs typeface="B Zar" pitchFamily="2" charset="-78"/>
              </a:rPr>
              <a:t>انترال </a:t>
            </a:r>
            <a:r>
              <a:rPr lang="fa-IR" dirty="0" smtClean="0">
                <a:cs typeface="B Zar" pitchFamily="2" charset="-78"/>
              </a:rPr>
              <a:t>= </a:t>
            </a:r>
            <a:r>
              <a:rPr lang="fa-IR" dirty="0">
                <a:cs typeface="B Zar" pitchFamily="2" charset="-78"/>
              </a:rPr>
              <a:t>تغذيه </a:t>
            </a:r>
            <a:r>
              <a:rPr lang="fa-IR" dirty="0" smtClean="0">
                <a:cs typeface="B Zar" pitchFamily="2" charset="-78"/>
              </a:rPr>
              <a:t>روده‌اي</a:t>
            </a:r>
            <a:endParaRPr lang="en-US" dirty="0">
              <a:cs typeface="B Zar" pitchFamily="2" charset="-78"/>
            </a:endParaRPr>
          </a:p>
          <a:p>
            <a:endParaRPr lang="fa-IR" dirty="0"/>
          </a:p>
        </p:txBody>
      </p:sp>
      <p:pic>
        <p:nvPicPr>
          <p:cNvPr id="11266" name="Picture 2" descr="C:\Users\app7\Desktop\عكس\f4d5b41aabd168336d4ccaf07f498b50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81064"/>
            <a:ext cx="2880320" cy="218829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16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/>
          <a:lstStyle/>
          <a:p>
            <a:pPr>
              <a:buNone/>
            </a:pP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انتخاب نوع تغذيه انترال به فاكتورهاي ذيل بستگي دارد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:</a:t>
            </a:r>
            <a:endParaRPr lang="en-US" dirty="0">
              <a:cs typeface="B Zar" pitchFamily="2" charset="-78"/>
            </a:endParaRPr>
          </a:p>
          <a:p>
            <a:r>
              <a:rPr lang="fa-IR" dirty="0">
                <a:cs typeface="B Zar" pitchFamily="2" charset="-78"/>
              </a:rPr>
              <a:t>مدت زمان مورد انتظار لازم براي تغذيه انترال</a:t>
            </a:r>
            <a:endParaRPr lang="en-US" dirty="0">
              <a:cs typeface="B Zar" pitchFamily="2" charset="-78"/>
            </a:endParaRPr>
          </a:p>
          <a:p>
            <a:r>
              <a:rPr lang="fa-IR" dirty="0">
                <a:cs typeface="B Zar" pitchFamily="2" charset="-78"/>
              </a:rPr>
              <a:t>درجه خطر آسپيراسيون يا جايگذاري غلط لوله</a:t>
            </a:r>
            <a:endParaRPr lang="en-US" dirty="0">
              <a:cs typeface="B Zar" pitchFamily="2" charset="-78"/>
            </a:endParaRPr>
          </a:p>
          <a:p>
            <a:r>
              <a:rPr lang="fa-IR" dirty="0">
                <a:cs typeface="B Zar" pitchFamily="2" charset="-78"/>
              </a:rPr>
              <a:t>وضعيت باليني بيمار</a:t>
            </a:r>
            <a:endParaRPr lang="en-US" dirty="0">
              <a:cs typeface="B Zar" pitchFamily="2" charset="-78"/>
            </a:endParaRPr>
          </a:p>
          <a:p>
            <a:r>
              <a:rPr lang="fa-IR" dirty="0">
                <a:cs typeface="B Zar" pitchFamily="2" charset="-78"/>
              </a:rPr>
              <a:t>وجود يا فقدان هضم و جذب </a:t>
            </a:r>
            <a:r>
              <a:rPr lang="fa-IR" dirty="0" smtClean="0">
                <a:cs typeface="B Zar" pitchFamily="2" charset="-78"/>
              </a:rPr>
              <a:t>كافي</a:t>
            </a:r>
            <a:endParaRPr lang="en-US" dirty="0">
              <a:cs typeface="B Zar" pitchFamily="2" charset="-78"/>
            </a:endParaRPr>
          </a:p>
          <a:p>
            <a:r>
              <a:rPr lang="fa-IR" dirty="0">
                <a:cs typeface="B Zar" pitchFamily="2" charset="-78"/>
              </a:rPr>
              <a:t>وجود يا فقدان مداخله جراحي طراحي شده</a:t>
            </a:r>
            <a:endParaRPr lang="en-US" dirty="0">
              <a:cs typeface="B Zar" pitchFamily="2" charset="-78"/>
            </a:endParaRPr>
          </a:p>
          <a:p>
            <a:r>
              <a:rPr lang="fa-IR" dirty="0">
                <a:cs typeface="B Zar" pitchFamily="2" charset="-78"/>
              </a:rPr>
              <a:t>موضوعات تجويز نظير ويسكوزيته و حجم فرمولا</a:t>
            </a:r>
            <a:endParaRPr lang="en-US" dirty="0">
              <a:cs typeface="B Zar" pitchFamily="2" charset="-78"/>
            </a:endParaRPr>
          </a:p>
          <a:p>
            <a:endParaRPr lang="fa-IR" dirty="0"/>
          </a:p>
        </p:txBody>
      </p:sp>
      <p:pic>
        <p:nvPicPr>
          <p:cNvPr id="12290" name="Picture 2" descr="C:\Users\app7\Desktop\عكس\4stomach_t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437112"/>
            <a:ext cx="3464694" cy="2134983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17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مسيرهاي مورد استفاده در تغذيه روده‌اي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:</a:t>
            </a:r>
            <a:endParaRPr lang="en-US" dirty="0">
              <a:cs typeface="B Zar" pitchFamily="2" charset="-78"/>
            </a:endParaRPr>
          </a:p>
          <a:p>
            <a:pPr>
              <a:buNone/>
            </a:pPr>
            <a:r>
              <a:rPr lang="fa-IR" dirty="0" smtClean="0">
                <a:cs typeface="B Zar" pitchFamily="2" charset="-78"/>
              </a:rPr>
              <a:t>  </a:t>
            </a:r>
            <a:r>
              <a:rPr lang="fa-IR" b="1" dirty="0" smtClean="0">
                <a:cs typeface="B Zar" pitchFamily="2" charset="-78"/>
              </a:rPr>
              <a:t>مسير </a:t>
            </a:r>
            <a:r>
              <a:rPr lang="fa-IR" b="1" dirty="0">
                <a:cs typeface="B Zar" pitchFamily="2" charset="-78"/>
              </a:rPr>
              <a:t>كوتاه مدت و بلند </a:t>
            </a:r>
            <a:r>
              <a:rPr lang="fa-IR" b="1" dirty="0" smtClean="0">
                <a:cs typeface="B Zar" pitchFamily="2" charset="-78"/>
              </a:rPr>
              <a:t>مدت</a:t>
            </a:r>
          </a:p>
          <a:p>
            <a:pPr>
              <a:buNone/>
            </a:pPr>
            <a:endParaRPr lang="en-US" b="1" dirty="0">
              <a:cs typeface="B Zar" pitchFamily="2" charset="-78"/>
            </a:endParaRPr>
          </a:p>
          <a:p>
            <a:r>
              <a:rPr lang="fa-IR" b="1" dirty="0">
                <a:cs typeface="B Zar" pitchFamily="2" charset="-78"/>
              </a:rPr>
              <a:t>مسير كوتاه مدت</a:t>
            </a:r>
            <a:r>
              <a:rPr lang="fa-IR" b="1" dirty="0" smtClean="0">
                <a:cs typeface="B Zar" pitchFamily="2" charset="-78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 </a:t>
            </a:r>
            <a:r>
              <a:rPr lang="fa-IR" dirty="0">
                <a:cs typeface="B Zar" pitchFamily="2" charset="-78"/>
              </a:rPr>
              <a:t>مسير بيني به </a:t>
            </a:r>
            <a:r>
              <a:rPr lang="fa-IR" dirty="0" smtClean="0">
                <a:cs typeface="B Zar" pitchFamily="2" charset="-78"/>
              </a:rPr>
              <a:t>معده</a:t>
            </a:r>
            <a:r>
              <a:rPr lang="fa-IR" dirty="0" smtClean="0">
                <a:latin typeface="+mj-lt"/>
                <a:cs typeface="B Zar" pitchFamily="2" charset="-78"/>
              </a:rPr>
              <a:t> </a:t>
            </a:r>
            <a:r>
              <a:rPr lang="en-US" dirty="0" smtClean="0">
                <a:latin typeface="+mj-lt"/>
                <a:cs typeface="B Zar" pitchFamily="2" charset="-78"/>
              </a:rPr>
              <a:t>(NGT)</a:t>
            </a:r>
            <a:endParaRPr lang="fa-IR" dirty="0" smtClean="0">
              <a:latin typeface="+mj-lt"/>
              <a:cs typeface="B Zar" pitchFamily="2" charset="-78"/>
            </a:endParaRPr>
          </a:p>
          <a:p>
            <a:pPr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 </a:t>
            </a:r>
            <a:r>
              <a:rPr lang="fa-IR" dirty="0">
                <a:cs typeface="B Zar" pitchFamily="2" charset="-78"/>
              </a:rPr>
              <a:t>بيني به </a:t>
            </a:r>
            <a:r>
              <a:rPr lang="fa-IR" dirty="0" smtClean="0">
                <a:cs typeface="B Zar" pitchFamily="2" charset="-78"/>
              </a:rPr>
              <a:t>دوازدهه </a:t>
            </a:r>
            <a:r>
              <a:rPr lang="en-US" dirty="0" smtClean="0">
                <a:cs typeface="B Zar" pitchFamily="2" charset="-78"/>
              </a:rPr>
              <a:t>(NTD)</a:t>
            </a:r>
            <a:endParaRPr lang="fa-IR" dirty="0" smtClean="0">
              <a:cs typeface="B Zar" pitchFamily="2" charset="-78"/>
            </a:endParaRPr>
          </a:p>
          <a:p>
            <a:pPr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بيني </a:t>
            </a:r>
            <a:r>
              <a:rPr lang="fa-IR" dirty="0">
                <a:cs typeface="B Zar" pitchFamily="2" charset="-78"/>
              </a:rPr>
              <a:t>به </a:t>
            </a:r>
            <a:r>
              <a:rPr lang="fa-IR" dirty="0" smtClean="0">
                <a:cs typeface="B Zar" pitchFamily="2" charset="-78"/>
              </a:rPr>
              <a:t>ژژنوم </a:t>
            </a:r>
            <a:r>
              <a:rPr lang="en-US" dirty="0" smtClean="0">
                <a:cs typeface="B Zar" pitchFamily="2" charset="-78"/>
              </a:rPr>
              <a:t>(NJT)</a:t>
            </a:r>
            <a:endParaRPr lang="en-US" dirty="0">
              <a:cs typeface="B Zar" pitchFamily="2" charset="-78"/>
            </a:endParaRPr>
          </a:p>
          <a:p>
            <a:r>
              <a:rPr lang="fa-IR" b="1" dirty="0">
                <a:cs typeface="B Zar" pitchFamily="2" charset="-78"/>
              </a:rPr>
              <a:t>مسير دراز مدت: </a:t>
            </a:r>
            <a:endParaRPr lang="fa-IR" b="1" dirty="0" smtClean="0">
              <a:cs typeface="B Zar" pitchFamily="2" charset="-78"/>
            </a:endParaRPr>
          </a:p>
          <a:p>
            <a:pPr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گاستروستومي </a:t>
            </a:r>
            <a:r>
              <a:rPr lang="en-US" dirty="0" smtClean="0">
                <a:cs typeface="B Zar" pitchFamily="2" charset="-78"/>
              </a:rPr>
              <a:t>(PEG)</a:t>
            </a:r>
            <a:r>
              <a:rPr lang="fa-IR" dirty="0" smtClean="0">
                <a:cs typeface="B Zar" pitchFamily="2" charset="-78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ژژنوستومي</a:t>
            </a:r>
            <a:r>
              <a:rPr lang="en-US" dirty="0" smtClean="0">
                <a:cs typeface="B Zar" pitchFamily="2" charset="-78"/>
              </a:rPr>
              <a:t>)</a:t>
            </a:r>
            <a:r>
              <a:rPr lang="fa-IR" dirty="0" smtClean="0">
                <a:cs typeface="B Zar" pitchFamily="2" charset="-78"/>
              </a:rPr>
              <a:t> </a:t>
            </a:r>
            <a:r>
              <a:rPr lang="en-US" dirty="0" smtClean="0">
                <a:cs typeface="B Zar" pitchFamily="2" charset="-78"/>
              </a:rPr>
              <a:t>(PEJ</a:t>
            </a:r>
            <a:endParaRPr lang="en-US" dirty="0">
              <a:cs typeface="B Zar" pitchFamily="2" charset="-78"/>
            </a:endParaRPr>
          </a:p>
          <a:p>
            <a:endParaRPr lang="fa-IR" dirty="0"/>
          </a:p>
        </p:txBody>
      </p:sp>
      <p:pic>
        <p:nvPicPr>
          <p:cNvPr id="3074" name="Picture 2" descr="C:\Users\app7\Desktop\تغذيه در اي سي يو\عكس\ldp.2019.e1938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2725142" cy="374441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18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مسير بيني معدي </a:t>
            </a:r>
            <a:r>
              <a:rPr lang="en-US" b="1" dirty="0" err="1">
                <a:solidFill>
                  <a:srgbClr val="FF0000"/>
                </a:solidFill>
                <a:cs typeface="B Zar" pitchFamily="2" charset="-78"/>
              </a:rPr>
              <a:t>Nasogastric</a:t>
            </a:r>
            <a:r>
              <a:rPr lang="en-US" b="1" dirty="0">
                <a:solidFill>
                  <a:srgbClr val="FF0000"/>
                </a:solidFill>
                <a:cs typeface="B Zar" pitchFamily="2" charset="-78"/>
              </a:rPr>
              <a:t> tube(NGTs</a:t>
            </a:r>
            <a:r>
              <a:rPr lang="en-US" b="1" dirty="0" smtClean="0">
                <a:solidFill>
                  <a:srgbClr val="FF0000"/>
                </a:solidFill>
                <a:cs typeface="B Zar" pitchFamily="2" charset="-78"/>
              </a:rPr>
              <a:t>)</a:t>
            </a:r>
            <a:endParaRPr lang="fa-IR" b="1" dirty="0" smtClean="0">
              <a:solidFill>
                <a:srgbClr val="FF0000"/>
              </a:solidFill>
              <a:cs typeface="B Zar" pitchFamily="2" charset="-78"/>
            </a:endParaRPr>
          </a:p>
          <a:p>
            <a:pPr>
              <a:buNone/>
            </a:pPr>
            <a:endParaRPr lang="en-US" sz="1800" dirty="0">
              <a:cs typeface="B Zar" pitchFamily="2" charset="-78"/>
            </a:endParaRPr>
          </a:p>
          <a:p>
            <a:r>
              <a:rPr lang="fa-IR" dirty="0" smtClean="0">
                <a:cs typeface="B Zar" pitchFamily="2" charset="-78"/>
              </a:rPr>
              <a:t>مناسب براي </a:t>
            </a:r>
            <a:r>
              <a:rPr lang="fa-IR" dirty="0">
                <a:cs typeface="B Zar" pitchFamily="2" charset="-78"/>
              </a:rPr>
              <a:t>مدت كوتاه 3 تا 4 </a:t>
            </a:r>
            <a:r>
              <a:rPr lang="fa-IR" dirty="0" smtClean="0">
                <a:cs typeface="B Zar" pitchFamily="2" charset="-78"/>
              </a:rPr>
              <a:t>هفته‌اي</a:t>
            </a:r>
            <a:endParaRPr lang="en-US" dirty="0">
              <a:cs typeface="B Zar" pitchFamily="2" charset="-78"/>
            </a:endParaRPr>
          </a:p>
          <a:p>
            <a:r>
              <a:rPr lang="fa-IR" dirty="0" smtClean="0">
                <a:cs typeface="B Zar" pitchFamily="2" charset="-78"/>
              </a:rPr>
              <a:t>تحمل توسط افراد </a:t>
            </a:r>
            <a:r>
              <a:rPr lang="fa-IR" dirty="0">
                <a:cs typeface="B Zar" pitchFamily="2" charset="-78"/>
              </a:rPr>
              <a:t>با عملكرد طبيعي دستگاه </a:t>
            </a:r>
            <a:r>
              <a:rPr lang="fa-IR" dirty="0" smtClean="0">
                <a:cs typeface="B Zar" pitchFamily="2" charset="-78"/>
              </a:rPr>
              <a:t>گوارش</a:t>
            </a:r>
            <a:endParaRPr lang="en-US" dirty="0">
              <a:cs typeface="B Zar" pitchFamily="2" charset="-78"/>
            </a:endParaRPr>
          </a:p>
          <a:p>
            <a:pPr>
              <a:buNone/>
            </a:pPr>
            <a:r>
              <a:rPr lang="fa-IR" dirty="0" smtClean="0">
                <a:cs typeface="B Zar" pitchFamily="2" charset="-78"/>
              </a:rPr>
              <a:t> </a:t>
            </a:r>
            <a:r>
              <a:rPr lang="fa-IR" b="1" dirty="0" smtClean="0">
                <a:cs typeface="B Zar" pitchFamily="2" charset="-78"/>
              </a:rPr>
              <a:t>مزايا</a:t>
            </a:r>
            <a:r>
              <a:rPr lang="fa-IR" b="1" dirty="0">
                <a:cs typeface="B Zar" pitchFamily="2" charset="-78"/>
              </a:rPr>
              <a:t>: </a:t>
            </a:r>
            <a:endParaRPr lang="fa-IR" b="1" dirty="0" smtClean="0">
              <a:cs typeface="B Zar" pitchFamily="2" charset="-78"/>
            </a:endParaRPr>
          </a:p>
          <a:p>
            <a:pPr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هضم طبيعي</a:t>
            </a:r>
          </a:p>
          <a:p>
            <a:pPr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 فرآيندهاي </a:t>
            </a:r>
            <a:r>
              <a:rPr lang="fa-IR" dirty="0">
                <a:cs typeface="B Zar" pitchFamily="2" charset="-78"/>
              </a:rPr>
              <a:t>هورموني و باكتري كشي طبيعي</a:t>
            </a:r>
            <a:endParaRPr lang="en-US" dirty="0">
              <a:cs typeface="B Zar" pitchFamily="2" charset="-78"/>
            </a:endParaRPr>
          </a:p>
          <a:p>
            <a:pPr>
              <a:buNone/>
            </a:pPr>
            <a:endParaRPr lang="fa-IR" dirty="0"/>
          </a:p>
        </p:txBody>
      </p:sp>
      <p:pic>
        <p:nvPicPr>
          <p:cNvPr id="14338" name="Picture 2" descr="C:\Users\app7\Desktop\عكس\Nasogastric-tub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293096"/>
            <a:ext cx="4464496" cy="223224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19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pp7\Desktop\عكس\nutrition_icu_900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2656"/>
            <a:ext cx="8229600" cy="590465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علائم </a:t>
            </a: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و نشانه‌هاي عدم تحمل لوله معده‌اي:</a:t>
            </a:r>
            <a:endParaRPr lang="en-US" dirty="0">
              <a:solidFill>
                <a:srgbClr val="FF0000"/>
              </a:solidFill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>
                <a:cs typeface="B Zar" pitchFamily="2" charset="-78"/>
              </a:rPr>
              <a:t>ناراحتي </a:t>
            </a:r>
            <a:r>
              <a:rPr lang="fa-IR" dirty="0" smtClean="0">
                <a:cs typeface="B Zar" pitchFamily="2" charset="-78"/>
              </a:rPr>
              <a:t>شكمي</a:t>
            </a: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استفراغ</a:t>
            </a: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اسهال پايدار</a:t>
            </a: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باقي </a:t>
            </a:r>
            <a:r>
              <a:rPr lang="fa-IR" dirty="0">
                <a:cs typeface="B Zar" pitchFamily="2" charset="-78"/>
              </a:rPr>
              <a:t>مانده معدي زياد(بيش از 400 ميلي ليتر</a:t>
            </a:r>
            <a:r>
              <a:rPr lang="fa-IR" dirty="0" smtClean="0">
                <a:cs typeface="B Zar" pitchFamily="2" charset="-78"/>
              </a:rPr>
              <a:t>) </a:t>
            </a:r>
          </a:p>
          <a:p>
            <a:pPr algn="just">
              <a:buNone/>
            </a:pP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خطر بالاتر پنوموني و آسپيراسيون براي بيماران با لوله معده‌اي</a:t>
            </a:r>
            <a:endParaRPr lang="en-US" dirty="0">
              <a:cs typeface="B Zar" pitchFamily="2" charset="-78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20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  مسير </a:t>
            </a: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بيني به دئودنوم يا بيني به ژژنوم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:</a:t>
            </a:r>
          </a:p>
          <a:p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بيماراني كه قادر به تحمل تغذيه معده‌اي نيستند و براي مدت كوتاهي نياز به حمايت تغذيه‌اي دارند</a:t>
            </a:r>
            <a:r>
              <a:rPr lang="fa-IR" dirty="0" smtClean="0">
                <a:cs typeface="B Zar" pitchFamily="2" charset="-78"/>
              </a:rPr>
              <a:t>.</a:t>
            </a:r>
          </a:p>
          <a:p>
            <a:pPr algn="just">
              <a:buNone/>
            </a:pP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براي بيماراني كه در معرض خطر آسپيراسيون، رفلاكس معدي- مري، تأخير در تخليه معده، تهوع و استفراغ </a:t>
            </a:r>
            <a:r>
              <a:rPr lang="fa-IR" dirty="0" smtClean="0">
                <a:cs typeface="B Zar" pitchFamily="2" charset="-78"/>
              </a:rPr>
              <a:t>هستند.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043" y="476250"/>
            <a:ext cx="5849293" cy="584929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22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0215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fa-IR" b="1" dirty="0" smtClean="0">
                <a:cs typeface="B Zar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گاستروستومي </a:t>
            </a: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يا ژژنوستومي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:</a:t>
            </a:r>
          </a:p>
          <a:p>
            <a:pPr>
              <a:buNone/>
            </a:pP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براي تغذيه </a:t>
            </a:r>
            <a:r>
              <a:rPr lang="fa-IR" dirty="0" smtClean="0">
                <a:cs typeface="B Zar" pitchFamily="2" charset="-78"/>
              </a:rPr>
              <a:t>انترال </a:t>
            </a:r>
            <a:r>
              <a:rPr lang="fa-IR" dirty="0">
                <a:cs typeface="B Zar" pitchFamily="2" charset="-78"/>
              </a:rPr>
              <a:t>بيشتر از 3 الي 4 روز </a:t>
            </a:r>
            <a:endParaRPr lang="fa-IR" dirty="0" smtClean="0">
              <a:cs typeface="B Zar" pitchFamily="2" charset="-78"/>
            </a:endParaRPr>
          </a:p>
          <a:p>
            <a:pPr algn="just"/>
            <a:r>
              <a:rPr lang="fa-IR" dirty="0" smtClean="0">
                <a:cs typeface="B Zar" pitchFamily="2" charset="-78"/>
              </a:rPr>
              <a:t>جلوگيري </a:t>
            </a:r>
            <a:r>
              <a:rPr lang="fa-IR" dirty="0">
                <a:cs typeface="B Zar" pitchFamily="2" charset="-78"/>
              </a:rPr>
              <a:t>از برخي مشكلات بيني و قسمت‌هاي فوقاني دستگاه گوارش </a:t>
            </a:r>
          </a:p>
          <a:p>
            <a:pPr algn="just"/>
            <a:r>
              <a:rPr lang="fa-IR" dirty="0" smtClean="0">
                <a:cs typeface="B Zar" pitchFamily="2" charset="-78"/>
              </a:rPr>
              <a:t>فراهم </a:t>
            </a:r>
            <a:r>
              <a:rPr lang="fa-IR" dirty="0">
                <a:cs typeface="B Zar" pitchFamily="2" charset="-78"/>
              </a:rPr>
              <a:t>آوردن آسايش بيشتر براي بيماران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 smtClean="0">
                <a:cs typeface="B Zar" pitchFamily="2" charset="-78"/>
              </a:rPr>
              <a:t>در </a:t>
            </a:r>
            <a:r>
              <a:rPr lang="fa-IR" dirty="0">
                <a:cs typeface="B Zar" pitchFamily="2" charset="-78"/>
              </a:rPr>
              <a:t>بيماران نيازمند حمايت تغذيه‌اي كه تحت عمل جراحي قرار مي‌گيرند(مثل جراحي مري) </a:t>
            </a:r>
            <a:endParaRPr lang="fa-IR" dirty="0" smtClean="0">
              <a:cs typeface="B Zar" pitchFamily="2" charset="-78"/>
            </a:endParaRPr>
          </a:p>
          <a:p>
            <a:pPr algn="just"/>
            <a:r>
              <a:rPr lang="fa-IR" dirty="0" smtClean="0">
                <a:cs typeface="B Zar" pitchFamily="2" charset="-78"/>
              </a:rPr>
              <a:t>در </a:t>
            </a:r>
            <a:r>
              <a:rPr lang="fa-IR" dirty="0">
                <a:cs typeface="B Zar" pitchFamily="2" charset="-78"/>
              </a:rPr>
              <a:t>بيماراني كه روش‌هاي راديولوژيك اندوسكوپيك امكان پذير </a:t>
            </a:r>
            <a:r>
              <a:rPr lang="fa-IR" dirty="0" smtClean="0">
                <a:cs typeface="B Zar" pitchFamily="2" charset="-78"/>
              </a:rPr>
              <a:t>نيست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23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گاستروستومي آندوسكوپيك زير پوستي(</a:t>
            </a:r>
            <a:r>
              <a:rPr lang="en-US" b="1" dirty="0">
                <a:solidFill>
                  <a:srgbClr val="FF0000"/>
                </a:solidFill>
                <a:cs typeface="B Zar" pitchFamily="2" charset="-78"/>
              </a:rPr>
              <a:t>PEG</a:t>
            </a: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) </a:t>
            </a:r>
            <a:r>
              <a:rPr lang="en-US" b="1" dirty="0" err="1">
                <a:solidFill>
                  <a:srgbClr val="FF0000"/>
                </a:solidFill>
                <a:cs typeface="B Zar" pitchFamily="2" charset="-78"/>
              </a:rPr>
              <a:t>Precutaeous</a:t>
            </a:r>
            <a:r>
              <a:rPr lang="en-US" b="1" dirty="0">
                <a:solidFill>
                  <a:srgbClr val="FF0000"/>
                </a:solidFill>
                <a:cs typeface="B Zar" pitchFamily="2" charset="-78"/>
              </a:rPr>
              <a:t> Endoscopic </a:t>
            </a:r>
            <a:r>
              <a:rPr lang="en-US" b="1" dirty="0" smtClean="0">
                <a:solidFill>
                  <a:srgbClr val="FF0000"/>
                </a:solidFill>
                <a:cs typeface="B Zar" pitchFamily="2" charset="-78"/>
              </a:rPr>
              <a:t>gastrostomy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روش غيرجراحي هدايت سوند از ديواره شكم به داخل معده يا ژژنوم با استفاده از آندوسكوپ و بي حسي موضعي</a:t>
            </a:r>
            <a:endParaRPr lang="en-US" dirty="0">
              <a:cs typeface="B Zar" pitchFamily="2" charset="-78"/>
            </a:endParaRPr>
          </a:p>
          <a:p>
            <a:pPr algn="just">
              <a:buNone/>
            </a:pPr>
            <a:r>
              <a:rPr lang="fa-IR" dirty="0" smtClean="0">
                <a:cs typeface="B Zar" pitchFamily="2" charset="-78"/>
              </a:rPr>
              <a:t> </a:t>
            </a:r>
            <a:r>
              <a:rPr lang="fa-IR" b="1" dirty="0" smtClean="0">
                <a:cs typeface="B Zar" pitchFamily="2" charset="-78"/>
              </a:rPr>
              <a:t>مزايا</a:t>
            </a:r>
            <a:r>
              <a:rPr lang="fa-IR" b="1" dirty="0">
                <a:cs typeface="B Zar" pitchFamily="2" charset="-78"/>
              </a:rPr>
              <a:t>: </a:t>
            </a:r>
            <a:endParaRPr lang="en-US" b="1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زمان كوتاه مورد نياز براي جاگذاري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نياز به بيهوشي محدود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عوارض حداقل زخم</a:t>
            </a:r>
            <a:endParaRPr lang="en-US" dirty="0">
              <a:cs typeface="B Zar" pitchFamily="2" charset="-78"/>
            </a:endParaRPr>
          </a:p>
          <a:p>
            <a:endParaRPr lang="fa-I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3192016" cy="319201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24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b="1" dirty="0" smtClean="0">
                <a:cs typeface="B Zar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تركيب </a:t>
            </a: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محلول‌هاي مورد استفاده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:</a:t>
            </a:r>
            <a:endParaRPr lang="en-US" dirty="0">
              <a:solidFill>
                <a:srgbClr val="FF0000"/>
              </a:solidFill>
              <a:cs typeface="B Zar" pitchFamily="2" charset="-78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fa-IR" dirty="0">
                <a:cs typeface="B Zar" pitchFamily="2" charset="-78"/>
              </a:rPr>
              <a:t>استاندارد پلي مريك</a:t>
            </a:r>
            <a:endParaRPr lang="en-US" dirty="0">
              <a:cs typeface="B Zar" pitchFamily="2" charset="-78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fa-IR" dirty="0">
                <a:cs typeface="B Zar" pitchFamily="2" charset="-78"/>
              </a:rPr>
              <a:t>المنتال، منومريك يا مشخص از لحاظ شيميايي (تشكيل شده از عناصر يا مواد از پيش هضم شده)</a:t>
            </a:r>
            <a:endParaRPr lang="en-US" dirty="0">
              <a:cs typeface="B Zar" pitchFamily="2" charset="-78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fa-IR" dirty="0">
                <a:cs typeface="B Zar" pitchFamily="2" charset="-78"/>
              </a:rPr>
              <a:t>فرمولاي مخصوص(در برخي شرايط و بيماري‌هاي خاص</a:t>
            </a:r>
            <a:r>
              <a:rPr lang="fa-IR" dirty="0" smtClean="0">
                <a:cs typeface="B Zar" pitchFamily="2" charset="-78"/>
              </a:rPr>
              <a:t>)</a:t>
            </a:r>
          </a:p>
          <a:p>
            <a:pPr marL="0" indent="0" algn="just">
              <a:buNone/>
            </a:pPr>
            <a:r>
              <a:rPr lang="fa-IR" b="1" dirty="0" smtClean="0">
                <a:cs typeface="B Zar" pitchFamily="2" charset="-78"/>
              </a:rPr>
              <a:t>تعیین نوع محلول:</a:t>
            </a:r>
            <a:endParaRPr lang="en-US" b="1" dirty="0">
              <a:cs typeface="B Zar" pitchFamily="2" charset="-78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fa-IR" dirty="0">
                <a:cs typeface="B Zar" pitchFamily="2" charset="-78"/>
              </a:rPr>
              <a:t>قدرت عملكرد دستگاه </a:t>
            </a:r>
            <a:r>
              <a:rPr lang="fa-IR" dirty="0" smtClean="0">
                <a:cs typeface="B Zar" pitchFamily="2" charset="-78"/>
              </a:rPr>
              <a:t>گوارش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a-IR" dirty="0" smtClean="0">
                <a:cs typeface="B Zar" pitchFamily="2" charset="-78"/>
              </a:rPr>
              <a:t>وضعيت </a:t>
            </a:r>
            <a:r>
              <a:rPr lang="fa-IR" dirty="0">
                <a:cs typeface="B Zar" pitchFamily="2" charset="-78"/>
              </a:rPr>
              <a:t>كلينيكي بيمار </a:t>
            </a:r>
            <a:endParaRPr lang="fa-IR" dirty="0" smtClean="0">
              <a:cs typeface="B Zar" pitchFamily="2" charset="-78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fa-IR" dirty="0" smtClean="0">
                <a:cs typeface="B Zar" pitchFamily="2" charset="-78"/>
              </a:rPr>
              <a:t>نياز تغذيه‌اي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25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a-IR" b="1" dirty="0" smtClean="0">
                <a:cs typeface="B Zar" pitchFamily="2" charset="-78"/>
              </a:rPr>
              <a:t> </a:t>
            </a:r>
            <a:r>
              <a:rPr lang="fa-IR" dirty="0">
                <a:cs typeface="B Zar" pitchFamily="2" charset="-78"/>
              </a:rPr>
              <a:t> فرمولاها بر اساس ميزان پروتئين يا تركيب كلي درشت مغذي‌ آن دسته بندي مي‌شوند</a:t>
            </a:r>
            <a:r>
              <a:rPr lang="fa-IR" dirty="0" smtClean="0">
                <a:cs typeface="B Zar" pitchFamily="2" charset="-78"/>
              </a:rPr>
              <a:t>.</a:t>
            </a:r>
            <a:endParaRPr lang="fa-IR" b="1" dirty="0" smtClean="0">
              <a:cs typeface="B Zar" pitchFamily="2" charset="-78"/>
            </a:endParaRPr>
          </a:p>
          <a:p>
            <a:pPr algn="just">
              <a:buNone/>
            </a:pP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فرمولاهاي </a:t>
            </a: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پلي مريك 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: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حاوي درشت مغذي‌هاي دست نخورده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عاري از لاكتوز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دانسيته كالريكي </a:t>
            </a:r>
            <a:r>
              <a:rPr lang="en-US" dirty="0">
                <a:cs typeface="B Zar" pitchFamily="2" charset="-78"/>
              </a:rPr>
              <a:t>Kcal/ml</a:t>
            </a:r>
            <a:r>
              <a:rPr lang="fa-IR" dirty="0">
                <a:cs typeface="B Zar" pitchFamily="2" charset="-78"/>
              </a:rPr>
              <a:t>  2-1 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فرمولاهاي غليظ تر با دانسيته كالريكي </a:t>
            </a:r>
            <a:r>
              <a:rPr lang="en-US" dirty="0">
                <a:cs typeface="B Zar" pitchFamily="2" charset="-78"/>
              </a:rPr>
              <a:t>Kcal/ml</a:t>
            </a:r>
            <a:r>
              <a:rPr lang="fa-IR" dirty="0">
                <a:cs typeface="B Zar" pitchFamily="2" charset="-78"/>
              </a:rPr>
              <a:t>  </a:t>
            </a:r>
            <a:r>
              <a:rPr lang="fa-IR" dirty="0" smtClean="0">
                <a:cs typeface="B Zar" pitchFamily="2" charset="-78"/>
              </a:rPr>
              <a:t>2-1/5: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a-IR" dirty="0" smtClean="0">
                <a:cs typeface="B Zar" pitchFamily="2" charset="-78"/>
              </a:rPr>
              <a:t> افرادي </a:t>
            </a:r>
            <a:r>
              <a:rPr lang="fa-IR" dirty="0">
                <a:cs typeface="B Zar" pitchFamily="2" charset="-78"/>
              </a:rPr>
              <a:t>كه نياز به محدوديت مايعات </a:t>
            </a:r>
            <a:r>
              <a:rPr lang="fa-IR" dirty="0" smtClean="0">
                <a:cs typeface="B Zar" pitchFamily="2" charset="-78"/>
              </a:rPr>
              <a:t>دارند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a-IR" dirty="0" smtClean="0">
                <a:cs typeface="B Zar" pitchFamily="2" charset="-78"/>
              </a:rPr>
              <a:t>اختلالات </a:t>
            </a:r>
            <a:r>
              <a:rPr lang="fa-IR" dirty="0">
                <a:cs typeface="B Zar" pitchFamily="2" charset="-78"/>
              </a:rPr>
              <a:t>و نارسايي‌هاي كليوي، قلبي، ريوي و </a:t>
            </a:r>
            <a:r>
              <a:rPr lang="fa-IR" dirty="0" smtClean="0">
                <a:cs typeface="B Zar" pitchFamily="2" charset="-78"/>
              </a:rPr>
              <a:t>كبدي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a-IR" dirty="0" smtClean="0">
                <a:cs typeface="B Zar" pitchFamily="2" charset="-78"/>
              </a:rPr>
              <a:t>بيماراني </a:t>
            </a:r>
            <a:r>
              <a:rPr lang="fa-IR" dirty="0">
                <a:cs typeface="B Zar" pitchFamily="2" charset="-78"/>
              </a:rPr>
              <a:t>كه در تحمل فرمولاي حجيم مشكل </a:t>
            </a:r>
            <a:r>
              <a:rPr lang="fa-IR" dirty="0" smtClean="0">
                <a:cs typeface="B Zar" pitchFamily="2" charset="-78"/>
              </a:rPr>
              <a:t>دارند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26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fa-IR" b="1" dirty="0" smtClean="0"/>
              <a:t> 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تغذيه </a:t>
            </a: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لوله‌اي خانگي(</a:t>
            </a:r>
            <a:r>
              <a:rPr lang="en-US" b="1" dirty="0" err="1">
                <a:solidFill>
                  <a:srgbClr val="FF0000"/>
                </a:solidFill>
                <a:cs typeface="B Zar" pitchFamily="2" charset="-78"/>
              </a:rPr>
              <a:t>Blenderized</a:t>
            </a:r>
            <a:r>
              <a:rPr lang="en-US" b="1" dirty="0">
                <a:solidFill>
                  <a:srgbClr val="FF0000"/>
                </a:solidFill>
                <a:cs typeface="B Zar" pitchFamily="2" charset="-78"/>
              </a:rPr>
              <a:t> </a:t>
            </a:r>
            <a:r>
              <a:rPr lang="en-US" b="1" dirty="0" err="1">
                <a:solidFill>
                  <a:srgbClr val="FF0000"/>
                </a:solidFill>
                <a:cs typeface="B Zar" pitchFamily="2" charset="-78"/>
              </a:rPr>
              <a:t>HommadeTube</a:t>
            </a:r>
            <a:r>
              <a:rPr lang="en-US" b="1" dirty="0">
                <a:solidFill>
                  <a:srgbClr val="FF0000"/>
                </a:solidFill>
                <a:cs typeface="B Zar" pitchFamily="2" charset="-78"/>
              </a:rPr>
              <a:t> Feeding (</a:t>
            </a:r>
            <a:r>
              <a:rPr lang="en-US" b="1" dirty="0" smtClean="0">
                <a:solidFill>
                  <a:srgbClr val="FF0000"/>
                </a:solidFill>
                <a:cs typeface="B Zar" pitchFamily="2" charset="-78"/>
              </a:rPr>
              <a:t>BTE</a:t>
            </a:r>
            <a:endParaRPr lang="fa-IR" b="1" dirty="0" smtClean="0">
              <a:solidFill>
                <a:srgbClr val="FF0000"/>
              </a:solidFill>
              <a:cs typeface="B Zar" pitchFamily="2" charset="-78"/>
            </a:endParaRPr>
          </a:p>
          <a:p>
            <a:pPr>
              <a:buNone/>
            </a:pPr>
            <a:endParaRPr lang="en-US" dirty="0">
              <a:cs typeface="B Zar" pitchFamily="2" charset="-78"/>
            </a:endParaRPr>
          </a:p>
          <a:p>
            <a:pPr marL="0" indent="0" algn="just">
              <a:buNone/>
            </a:pPr>
            <a:r>
              <a:rPr lang="fa-IR" dirty="0" smtClean="0">
                <a:cs typeface="B Zar" pitchFamily="2" charset="-78"/>
              </a:rPr>
              <a:t> تغذيه </a:t>
            </a:r>
            <a:r>
              <a:rPr lang="fa-IR" dirty="0">
                <a:cs typeface="B Zar" pitchFamily="2" charset="-78"/>
              </a:rPr>
              <a:t>لوله‌اي ساخته شده از مواد غذايي معمول مثل تخم مرغ، ماست، ميوه، گوشت و ...</a:t>
            </a:r>
            <a:endParaRPr lang="en-US" dirty="0">
              <a:cs typeface="B Zar" pitchFamily="2" charset="-78"/>
            </a:endParaRPr>
          </a:p>
          <a:p>
            <a:pPr marL="0" indent="0" algn="just">
              <a:buNone/>
            </a:pPr>
            <a:r>
              <a:rPr lang="fa-IR" dirty="0" smtClean="0">
                <a:cs typeface="B Zar" pitchFamily="2" charset="-78"/>
              </a:rPr>
              <a:t> </a:t>
            </a:r>
            <a:r>
              <a:rPr lang="fa-IR" b="1" dirty="0" smtClean="0">
                <a:cs typeface="B Zar" pitchFamily="2" charset="-78"/>
              </a:rPr>
              <a:t>مزايا</a:t>
            </a:r>
            <a:r>
              <a:rPr lang="fa-IR" b="1" dirty="0">
                <a:cs typeface="B Zar" pitchFamily="2" charset="-78"/>
              </a:rPr>
              <a:t>:</a:t>
            </a:r>
            <a:endParaRPr lang="en-US" b="1" dirty="0">
              <a:cs typeface="B Zar" pitchFamily="2" charset="-78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fa-IR" dirty="0">
                <a:cs typeface="B Zar" pitchFamily="2" charset="-78"/>
              </a:rPr>
              <a:t>هزينه تهيه كمتر</a:t>
            </a:r>
            <a:endParaRPr lang="en-US" dirty="0">
              <a:cs typeface="B Zar" pitchFamily="2" charset="-78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fa-IR" dirty="0">
                <a:cs typeface="B Zar" pitchFamily="2" charset="-78"/>
              </a:rPr>
              <a:t>خواص درماني بيشتر به دليل استفاده از غذاهاي كامل</a:t>
            </a:r>
            <a:endParaRPr lang="en-US" dirty="0">
              <a:cs typeface="B Zar" pitchFamily="2" charset="-78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fa-IR" dirty="0">
                <a:cs typeface="B Zar" pitchFamily="2" charset="-78"/>
              </a:rPr>
              <a:t>توانايي تأمين فرمولا به ميزان نيازهاي بيمار</a:t>
            </a:r>
            <a:endParaRPr lang="en-US" dirty="0">
              <a:cs typeface="B Zar" pitchFamily="2" charset="-78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27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629444"/>
            <a:ext cx="6934200" cy="52006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28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6535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 موارد </a:t>
            </a: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منع مصرف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:</a:t>
            </a:r>
          </a:p>
          <a:p>
            <a:pPr>
              <a:buNone/>
            </a:pP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بيماران دچار نقص ايمني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موارد انفوزيون از طريق لوله‌‎هاي با اندازه كوچكتر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تغذيه مداوم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نياز به محدوديت مايعات به ميزان كمتر از 900 ميلي ليتر در روز 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آلرژي غذايي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استفاده از لوله ژژنوستومي</a:t>
            </a:r>
            <a:endParaRPr lang="en-US" dirty="0">
              <a:cs typeface="B Zar" pitchFamily="2" charset="-78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29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18"/>
            <a:ext cx="8229600" cy="1143000"/>
          </a:xfrm>
        </p:spPr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فهرست مطالب:</a:t>
            </a:r>
            <a:endParaRPr lang="en-US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Zar" panose="00000400000000000000" pitchFamily="2" charset="-78"/>
              </a:rPr>
              <a:t>مقدمه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Zar" panose="00000400000000000000" pitchFamily="2" charset="-78"/>
              </a:rPr>
              <a:t>پاسخ متابولیک به استرس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Zar" panose="00000400000000000000" pitchFamily="2" charset="-78"/>
              </a:rPr>
              <a:t>فیزیولوژی تغذیه‌ای بیماران بدحال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Zar" panose="00000400000000000000" pitchFamily="2" charset="-78"/>
              </a:rPr>
              <a:t>ارزیابی تغذیه‌ای بیماران بدحال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Zar" panose="00000400000000000000" pitchFamily="2" charset="-78"/>
              </a:rPr>
              <a:t>ارزیابی ترکیب بدن در بیماران بدحال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2800" dirty="0">
                <a:cs typeface="B Zar" pitchFamily="2" charset="-78"/>
              </a:rPr>
              <a:t>فيزيولوژي ويتامين‌ها و ريز مغذي‌ها و نياز آنها در بيماران </a:t>
            </a:r>
            <a:r>
              <a:rPr lang="fa-IR" sz="2800" dirty="0" smtClean="0">
                <a:cs typeface="B Zar" pitchFamily="2" charset="-78"/>
              </a:rPr>
              <a:t>بدحال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Zar" pitchFamily="2" charset="-78"/>
              </a:rPr>
              <a:t>مکمل‌های تغذیه‌ای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Zar" pitchFamily="2" charset="-78"/>
              </a:rPr>
              <a:t>مشکلات عمومی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Zar" pitchFamily="2" charset="-78"/>
              </a:rPr>
              <a:t>مدیریت آب و الکترولیت‌ها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Zar" pitchFamily="2" charset="-78"/>
              </a:rPr>
              <a:t>پاسخ‌های هورمونی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Zar" pitchFamily="2" charset="-78"/>
              </a:rPr>
              <a:t>حمایت‌های تغذیه‌ای: تغذیه انترال و تغذیه پارانترال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Zar" pitchFamily="2" charset="-78"/>
              </a:rPr>
              <a:t>خلاصه و جمع بندی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sz="2800" dirty="0" smtClean="0">
                <a:cs typeface="B Zar" pitchFamily="2" charset="-78"/>
              </a:rPr>
              <a:t>منابع</a:t>
            </a:r>
          </a:p>
          <a:p>
            <a:pPr>
              <a:buFont typeface="Wingdings" panose="05000000000000000000" pitchFamily="2" charset="2"/>
              <a:buChar char="ü"/>
            </a:pPr>
            <a:endParaRPr lang="fa-IR" sz="3600" dirty="0" smtClean="0">
              <a:cs typeface="B Zar" panose="00000400000000000000" pitchFamily="2" charset="-78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a-IR" sz="3600" dirty="0" smtClean="0">
              <a:cs typeface="B Zar" panose="00000400000000000000" pitchFamily="2" charset="-78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a-IR" sz="3600" dirty="0" smtClean="0">
              <a:cs typeface="B Zar" panose="00000400000000000000" pitchFamily="2" charset="-78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a-IR" sz="3600" dirty="0" smtClean="0">
              <a:cs typeface="B Zar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3834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a-IR" sz="2700" b="1" dirty="0">
                <a:solidFill>
                  <a:srgbClr val="FF0000"/>
                </a:solidFill>
                <a:cs typeface="B Zar" pitchFamily="2" charset="-78"/>
              </a:rPr>
              <a:t>فاكتورهايي كه بايد در انتخاب فرمولاي روده‌اي در نظر گرفته شوند</a:t>
            </a:r>
            <a:r>
              <a:rPr lang="fa-IR" sz="2700" b="1" dirty="0" smtClean="0">
                <a:solidFill>
                  <a:srgbClr val="FF0000"/>
                </a:solidFill>
                <a:cs typeface="B Zar" pitchFamily="2" charset="-78"/>
              </a:rPr>
              <a:t>:</a:t>
            </a:r>
          </a:p>
          <a:p>
            <a:pPr marL="0" indent="0" algn="just">
              <a:buNone/>
            </a:pPr>
            <a:endParaRPr lang="en-US" sz="2700" dirty="0">
              <a:solidFill>
                <a:srgbClr val="FF0000"/>
              </a:solidFill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توانايي فرمولا در تأمين نيازهاي تغذيه‌اي بيمار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غلظت كالري و پروتئين فرمولا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عملكرد دستگاه گوارش بيمار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وجود لاكتوز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محتواي سديم، پتاسيم، منيزيم و فسفر به خصوص در نقص‌هاي كبدي-كليوي و قلبي- ريوي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نوع پروتئين، كربوهيدرات، چربي و فيبر  بر اساس توانايي هضم و جذب بيمار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ويسكوزيته فرمولا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مقرون به صرفه بودن فرمولا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همكاري بيمار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نسبت هزينه به سود</a:t>
            </a:r>
            <a:endParaRPr lang="en-US" dirty="0">
              <a:cs typeface="B Zar" pitchFamily="2" charset="-78"/>
            </a:endParaRPr>
          </a:p>
          <a:p>
            <a:pPr algn="just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30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 مواد </a:t>
            </a: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مغذي تغذيه روده‌اي:</a:t>
            </a:r>
            <a:endParaRPr lang="en-US" dirty="0">
              <a:solidFill>
                <a:srgbClr val="FF0000"/>
              </a:solidFill>
              <a:cs typeface="B Zar" pitchFamily="2" charset="-78"/>
            </a:endParaRPr>
          </a:p>
          <a:p>
            <a:pPr>
              <a:buNone/>
            </a:pPr>
            <a:r>
              <a:rPr lang="fa-IR" b="1" dirty="0" smtClean="0">
                <a:cs typeface="B Zar" pitchFamily="2" charset="-78"/>
              </a:rPr>
              <a:t> پروتئين</a:t>
            </a:r>
            <a:r>
              <a:rPr lang="fa-IR" b="1" dirty="0">
                <a:cs typeface="B Zar" pitchFamily="2" charset="-78"/>
              </a:rPr>
              <a:t>: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25-6% كل كالري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پروتئين از كازئين، </a:t>
            </a:r>
            <a:r>
              <a:rPr lang="en-US" dirty="0" smtClean="0">
                <a:cs typeface="B Zar" pitchFamily="2" charset="-78"/>
              </a:rPr>
              <a:t>whey</a:t>
            </a:r>
            <a:r>
              <a:rPr lang="fa-IR" dirty="0" smtClean="0">
                <a:cs typeface="B Zar" pitchFamily="2" charset="-78"/>
              </a:rPr>
              <a:t> </a:t>
            </a:r>
            <a:r>
              <a:rPr lang="fa-IR" dirty="0">
                <a:cs typeface="B Zar" pitchFamily="2" charset="-78"/>
              </a:rPr>
              <a:t>يا پروتئين ايزوله‌ي سويا 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فرمولاهاي استاندارد حاوي پروتئين دست نخورده و كامل هستند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فرمولاهاي المنتال و از پيش هضم شده حاوي آمينواسيدها، دي پپتيدها و تري پپتيدها هستند.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در برخي موارد اسيدهاي آمينه خاص به فرمولا افزوده مي‌شود از جمله اسيدهاي آمينه شاخه دار در فرمولاي بيماران كبدي استفاده مي‌شود.</a:t>
            </a:r>
            <a:endParaRPr lang="en-US" dirty="0">
              <a:cs typeface="B Zar" pitchFamily="2" charset="-78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31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b="1" dirty="0" smtClean="0">
                <a:cs typeface="B Zar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كربوهيدرات</a:t>
            </a: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:</a:t>
            </a:r>
            <a:endParaRPr lang="en-US" dirty="0">
              <a:solidFill>
                <a:srgbClr val="FF0000"/>
              </a:solidFill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85-30% كل كالري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شربت ذرت معمولا در فرمولاي استاندارد استفاده مي‌شود.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به فرمولاي طعم دار ساكارز افزوده مي‌شود.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فرمولاي هيدوليز شده حاوي نشاسته ذرت و مالتودكسترين هستند.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فرمولاهاي تجاري فاقد لاكتوز هستند.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به علت كمبود لاكتاز در اكثر بيماران در بيشتر محلول‌ها از لاكتوز استفاده نمي‌شود.</a:t>
            </a:r>
            <a:endParaRPr lang="en-US" dirty="0">
              <a:cs typeface="B Zar" pitchFamily="2" charset="-78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32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b="1" dirty="0" smtClean="0">
                <a:cs typeface="B Zar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ليپيدها</a:t>
            </a: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:</a:t>
            </a:r>
            <a:endParaRPr lang="en-US" dirty="0">
              <a:solidFill>
                <a:srgbClr val="FF0000"/>
              </a:solidFill>
              <a:cs typeface="B Zar" pitchFamily="2" charset="-78"/>
            </a:endParaRPr>
          </a:p>
          <a:p>
            <a:pPr algn="just"/>
            <a:r>
              <a:rPr lang="fa-IR" dirty="0" smtClean="0">
                <a:cs typeface="B Zar" pitchFamily="2" charset="-78"/>
              </a:rPr>
              <a:t>55-1/5% </a:t>
            </a:r>
            <a:r>
              <a:rPr lang="fa-IR" dirty="0">
                <a:cs typeface="B Zar" pitchFamily="2" charset="-78"/>
              </a:rPr>
              <a:t>كل كالري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روغن‌هاي استفاده شده در فرمولاي استاندارد ذرت، آفتابگردان، سويا، گلرنگ و كانولا مي‌باشد.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بيشتر چربي‌ها از نوع متوسط زنجير و بسيار بلندزنجير هستند.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روغن‌هاي </a:t>
            </a:r>
            <a:r>
              <a:rPr lang="en-US" dirty="0">
                <a:cs typeface="B Zar" pitchFamily="2" charset="-78"/>
              </a:rPr>
              <a:t>MCT</a:t>
            </a:r>
            <a:r>
              <a:rPr lang="fa-IR" dirty="0">
                <a:cs typeface="B Zar" pitchFamily="2" charset="-78"/>
              </a:rPr>
              <a:t> نياز به ليپاز پانكراسي يا نمك‌هاي صفراوي براي هضم ندارند.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85-0% بيشتر فرمولاها را </a:t>
            </a:r>
            <a:r>
              <a:rPr lang="en-US" dirty="0">
                <a:cs typeface="B Zar" pitchFamily="2" charset="-78"/>
              </a:rPr>
              <a:t>MCT</a:t>
            </a:r>
            <a:r>
              <a:rPr lang="fa-IR" dirty="0">
                <a:cs typeface="B Zar" pitchFamily="2" charset="-78"/>
              </a:rPr>
              <a:t> تأمين مي‌كند.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بيماران دريافت كننده فرمولاهاي با ميزان بالاي </a:t>
            </a:r>
            <a:r>
              <a:rPr lang="en-US" dirty="0">
                <a:cs typeface="B Zar" pitchFamily="2" charset="-78"/>
              </a:rPr>
              <a:t>MCT</a:t>
            </a:r>
            <a:r>
              <a:rPr lang="fa-IR" dirty="0">
                <a:cs typeface="B Zar" pitchFamily="2" charset="-78"/>
              </a:rPr>
              <a:t> بايد اسيد لينولئيك و اسيد لينولنيك را از ديگر منابع به دست آورند.</a:t>
            </a:r>
            <a:endParaRPr lang="en-US" dirty="0">
              <a:cs typeface="B Zar" pitchFamily="2" charset="-78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33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 ويتامين</a:t>
            </a: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، مينرال و الكتروليت‌ها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:</a:t>
            </a:r>
          </a:p>
          <a:p>
            <a:pPr>
              <a:buNone/>
            </a:pPr>
            <a:endParaRPr lang="en-US" sz="1600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الكتروليت‌هاي فرمولاي روده اي در مقايسه با رژيم غذايي خوراكي معمولا كمتر مي‌باشند.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بيماران با اسهال، فيستول و تهوع كه از دست دهي الكتروليت زيادي را تجربه </a:t>
            </a:r>
            <a:r>
              <a:rPr lang="fa-IR" dirty="0" smtClean="0">
                <a:cs typeface="B Zar" pitchFamily="2" charset="-78"/>
              </a:rPr>
              <a:t>كرده‌اند نيار </a:t>
            </a:r>
            <a:r>
              <a:rPr lang="fa-IR" dirty="0">
                <a:cs typeface="B Zar" pitchFamily="2" charset="-78"/>
              </a:rPr>
              <a:t>به مكمل ياري با الكتروليت‌ها دارند.</a:t>
            </a:r>
            <a:endParaRPr lang="en-US" dirty="0">
              <a:cs typeface="B Zar" pitchFamily="2" charset="-78"/>
            </a:endParaRPr>
          </a:p>
          <a:p>
            <a:endParaRPr lang="fa-I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092" y="3789040"/>
            <a:ext cx="4955815" cy="26646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34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fa-IR" b="1" dirty="0" smtClean="0"/>
              <a:t> 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مايعات:</a:t>
            </a:r>
            <a:endParaRPr lang="en-US" dirty="0">
              <a:cs typeface="B Zar" pitchFamily="2" charset="-78"/>
            </a:endParaRPr>
          </a:p>
          <a:p>
            <a:pPr marL="0" indent="0" algn="just">
              <a:buNone/>
            </a:pPr>
            <a:r>
              <a:rPr lang="fa-IR" dirty="0" smtClean="0">
                <a:cs typeface="B Zar" pitchFamily="2" charset="-78"/>
              </a:rPr>
              <a:t> احتياج </a:t>
            </a:r>
            <a:r>
              <a:rPr lang="fa-IR" dirty="0">
                <a:cs typeface="B Zar" pitchFamily="2" charset="-78"/>
              </a:rPr>
              <a:t>مايعات </a:t>
            </a:r>
            <a:r>
              <a:rPr lang="fa-IR" dirty="0" smtClean="0">
                <a:cs typeface="B Zar" pitchFamily="2" charset="-78"/>
              </a:rPr>
              <a:t>بزرگسالان</a:t>
            </a:r>
            <a:r>
              <a:rPr lang="fa-IR" dirty="0">
                <a:cs typeface="B Zar" pitchFamily="2" charset="-78"/>
              </a:rPr>
              <a:t>: </a:t>
            </a:r>
            <a:endParaRPr lang="fa-IR" dirty="0" smtClean="0">
              <a:cs typeface="B Zar" pitchFamily="2" charset="-78"/>
            </a:endParaRPr>
          </a:p>
          <a:p>
            <a:pPr algn="just"/>
            <a:r>
              <a:rPr lang="en-US" dirty="0" smtClean="0">
                <a:cs typeface="B Zar" pitchFamily="2" charset="-78"/>
              </a:rPr>
              <a:t>ml/kcal </a:t>
            </a:r>
            <a:r>
              <a:rPr lang="fa-IR" dirty="0" smtClean="0">
                <a:cs typeface="B Zar" pitchFamily="2" charset="-78"/>
              </a:rPr>
              <a:t> </a:t>
            </a:r>
            <a:r>
              <a:rPr lang="fa-IR" dirty="0">
                <a:cs typeface="B Zar" pitchFamily="2" charset="-78"/>
              </a:rPr>
              <a:t>1   يا  </a:t>
            </a:r>
            <a:r>
              <a:rPr lang="en-US" dirty="0" smtClean="0">
                <a:cs typeface="B Zar" pitchFamily="2" charset="-78"/>
              </a:rPr>
              <a:t>ml/kg </a:t>
            </a:r>
            <a:r>
              <a:rPr lang="en-US" dirty="0">
                <a:cs typeface="B Zar" pitchFamily="2" charset="-78"/>
              </a:rPr>
              <a:t>UBW</a:t>
            </a:r>
            <a:r>
              <a:rPr lang="fa-IR" dirty="0">
                <a:cs typeface="B Zar" pitchFamily="2" charset="-78"/>
              </a:rPr>
              <a:t> 35-30  آب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فرمولاهاي استاندراد 85% آب دارند.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فرمولاهاي پركالري 70% </a:t>
            </a:r>
            <a:r>
              <a:rPr lang="fa-IR" dirty="0" smtClean="0">
                <a:cs typeface="B Zar" pitchFamily="2" charset="-78"/>
              </a:rPr>
              <a:t>آب </a:t>
            </a:r>
            <a:r>
              <a:rPr lang="fa-IR" dirty="0">
                <a:cs typeface="B Zar" pitchFamily="2" charset="-78"/>
              </a:rPr>
              <a:t>دارند.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مايعات ناكافي همراه با رژيم غذايي با ميزان فيبر بالا مي‌تواند منجر به خروج ناكافي ادرار، يبوست و تشكيل بزوار شود.</a:t>
            </a:r>
            <a:endParaRPr lang="en-US" dirty="0">
              <a:cs typeface="B Zar" pitchFamily="2" charset="-78"/>
            </a:endParaRPr>
          </a:p>
          <a:p>
            <a:endParaRPr lang="fa-I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518839"/>
            <a:ext cx="4038782" cy="21505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35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a-IR" b="1" dirty="0" smtClean="0">
                <a:cs typeface="B Zar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نحوه </a:t>
            </a: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اجراي تغذيه روده‌اي:</a:t>
            </a:r>
            <a:endParaRPr lang="en-US" dirty="0">
              <a:solidFill>
                <a:srgbClr val="FF0000"/>
              </a:solidFill>
              <a:cs typeface="B Zar" pitchFamily="2" charset="-78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fa-IR" dirty="0">
                <a:cs typeface="B Zar" pitchFamily="2" charset="-78"/>
              </a:rPr>
              <a:t>ت</a:t>
            </a:r>
            <a:r>
              <a:rPr lang="fa-IR" dirty="0" smtClean="0">
                <a:cs typeface="B Zar" pitchFamily="2" charset="-78"/>
              </a:rPr>
              <a:t>غذيه </a:t>
            </a:r>
            <a:r>
              <a:rPr lang="fa-IR" dirty="0">
                <a:cs typeface="B Zar" pitchFamily="2" charset="-78"/>
              </a:rPr>
              <a:t>توده‌اي</a:t>
            </a:r>
            <a:r>
              <a:rPr lang="en-US" dirty="0">
                <a:cs typeface="B Zar" pitchFamily="2" charset="-78"/>
              </a:rPr>
              <a:t> bolus)</a:t>
            </a:r>
            <a:r>
              <a:rPr lang="fa-IR" dirty="0" smtClean="0">
                <a:cs typeface="B Zar" pitchFamily="2" charset="-78"/>
              </a:rPr>
              <a:t>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a-IR" dirty="0" smtClean="0">
                <a:cs typeface="B Zar" pitchFamily="2" charset="-78"/>
              </a:rPr>
              <a:t> قطره </a:t>
            </a:r>
            <a:r>
              <a:rPr lang="fa-IR" dirty="0">
                <a:cs typeface="B Zar" pitchFamily="2" charset="-78"/>
              </a:rPr>
              <a:t>اي </a:t>
            </a:r>
            <a:r>
              <a:rPr lang="fa-IR" dirty="0" smtClean="0">
                <a:cs typeface="B Zar" pitchFamily="2" charset="-78"/>
              </a:rPr>
              <a:t>متناوب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a-IR" dirty="0" smtClean="0">
                <a:cs typeface="B Zar" pitchFamily="2" charset="-78"/>
              </a:rPr>
              <a:t>قطره </a:t>
            </a:r>
            <a:r>
              <a:rPr lang="fa-IR" dirty="0">
                <a:cs typeface="B Zar" pitchFamily="2" charset="-78"/>
              </a:rPr>
              <a:t>اي </a:t>
            </a:r>
            <a:r>
              <a:rPr lang="fa-IR" dirty="0" smtClean="0">
                <a:cs typeface="B Zar" pitchFamily="2" charset="-78"/>
              </a:rPr>
              <a:t>مداوم</a:t>
            </a:r>
            <a:endParaRPr lang="en-US" dirty="0" smtClean="0">
              <a:cs typeface="B Zar" pitchFamily="2" charset="-78"/>
            </a:endParaRPr>
          </a:p>
          <a:p>
            <a:pPr marL="0" indent="0" algn="just">
              <a:buNone/>
            </a:pPr>
            <a:endParaRPr lang="en-US" dirty="0">
              <a:cs typeface="B Zar" pitchFamily="2" charset="-78"/>
            </a:endParaRPr>
          </a:p>
          <a:p>
            <a:pPr algn="just"/>
            <a:r>
              <a:rPr lang="fa-IR" b="1" dirty="0">
                <a:cs typeface="B Zar" pitchFamily="2" charset="-78"/>
              </a:rPr>
              <a:t>انتخاب روش بر </a:t>
            </a:r>
            <a:r>
              <a:rPr lang="fa-IR" b="1" dirty="0" smtClean="0">
                <a:cs typeface="B Zar" pitchFamily="2" charset="-78"/>
              </a:rPr>
              <a:t>اساس</a:t>
            </a:r>
            <a:r>
              <a:rPr lang="en-US" b="1" dirty="0" smtClean="0">
                <a:cs typeface="B Zar" pitchFamily="2" charset="-78"/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a-IR" dirty="0" smtClean="0">
                <a:cs typeface="B Zar" pitchFamily="2" charset="-78"/>
              </a:rPr>
              <a:t>وضعيت </a:t>
            </a:r>
            <a:r>
              <a:rPr lang="fa-IR" dirty="0">
                <a:cs typeface="B Zar" pitchFamily="2" charset="-78"/>
              </a:rPr>
              <a:t>باليني </a:t>
            </a:r>
            <a:r>
              <a:rPr lang="fa-IR" dirty="0" smtClean="0">
                <a:cs typeface="B Zar" pitchFamily="2" charset="-78"/>
              </a:rPr>
              <a:t>بيمار</a:t>
            </a:r>
            <a:endParaRPr lang="en-US" dirty="0" smtClean="0">
              <a:cs typeface="B Zar" pitchFamily="2" charset="-78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fa-IR" dirty="0" smtClean="0">
                <a:cs typeface="B Zar" pitchFamily="2" charset="-78"/>
              </a:rPr>
              <a:t>ملاحظات </a:t>
            </a:r>
            <a:r>
              <a:rPr lang="fa-IR" dirty="0">
                <a:cs typeface="B Zar" pitchFamily="2" charset="-78"/>
              </a:rPr>
              <a:t>كيفيت </a:t>
            </a:r>
            <a:r>
              <a:rPr lang="fa-IR" dirty="0" smtClean="0">
                <a:cs typeface="B Zar" pitchFamily="2" charset="-78"/>
              </a:rPr>
              <a:t>زندگي</a:t>
            </a:r>
            <a:endParaRPr lang="en-US" dirty="0">
              <a:cs typeface="B Zar" pitchFamily="2" charset="-78"/>
            </a:endParaRPr>
          </a:p>
          <a:p>
            <a:pPr algn="just">
              <a:buNone/>
            </a:pPr>
            <a:r>
              <a:rPr lang="fa-IR" b="1" dirty="0" smtClean="0">
                <a:cs typeface="B Zar" pitchFamily="2" charset="-78"/>
              </a:rPr>
              <a:t> </a:t>
            </a:r>
            <a:endParaRPr lang="fa-IR" dirty="0"/>
          </a:p>
        </p:txBody>
      </p:sp>
      <p:pic>
        <p:nvPicPr>
          <p:cNvPr id="4098" name="Picture 2" descr="C:\Users\app7\Desktop\تغذيه در اي سي يو\عكس\photo-15c97cbb77055af527b38e91a6e079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1039"/>
            <a:ext cx="4464496" cy="291662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36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just">
              <a:buNone/>
            </a:pP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روش توده‌اي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:</a:t>
            </a:r>
            <a:endParaRPr lang="en-US" b="1" dirty="0" smtClean="0">
              <a:solidFill>
                <a:srgbClr val="FF0000"/>
              </a:solidFill>
              <a:cs typeface="B Zar" pitchFamily="2" charset="-78"/>
            </a:endParaRPr>
          </a:p>
          <a:p>
            <a:pPr algn="just">
              <a:buNone/>
            </a:pPr>
            <a:endParaRPr lang="en-US" dirty="0">
              <a:cs typeface="B Zar" pitchFamily="2" charset="-78"/>
            </a:endParaRPr>
          </a:p>
          <a:p>
            <a:pPr algn="just"/>
            <a:r>
              <a:rPr lang="fa-IR" sz="2800" dirty="0">
                <a:cs typeface="B Zar" pitchFamily="2" charset="-78"/>
              </a:rPr>
              <a:t>ثبات وضعيت بيمار از لحاظ باليني و عملكرد معده</a:t>
            </a:r>
            <a:endParaRPr lang="en-US" sz="2800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دريافت 500 ميلي ليتر در هر وعده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در زمان نفخ يا ناراحتي 15-10 دقيقه تأخير 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تأمين نيازهاي تغذيه‌اي 4-3 بار در روز </a:t>
            </a:r>
            <a:endParaRPr lang="en-US" dirty="0">
              <a:cs typeface="B Zar" pitchFamily="2" charset="-78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4" y="1105172"/>
            <a:ext cx="2629631" cy="43400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37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6239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روش </a:t>
            </a: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قطره‌اي متناوب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: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  <a:cs typeface="B Zar" pitchFamily="2" charset="-78"/>
            </a:endParaRPr>
          </a:p>
          <a:p>
            <a:r>
              <a:rPr lang="fa-IR" dirty="0">
                <a:cs typeface="B Zar" pitchFamily="2" charset="-78"/>
              </a:rPr>
              <a:t>بهبود كيفيت زندگي </a:t>
            </a:r>
            <a:endParaRPr lang="en-US" dirty="0" smtClean="0">
              <a:cs typeface="B Zar" pitchFamily="2" charset="-78"/>
            </a:endParaRPr>
          </a:p>
          <a:p>
            <a:r>
              <a:rPr lang="fa-IR" dirty="0" smtClean="0">
                <a:cs typeface="B Zar" pitchFamily="2" charset="-78"/>
              </a:rPr>
              <a:t>آزاداي </a:t>
            </a:r>
            <a:r>
              <a:rPr lang="fa-IR" dirty="0">
                <a:cs typeface="B Zar" pitchFamily="2" charset="-78"/>
              </a:rPr>
              <a:t>عمل </a:t>
            </a:r>
            <a:r>
              <a:rPr lang="fa-IR" dirty="0" smtClean="0">
                <a:cs typeface="B Zar" pitchFamily="2" charset="-78"/>
              </a:rPr>
              <a:t>بيشتر</a:t>
            </a:r>
            <a:endParaRPr lang="en-US" dirty="0" smtClean="0">
              <a:cs typeface="B Zar" pitchFamily="2" charset="-78"/>
            </a:endParaRPr>
          </a:p>
          <a:p>
            <a:r>
              <a:rPr lang="fa-IR" dirty="0" smtClean="0">
                <a:cs typeface="B Zar" pitchFamily="2" charset="-78"/>
              </a:rPr>
              <a:t>6-4 </a:t>
            </a:r>
            <a:r>
              <a:rPr lang="fa-IR" dirty="0">
                <a:cs typeface="B Zar" pitchFamily="2" charset="-78"/>
              </a:rPr>
              <a:t>وعده در روز هر بار به مدت 60-20 دقيقه</a:t>
            </a:r>
            <a:endParaRPr lang="en-US" dirty="0">
              <a:cs typeface="B Zar" pitchFamily="2" charset="-78"/>
            </a:endParaRPr>
          </a:p>
          <a:p>
            <a:r>
              <a:rPr lang="fa-IR" dirty="0">
                <a:cs typeface="B Zar" pitchFamily="2" charset="-78"/>
              </a:rPr>
              <a:t>با 150-100 در هر وعده شروع </a:t>
            </a:r>
            <a:endParaRPr lang="en-US" dirty="0" smtClean="0">
              <a:cs typeface="B Zar" pitchFamily="2" charset="-78"/>
            </a:endParaRPr>
          </a:p>
          <a:p>
            <a:r>
              <a:rPr lang="fa-IR" dirty="0" smtClean="0">
                <a:cs typeface="B Zar" pitchFamily="2" charset="-78"/>
              </a:rPr>
              <a:t>افزایش بر </a:t>
            </a:r>
            <a:r>
              <a:rPr lang="fa-IR" dirty="0">
                <a:cs typeface="B Zar" pitchFamily="2" charset="-78"/>
              </a:rPr>
              <a:t>حسب تحمل </a:t>
            </a:r>
            <a:r>
              <a:rPr lang="fa-IR" dirty="0" smtClean="0">
                <a:cs typeface="B Zar" pitchFamily="2" charset="-78"/>
              </a:rPr>
              <a:t>بيمار</a:t>
            </a:r>
            <a:endParaRPr lang="fa-I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2426643" cy="3600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38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fa-IR" b="1" dirty="0" smtClean="0">
                <a:cs typeface="B Zar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روش </a:t>
            </a: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مداوم يا پيوسته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:</a:t>
            </a:r>
          </a:p>
          <a:p>
            <a:pPr>
              <a:buNone/>
            </a:pP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بيماراني كه قادر به تحمل حجم زياد تزريق نمي‌باشند.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بيماراني كه عملكرد دستگاه روده‌اي معده‌اي آنها به علت جراحي و يا درمان ضدسرطان به مخاطره افتاده.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شروع با يك چهارم تا يك دوم ميزان مورد نظر و در ادامه هر 12-8 ساعت مقداري افزوده مي‌شود تا به حجم نهايي برسد.</a:t>
            </a:r>
            <a:endParaRPr lang="en-US" dirty="0">
              <a:cs typeface="B Zar" pitchFamily="2" charset="-78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39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1764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a-IR" sz="3900" b="1" dirty="0" smtClean="0">
                <a:solidFill>
                  <a:srgbClr val="FF0000"/>
                </a:solidFill>
                <a:cs typeface="B Zar" pitchFamily="2" charset="-78"/>
              </a:rPr>
              <a:t> مقدمه:</a:t>
            </a:r>
          </a:p>
          <a:p>
            <a:pPr algn="just"/>
            <a:r>
              <a:rPr lang="ar-SA" sz="2800" dirty="0" smtClean="0">
                <a:cs typeface="B Zar" pitchFamily="2" charset="-78"/>
              </a:rPr>
              <a:t>تغذيه يک نياز اصلي بشر است و کمبود آن </a:t>
            </a:r>
            <a:r>
              <a:rPr lang="fa-IR" sz="2800" dirty="0" smtClean="0">
                <a:cs typeface="B Zar" pitchFamily="2" charset="-78"/>
              </a:rPr>
              <a:t>ب</a:t>
            </a:r>
            <a:r>
              <a:rPr lang="ar-SA" sz="2800" dirty="0" smtClean="0">
                <a:cs typeface="B Zar" pitchFamily="2" charset="-78"/>
              </a:rPr>
              <a:t>ا سو</a:t>
            </a:r>
            <a:r>
              <a:rPr lang="fa-IR" sz="2800" dirty="0" smtClean="0">
                <a:cs typeface="B Zar" pitchFamily="2" charset="-78"/>
              </a:rPr>
              <a:t>ء</a:t>
            </a:r>
            <a:r>
              <a:rPr lang="ar-SA" sz="2800" dirty="0" smtClean="0">
                <a:cs typeface="B Zar" pitchFamily="2" charset="-78"/>
              </a:rPr>
              <a:t> تغذيه </a:t>
            </a:r>
            <a:r>
              <a:rPr lang="fa-IR" sz="2800" dirty="0" smtClean="0">
                <a:cs typeface="B Zar" pitchFamily="2" charset="-78"/>
              </a:rPr>
              <a:t>ی</a:t>
            </a:r>
            <a:r>
              <a:rPr lang="ar-SA" sz="2800" dirty="0" smtClean="0">
                <a:cs typeface="B Zar" pitchFamily="2" charset="-78"/>
              </a:rPr>
              <a:t>ا عوارض متعددي همراه خواهد بود. سوء تغذيه يکی از مشکلات جدی در بيماران بستری در بيمارستان می‌باشد. ميزان بروز سوء تغذيه در بيماران بستری 60-30 درصد گزارش شده است. بيماران با شرايط بحرانی به دليل شدت بيماری و پيچيدگی مراقبت در بخش مراقبت های ويژه نسبت به ساير بيماران به سوء تغذیه مستعدتر می‌باشند</a:t>
            </a:r>
            <a:r>
              <a:rPr lang="fa-IR" sz="2800" dirty="0" smtClean="0">
                <a:cs typeface="B Zar" pitchFamily="2" charset="-78"/>
              </a:rPr>
              <a:t>.</a:t>
            </a:r>
            <a:endParaRPr lang="ar-SA" sz="2800" dirty="0" smtClean="0">
              <a:cs typeface="B Zar" pitchFamily="2" charset="-78"/>
            </a:endParaRPr>
          </a:p>
          <a:p>
            <a:pPr algn="just"/>
            <a:r>
              <a:rPr lang="ar-SA" sz="2800" dirty="0" smtClean="0">
                <a:cs typeface="B Zar" pitchFamily="2" charset="-78"/>
              </a:rPr>
              <a:t>در مورد بيماران اين بخش</a:t>
            </a:r>
            <a:r>
              <a:rPr lang="fa-IR" sz="2800" dirty="0" smtClean="0">
                <a:cs typeface="B Zar" pitchFamily="2" charset="-78"/>
              </a:rPr>
              <a:t>‌</a:t>
            </a:r>
            <a:r>
              <a:rPr lang="ar-SA" sz="2800" dirty="0" smtClean="0">
                <a:cs typeface="B Zar" pitchFamily="2" charset="-78"/>
              </a:rPr>
              <a:t>ها</a:t>
            </a:r>
            <a:r>
              <a:rPr lang="fa-IR" sz="2800" dirty="0" smtClean="0">
                <a:cs typeface="B Zar" pitchFamily="2" charset="-78"/>
              </a:rPr>
              <a:t> در اكثر موارد</a:t>
            </a:r>
            <a:r>
              <a:rPr lang="ar-SA" sz="2800" dirty="0" smtClean="0">
                <a:cs typeface="B Zar" pitchFamily="2" charset="-78"/>
              </a:rPr>
              <a:t> مواد مغذي فرموله شده بصورت لوله اي يا وريدي به بيماران تجويز مي شود تا وضعيت تغذيه اي بيماران حفظ يا اصلاح گردد.</a:t>
            </a:r>
          </a:p>
          <a:p>
            <a:endParaRPr lang="fa-IR" dirty="0"/>
          </a:p>
        </p:txBody>
      </p:sp>
      <p:pic>
        <p:nvPicPr>
          <p:cNvPr id="3074" name="Picture 2" descr="C:\Users\app7\Desktop\عكس\71912veedas5e.ei4a563562d-ea9d-437c-bf08-38d40a5a62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293096"/>
            <a:ext cx="3312368" cy="223224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پايش </a:t>
            </a: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عوارض تغذيه انترال:</a:t>
            </a:r>
            <a:endParaRPr lang="en-US" dirty="0">
              <a:solidFill>
                <a:srgbClr val="FF0000"/>
              </a:solidFill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نگراني </a:t>
            </a:r>
            <a:r>
              <a:rPr lang="fa-IR" dirty="0" smtClean="0">
                <a:cs typeface="B Zar" pitchFamily="2" charset="-78"/>
              </a:rPr>
              <a:t>عمده: آسپيراسيون </a:t>
            </a:r>
            <a:r>
              <a:rPr lang="fa-IR" dirty="0">
                <a:cs typeface="B Zar" pitchFamily="2" charset="-78"/>
              </a:rPr>
              <a:t>فرمولا به داخل مجاري </a:t>
            </a:r>
            <a:r>
              <a:rPr lang="fa-IR" dirty="0" smtClean="0">
                <a:cs typeface="B Zar" pitchFamily="2" charset="-78"/>
              </a:rPr>
              <a:t>هوايي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 smtClean="0">
                <a:cs typeface="B Zar" pitchFamily="2" charset="-78"/>
              </a:rPr>
              <a:t>بالا بودن سر  </a:t>
            </a:r>
            <a:r>
              <a:rPr lang="fa-IR" dirty="0">
                <a:cs typeface="B Zar" pitchFamily="2" charset="-78"/>
              </a:rPr>
              <a:t>و كتف‌هاي بيمار در حين گاواژ و بلافاصله پس از تغذيه </a:t>
            </a:r>
            <a:endParaRPr lang="fa-IR" dirty="0" smtClean="0">
              <a:cs typeface="B Zar" pitchFamily="2" charset="-78"/>
            </a:endParaRPr>
          </a:p>
          <a:p>
            <a:pPr algn="just"/>
            <a:r>
              <a:rPr lang="fa-IR" dirty="0" smtClean="0">
                <a:cs typeface="B Zar" pitchFamily="2" charset="-78"/>
              </a:rPr>
              <a:t>اسهال یکی </a:t>
            </a:r>
            <a:r>
              <a:rPr lang="fa-IR" dirty="0">
                <a:cs typeface="B Zar" pitchFamily="2" charset="-78"/>
              </a:rPr>
              <a:t>از عوارض </a:t>
            </a:r>
            <a:r>
              <a:rPr lang="fa-IR" dirty="0" smtClean="0">
                <a:cs typeface="B Zar" pitchFamily="2" charset="-78"/>
              </a:rPr>
              <a:t>شايع </a:t>
            </a:r>
            <a:r>
              <a:rPr lang="fa-IR" dirty="0">
                <a:cs typeface="B Zar" pitchFamily="2" charset="-78"/>
              </a:rPr>
              <a:t>تغذيه روده‌اي </a:t>
            </a:r>
            <a:endParaRPr lang="fa-IR" dirty="0" smtClean="0">
              <a:cs typeface="B Zar" pitchFamily="2" charset="-78"/>
            </a:endParaRPr>
          </a:p>
          <a:p>
            <a:pPr algn="just"/>
            <a:r>
              <a:rPr lang="fa-IR" b="1" dirty="0" smtClean="0">
                <a:cs typeface="B Zar" pitchFamily="2" charset="-78"/>
              </a:rPr>
              <a:t>درمان </a:t>
            </a:r>
            <a:r>
              <a:rPr lang="fa-IR" b="1" dirty="0">
                <a:cs typeface="B Zar" pitchFamily="2" charset="-78"/>
              </a:rPr>
              <a:t>اسهال</a:t>
            </a:r>
            <a:r>
              <a:rPr lang="fa-IR" b="1" dirty="0" smtClean="0">
                <a:cs typeface="B Zar" pitchFamily="2" charset="-78"/>
              </a:rPr>
              <a:t>: </a:t>
            </a:r>
            <a:r>
              <a:rPr lang="fa-IR" dirty="0" smtClean="0">
                <a:cs typeface="B Zar" pitchFamily="2" charset="-78"/>
              </a:rPr>
              <a:t>فروكتواوليگوساكاريدها</a:t>
            </a:r>
            <a:r>
              <a:rPr lang="fa-IR" dirty="0">
                <a:cs typeface="B Zar" pitchFamily="2" charset="-78"/>
              </a:rPr>
              <a:t>، پلي ساكاريد سويا، پكتين، صمغ گوار، عوامل حجيم كننده مدفوع، داروهاي ضد اسهال، پره بيوتيك و پروبيوتيك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يبوست يكي از مشكلات ديگر </a:t>
            </a:r>
            <a:r>
              <a:rPr lang="fa-IR" dirty="0" smtClean="0">
                <a:cs typeface="B Zar" pitchFamily="2" charset="-78"/>
              </a:rPr>
              <a:t>: </a:t>
            </a:r>
            <a:r>
              <a:rPr lang="fa-IR" dirty="0">
                <a:cs typeface="B Zar" pitchFamily="2" charset="-78"/>
              </a:rPr>
              <a:t>فرمولاي حاوي فيبر و حجم </a:t>
            </a:r>
            <a:r>
              <a:rPr lang="fa-IR" dirty="0" smtClean="0">
                <a:cs typeface="B Zar" pitchFamily="2" charset="-78"/>
              </a:rPr>
              <a:t>دهنده ها </a:t>
            </a:r>
            <a:r>
              <a:rPr lang="fa-IR" dirty="0">
                <a:cs typeface="B Zar" pitchFamily="2" charset="-78"/>
              </a:rPr>
              <a:t>و مايعات كافي مفيد هستند.</a:t>
            </a:r>
            <a:endParaRPr lang="en-US" dirty="0">
              <a:cs typeface="B Zar" pitchFamily="2" charset="-78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40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a-IR" b="1" dirty="0" smtClean="0"/>
              <a:t> 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مشكلات </a:t>
            </a: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تغذيه انترال:</a:t>
            </a:r>
            <a:endParaRPr lang="en-US" dirty="0">
              <a:solidFill>
                <a:srgbClr val="FF0000"/>
              </a:solidFill>
              <a:cs typeface="B Zar" pitchFamily="2" charset="-78"/>
            </a:endParaRPr>
          </a:p>
          <a:p>
            <a:pPr>
              <a:buNone/>
            </a:pPr>
            <a:r>
              <a:rPr lang="fa-IR" dirty="0">
                <a:cs typeface="B Zar" pitchFamily="2" charset="-78"/>
              </a:rPr>
              <a:t> 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b="1" dirty="0">
                <a:cs typeface="B Zar" pitchFamily="2" charset="-78"/>
              </a:rPr>
              <a:t>مشكلات دسترسي: </a:t>
            </a:r>
            <a:r>
              <a:rPr lang="fa-IR" dirty="0">
                <a:cs typeface="B Zar" pitchFamily="2" charset="-78"/>
              </a:rPr>
              <a:t>نشت از محل سوراخ، زخم شدگي، نكروزيس، </a:t>
            </a:r>
            <a:r>
              <a:rPr lang="fa-IR" dirty="0" smtClean="0">
                <a:cs typeface="B Zar" pitchFamily="2" charset="-78"/>
              </a:rPr>
              <a:t>جايگذاري </a:t>
            </a:r>
            <a:r>
              <a:rPr lang="fa-IR" dirty="0">
                <a:cs typeface="B Zar" pitchFamily="2" charset="-78"/>
              </a:rPr>
              <a:t>غلط، جابجايي، انسداد سوند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b="1" dirty="0">
                <a:cs typeface="B Zar" pitchFamily="2" charset="-78"/>
              </a:rPr>
              <a:t>مشكلات اجرا: </a:t>
            </a:r>
            <a:r>
              <a:rPr lang="fa-IR" dirty="0" smtClean="0">
                <a:cs typeface="B Zar" pitchFamily="2" charset="-78"/>
              </a:rPr>
              <a:t>آلودگي </a:t>
            </a:r>
            <a:r>
              <a:rPr lang="fa-IR" dirty="0">
                <a:cs typeface="B Zar" pitchFamily="2" charset="-78"/>
              </a:rPr>
              <a:t>ميكروبي، جيگذاري غلط سوند كه منجر به عفونت يا آسپيراسيون پنوموني يا پريتونيت مي‌شوند.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b="1" dirty="0">
                <a:cs typeface="B Zar" pitchFamily="2" charset="-78"/>
              </a:rPr>
              <a:t>مشكلات گوارشي: </a:t>
            </a:r>
            <a:r>
              <a:rPr lang="fa-IR" dirty="0">
                <a:cs typeface="B Zar" pitchFamily="2" charset="-78"/>
              </a:rPr>
              <a:t>يبوست، تأخير در تخليه معدي، اسهال، نفخ، كرامپ، بقاياي زياد معدي، عدم تحمل تركيبات مواد مغذي، سوءهضم ، تهوع و استفراغ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b="1" dirty="0">
                <a:cs typeface="B Zar" pitchFamily="2" charset="-78"/>
              </a:rPr>
              <a:t>مشكلات متابوليك: </a:t>
            </a:r>
            <a:r>
              <a:rPr lang="fa-IR" dirty="0">
                <a:cs typeface="B Zar" pitchFamily="2" charset="-78"/>
              </a:rPr>
              <a:t>تداخلات دارو و غذا، عدم تحمل به گلوكز، هيپوگليسمي، هيپرگليسمي، هيپوآلبومينمي، هيپوناترمي، هيپركالمي، هيپوكالمي، هيپرفسفاتمي، هيپوفسفاتمي، كمبودهاي مواد مغذي، سندرم رفيدينگ</a:t>
            </a:r>
            <a:endParaRPr lang="en-US" dirty="0">
              <a:cs typeface="B Zar" pitchFamily="2" charset="-78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41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a-IR" sz="4000" b="1" dirty="0" smtClean="0">
                <a:solidFill>
                  <a:srgbClr val="FF0000"/>
                </a:solidFill>
                <a:cs typeface="B Zar" pitchFamily="2" charset="-78"/>
              </a:rPr>
              <a:t> پايش </a:t>
            </a:r>
            <a:r>
              <a:rPr lang="fa-IR" sz="4000" b="1" dirty="0">
                <a:solidFill>
                  <a:srgbClr val="FF0000"/>
                </a:solidFill>
                <a:cs typeface="B Zar" pitchFamily="2" charset="-78"/>
              </a:rPr>
              <a:t>تحمل بيمار و اهداف دريافت تغذيه‌اي</a:t>
            </a:r>
            <a:r>
              <a:rPr lang="fa-IR" sz="4000" b="1" dirty="0" smtClean="0">
                <a:solidFill>
                  <a:srgbClr val="FF0000"/>
                </a:solidFill>
                <a:cs typeface="B Zar" pitchFamily="2" charset="-78"/>
              </a:rPr>
              <a:t>: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تحمل معده‌اي روده‌اي، متابوليك، وضعيت هيدراسيون، وضعيت وزن و توده بدون چربي اهميت زيادي دارند.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باقيمانده معدي به عنوان فاكتوري براي سنجش ميزان تحمل </a:t>
            </a:r>
            <a:r>
              <a:rPr lang="en-US" dirty="0">
                <a:cs typeface="B Zar" pitchFamily="2" charset="-78"/>
              </a:rPr>
              <a:t>EN</a:t>
            </a:r>
            <a:r>
              <a:rPr lang="fa-IR" dirty="0">
                <a:cs typeface="B Zar" pitchFamily="2" charset="-78"/>
              </a:rPr>
              <a:t> مي‌باشد.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پايش و كنترل بيماري كه تغذيه روده‌اي دريافت مي‌كند:</a:t>
            </a:r>
            <a:endParaRPr lang="en-US" dirty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>
                <a:cs typeface="B Zar" pitchFamily="2" charset="-78"/>
              </a:rPr>
              <a:t>نارحتي و نفخ شكمي</a:t>
            </a:r>
            <a:endParaRPr lang="en-US" dirty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>
                <a:cs typeface="B Zar" pitchFamily="2" charset="-78"/>
              </a:rPr>
              <a:t>دريافتي و برون ده </a:t>
            </a:r>
            <a:r>
              <a:rPr lang="fa-IR" dirty="0" smtClean="0">
                <a:cs typeface="B Zar" pitchFamily="2" charset="-78"/>
              </a:rPr>
              <a:t>مايعات(روزانه)</a:t>
            </a:r>
            <a:endParaRPr lang="fa-IR" dirty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باقي </a:t>
            </a:r>
            <a:r>
              <a:rPr lang="fa-IR" dirty="0">
                <a:cs typeface="B Zar" pitchFamily="2" charset="-78"/>
              </a:rPr>
              <a:t>مانده معدي از هر 4 </a:t>
            </a:r>
            <a:r>
              <a:rPr lang="fa-IR" dirty="0" smtClean="0">
                <a:cs typeface="B Zar" pitchFamily="2" charset="-78"/>
              </a:rPr>
              <a:t>ساعت</a:t>
            </a:r>
            <a:endParaRPr lang="fa-IR" dirty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علائم </a:t>
            </a:r>
            <a:r>
              <a:rPr lang="fa-IR" dirty="0">
                <a:cs typeface="B Zar" pitchFamily="2" charset="-78"/>
              </a:rPr>
              <a:t>و نشانه‌هاي </a:t>
            </a:r>
            <a:r>
              <a:rPr lang="fa-IR" dirty="0" smtClean="0">
                <a:cs typeface="B Zar" pitchFamily="2" charset="-78"/>
              </a:rPr>
              <a:t>ادم(روزانه)</a:t>
            </a:r>
            <a:endParaRPr lang="fa-IR" dirty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برون </a:t>
            </a:r>
            <a:r>
              <a:rPr lang="fa-IR" dirty="0">
                <a:cs typeface="B Zar" pitchFamily="2" charset="-78"/>
              </a:rPr>
              <a:t>ده و قوام </a:t>
            </a:r>
            <a:r>
              <a:rPr lang="fa-IR" dirty="0" smtClean="0">
                <a:cs typeface="B Zar" pitchFamily="2" charset="-78"/>
              </a:rPr>
              <a:t>مدفوع(روزانه)</a:t>
            </a:r>
            <a:endParaRPr lang="fa-IR" dirty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وزن(حداقل </a:t>
            </a:r>
            <a:r>
              <a:rPr lang="fa-IR" dirty="0">
                <a:cs typeface="B Zar" pitchFamily="2" charset="-78"/>
              </a:rPr>
              <a:t>سه بار در </a:t>
            </a:r>
            <a:r>
              <a:rPr lang="fa-IR" dirty="0" smtClean="0">
                <a:cs typeface="B Zar" pitchFamily="2" charset="-78"/>
              </a:rPr>
              <a:t>هفته)</a:t>
            </a:r>
            <a:endParaRPr lang="fa-IR" dirty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كفايت </a:t>
            </a:r>
            <a:r>
              <a:rPr lang="fa-IR" dirty="0">
                <a:cs typeface="B Zar" pitchFamily="2" charset="-78"/>
              </a:rPr>
              <a:t>دريافت لوله‌اي(حداقل دو بار در </a:t>
            </a:r>
            <a:r>
              <a:rPr lang="fa-IR" dirty="0" smtClean="0">
                <a:cs typeface="B Zar" pitchFamily="2" charset="-78"/>
              </a:rPr>
              <a:t>هفته)</a:t>
            </a:r>
            <a:endParaRPr lang="fa-IR" dirty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الكتروليت‌هاي </a:t>
            </a:r>
            <a:r>
              <a:rPr lang="fa-IR" dirty="0">
                <a:cs typeface="B Zar" pitchFamily="2" charset="-78"/>
              </a:rPr>
              <a:t>سرم</a:t>
            </a:r>
            <a:r>
              <a:rPr lang="fa-IR" dirty="0" smtClean="0">
                <a:cs typeface="B Zar" pitchFamily="2" charset="-78"/>
              </a:rPr>
              <a:t>، </a:t>
            </a:r>
            <a:r>
              <a:rPr lang="en-US" dirty="0" smtClean="0">
                <a:cs typeface="B Zar" pitchFamily="2" charset="-78"/>
              </a:rPr>
              <a:t>BUN</a:t>
            </a:r>
            <a:r>
              <a:rPr lang="fa-IR" dirty="0" smtClean="0">
                <a:cs typeface="B Zar" pitchFamily="2" charset="-78"/>
              </a:rPr>
              <a:t>، </a:t>
            </a:r>
            <a:r>
              <a:rPr lang="en-US" dirty="0" err="1" smtClean="0">
                <a:cs typeface="B Zar" pitchFamily="2" charset="-78"/>
              </a:rPr>
              <a:t>cr</a:t>
            </a:r>
            <a:r>
              <a:rPr lang="fa-IR" dirty="0">
                <a:cs typeface="B Zar" pitchFamily="2" charset="-78"/>
              </a:rPr>
              <a:t>(2 تا 3 بار در </a:t>
            </a:r>
            <a:r>
              <a:rPr lang="fa-IR" dirty="0" smtClean="0">
                <a:cs typeface="B Zar" pitchFamily="2" charset="-78"/>
              </a:rPr>
              <a:t>هفته)</a:t>
            </a:r>
            <a:endParaRPr lang="fa-IR" dirty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علائم </a:t>
            </a:r>
            <a:r>
              <a:rPr lang="fa-IR" dirty="0">
                <a:cs typeface="B Zar" pitchFamily="2" charset="-78"/>
              </a:rPr>
              <a:t>و نشانه‌هاي </a:t>
            </a:r>
            <a:r>
              <a:rPr lang="fa-IR" dirty="0" smtClean="0">
                <a:cs typeface="B Zar" pitchFamily="2" charset="-78"/>
              </a:rPr>
              <a:t>دهيدراسيون(روزانه)</a:t>
            </a:r>
            <a:endParaRPr lang="fa-IR" dirty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گلوكز</a:t>
            </a:r>
            <a:r>
              <a:rPr lang="fa-IR" dirty="0">
                <a:cs typeface="B Zar" pitchFamily="2" charset="-78"/>
              </a:rPr>
              <a:t>، كلسيم، منيزيم و فسفر سرم(هفتگي يا بر حسب دستور)</a:t>
            </a:r>
            <a:endParaRPr lang="en-US" dirty="0">
              <a:cs typeface="B Zar" pitchFamily="2" charset="-78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42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b="1" dirty="0" smtClean="0">
                <a:cs typeface="B Zar" pitchFamily="2" charset="-78"/>
              </a:rPr>
              <a:t> </a:t>
            </a:r>
            <a:r>
              <a:rPr lang="fa-IR" sz="3500" b="1" dirty="0" smtClean="0">
                <a:solidFill>
                  <a:srgbClr val="FF0000"/>
                </a:solidFill>
                <a:cs typeface="B Zar" pitchFamily="2" charset="-78"/>
              </a:rPr>
              <a:t>تغذيه </a:t>
            </a:r>
            <a:r>
              <a:rPr lang="fa-IR" sz="3500" b="1" dirty="0">
                <a:solidFill>
                  <a:srgbClr val="FF0000"/>
                </a:solidFill>
                <a:cs typeface="B Zar" pitchFamily="2" charset="-78"/>
              </a:rPr>
              <a:t>وريدي: </a:t>
            </a:r>
            <a:r>
              <a:rPr lang="en-US" sz="3500" b="1" dirty="0">
                <a:solidFill>
                  <a:srgbClr val="FF0000"/>
                </a:solidFill>
                <a:cs typeface="B Zar" pitchFamily="2" charset="-78"/>
              </a:rPr>
              <a:t>PARENTRAL </a:t>
            </a:r>
            <a:r>
              <a:rPr lang="en-US" sz="3500" b="1" dirty="0" smtClean="0">
                <a:solidFill>
                  <a:srgbClr val="FF0000"/>
                </a:solidFill>
                <a:cs typeface="B Zar" pitchFamily="2" charset="-78"/>
              </a:rPr>
              <a:t>NUTRITION</a:t>
            </a:r>
          </a:p>
          <a:p>
            <a:pPr>
              <a:buNone/>
            </a:pPr>
            <a:endParaRPr lang="en-US" sz="3500" dirty="0">
              <a:solidFill>
                <a:srgbClr val="FF0000"/>
              </a:solidFill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تزريق مستقيم مواد مغذي به داخل جريان خون به صورت داخل وريدي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زماني استفاده  مي‌شود كه بيمار قادر نيست يا تمايل ندارد مواد مغذي كافي را از طريق دهان يا تغذيه روده‌اي دريافت كند.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به عنوان تغذيه كمكي به همرا ه تغذيه دهاني يا روده‌اي</a:t>
            </a:r>
            <a:endParaRPr lang="en-US" dirty="0">
              <a:cs typeface="B Zar" pitchFamily="2" charset="-78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43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pp7\Desktop\تغذيه در اي سي يو\عكس\Intestinal Failure Service - TPN masco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046658" cy="6243379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44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just"/>
            <a:r>
              <a:rPr lang="fa-IR" dirty="0">
                <a:cs typeface="B Zar" pitchFamily="2" charset="-78"/>
              </a:rPr>
              <a:t>تغذيه وريدي به دو صورت مركزي و محيطي است.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دسترسي مركزي به قرار گرفتن نوك كاتتر در وريد بزرگ با جريان خون بالا نظير اجوف فوقاني اشاره دارد</a:t>
            </a:r>
            <a:r>
              <a:rPr lang="fa-IR" dirty="0" smtClean="0">
                <a:cs typeface="B Zar" pitchFamily="2" charset="-78"/>
              </a:rPr>
              <a:t>. دسترسي </a:t>
            </a:r>
            <a:r>
              <a:rPr lang="fa-IR" dirty="0">
                <a:cs typeface="B Zar" pitchFamily="2" charset="-78"/>
              </a:rPr>
              <a:t>مركزي </a:t>
            </a:r>
            <a:r>
              <a:rPr lang="en-US" dirty="0">
                <a:cs typeface="B Zar" pitchFamily="2" charset="-78"/>
              </a:rPr>
              <a:t>CPN</a:t>
            </a:r>
            <a:r>
              <a:rPr lang="fa-IR" dirty="0">
                <a:cs typeface="B Zar" pitchFamily="2" charset="-78"/>
              </a:rPr>
              <a:t> ناميده مي‌شود.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در دسترسي مركزي امكان استفاده از محلول‌هاي پركالري و با اسمولاريته بالا مقدور است.</a:t>
            </a:r>
            <a:endParaRPr lang="en-US" dirty="0">
              <a:cs typeface="B Zar" pitchFamily="2" charset="-78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01417"/>
            <a:ext cx="2448272" cy="326436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45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7857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b="1" dirty="0" smtClean="0">
                <a:cs typeface="B Zar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تغذيه </a:t>
            </a: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وريدي محيطي: </a:t>
            </a:r>
            <a:r>
              <a:rPr lang="en-US" b="1" dirty="0">
                <a:solidFill>
                  <a:srgbClr val="FF0000"/>
                </a:solidFill>
                <a:cs typeface="B Zar" pitchFamily="2" charset="-78"/>
              </a:rPr>
              <a:t>PPN</a:t>
            </a:r>
            <a:endParaRPr lang="en-US" dirty="0">
              <a:solidFill>
                <a:srgbClr val="FF0000"/>
              </a:solidFill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كوتاه مدت </a:t>
            </a:r>
          </a:p>
          <a:p>
            <a:pPr algn="just"/>
            <a:r>
              <a:rPr lang="fa-IR" dirty="0" smtClean="0">
                <a:cs typeface="B Zar" pitchFamily="2" charset="-78"/>
              </a:rPr>
              <a:t>تأثير </a:t>
            </a:r>
            <a:r>
              <a:rPr lang="fa-IR" dirty="0">
                <a:cs typeface="B Zar" pitchFamily="2" charset="-78"/>
              </a:rPr>
              <a:t>اندكي بر وضعيت تغذيه بيمار </a:t>
            </a:r>
            <a:endParaRPr lang="fa-IR" dirty="0" smtClean="0">
              <a:cs typeface="B Zar" pitchFamily="2" charset="-78"/>
            </a:endParaRPr>
          </a:p>
          <a:p>
            <a:pPr algn="just"/>
            <a:r>
              <a:rPr lang="fa-IR" dirty="0" smtClean="0">
                <a:cs typeface="B Zar" pitchFamily="2" charset="-78"/>
              </a:rPr>
              <a:t>عدم برآوردکامل نيازهاي </a:t>
            </a:r>
            <a:r>
              <a:rPr lang="fa-IR" dirty="0">
                <a:cs typeface="B Zar" pitchFamily="2" charset="-78"/>
              </a:rPr>
              <a:t>تغذيه‌اي </a:t>
            </a:r>
            <a:endParaRPr lang="fa-IR" dirty="0" smtClean="0">
              <a:cs typeface="B Zar" pitchFamily="2" charset="-78"/>
            </a:endParaRPr>
          </a:p>
          <a:p>
            <a:pPr algn="just"/>
            <a:r>
              <a:rPr lang="fa-IR" dirty="0" smtClean="0">
                <a:cs typeface="B Zar" pitchFamily="2" charset="-78"/>
              </a:rPr>
              <a:t>مناسب نبودن برای بيماران </a:t>
            </a:r>
            <a:r>
              <a:rPr lang="fa-IR" dirty="0">
                <a:cs typeface="B Zar" pitchFamily="2" charset="-78"/>
              </a:rPr>
              <a:t>حساس به حجم (نارسايي كبدي، كليوي وقلبي </a:t>
            </a:r>
            <a:r>
              <a:rPr lang="fa-IR" dirty="0" smtClean="0">
                <a:cs typeface="B Zar" pitchFamily="2" charset="-78"/>
              </a:rPr>
              <a:t>عروقي)</a:t>
            </a:r>
          </a:p>
          <a:p>
            <a:pPr algn="just"/>
            <a:r>
              <a:rPr lang="fa-IR" dirty="0" smtClean="0">
                <a:cs typeface="B Zar" pitchFamily="2" charset="-78"/>
              </a:rPr>
              <a:t>وريدهاي </a:t>
            </a:r>
            <a:r>
              <a:rPr lang="fa-IR" dirty="0">
                <a:cs typeface="B Zar" pitchFamily="2" charset="-78"/>
              </a:rPr>
              <a:t>محيطي قادر به تحمل محلول‌هاي غليظ نيستند.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 smtClean="0">
                <a:cs typeface="B Zar" pitchFamily="2" charset="-78"/>
              </a:rPr>
              <a:t>روش </a:t>
            </a:r>
            <a:r>
              <a:rPr lang="fa-IR" dirty="0">
                <a:cs typeface="B Zar" pitchFamily="2" charset="-78"/>
              </a:rPr>
              <a:t>تكميلي يا در مرحله انتقال به تغذيه دهاني يا روده‌اي و يا روش موقت براي شروع تغذيه زماني كه تغذيه مركزي شروع نشده </a:t>
            </a:r>
            <a:r>
              <a:rPr lang="fa-IR" dirty="0" smtClean="0">
                <a:cs typeface="B Zar" pitchFamily="2" charset="-78"/>
              </a:rPr>
              <a:t>باشد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46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>
              <a:buNone/>
            </a:pPr>
            <a:r>
              <a:rPr lang="fa-IR" b="1" dirty="0" smtClean="0">
                <a:cs typeface="B Zar" pitchFamily="2" charset="-78"/>
              </a:rPr>
              <a:t>محيطي</a:t>
            </a:r>
            <a:r>
              <a:rPr lang="fa-IR" b="1" dirty="0">
                <a:cs typeface="B Zar" pitchFamily="2" charset="-78"/>
              </a:rPr>
              <a:t>: 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محلول‌هاي با اسمولاريته حداكثر 900-800 ميلي اسمول در كيلوگرم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ترومبوفلبيت عارضه عمده كاتترهاي محيطي </a:t>
            </a:r>
            <a:endParaRPr lang="fa-IR" dirty="0" smtClean="0">
              <a:cs typeface="B Zar" pitchFamily="2" charset="-78"/>
            </a:endParaRPr>
          </a:p>
          <a:p>
            <a:pPr algn="just"/>
            <a:r>
              <a:rPr lang="fa-IR" dirty="0" smtClean="0">
                <a:cs typeface="B Zar" pitchFamily="2" charset="-78"/>
              </a:rPr>
              <a:t>ترومبوفلبيت </a:t>
            </a:r>
            <a:r>
              <a:rPr lang="fa-IR" dirty="0">
                <a:cs typeface="B Zar" pitchFamily="2" charset="-78"/>
              </a:rPr>
              <a:t>التهاب مرتبط با لخته در ديواره وريدها</a:t>
            </a:r>
            <a:endParaRPr lang="en-US" dirty="0">
              <a:cs typeface="B Zar" pitchFamily="2" charset="-78"/>
            </a:endParaRPr>
          </a:p>
          <a:p>
            <a:pPr algn="just"/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648" y="3193405"/>
            <a:ext cx="5098703" cy="34376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47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b="1" dirty="0" smtClean="0">
                <a:cs typeface="B Zar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محلول‌هاي </a:t>
            </a: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تغذيه وريدي:</a:t>
            </a:r>
            <a:endParaRPr lang="en-US" dirty="0">
              <a:solidFill>
                <a:srgbClr val="FF0000"/>
              </a:solidFill>
              <a:cs typeface="B Zar" pitchFamily="2" charset="-78"/>
            </a:endParaRPr>
          </a:p>
          <a:p>
            <a:pPr>
              <a:buNone/>
            </a:pPr>
            <a:r>
              <a:rPr lang="fa-IR" b="1" dirty="0" smtClean="0">
                <a:cs typeface="B Zar" pitchFamily="2" charset="-78"/>
              </a:rPr>
              <a:t> پروتئين</a:t>
            </a:r>
            <a:r>
              <a:rPr lang="fa-IR" b="1" dirty="0">
                <a:cs typeface="B Zar" pitchFamily="2" charset="-78"/>
              </a:rPr>
              <a:t>:</a:t>
            </a:r>
            <a:endParaRPr lang="en-US" b="1" dirty="0">
              <a:cs typeface="B Zar" pitchFamily="2" charset="-78"/>
            </a:endParaRPr>
          </a:p>
          <a:p>
            <a:pPr algn="just"/>
            <a:r>
              <a:rPr lang="fa-IR" sz="2800" dirty="0">
                <a:cs typeface="B Zar" pitchFamily="2" charset="-78"/>
              </a:rPr>
              <a:t>محلول‌هاي استاندارد وريدي تجاري از همه اسيدهاي آمينه ضروري و فقط بعضي از آمينواسيدهاي غيرضروري تشكيل شده‌اند.</a:t>
            </a:r>
            <a:endParaRPr lang="en-US" sz="2800" dirty="0">
              <a:cs typeface="B Zar" pitchFamily="2" charset="-78"/>
            </a:endParaRPr>
          </a:p>
          <a:p>
            <a:pPr algn="just"/>
            <a:r>
              <a:rPr lang="fa-IR" sz="2800" dirty="0">
                <a:cs typeface="B Zar" pitchFamily="2" charset="-78"/>
              </a:rPr>
              <a:t>نيتروژن غير ضروري از اسيدهاي آمينه گليسين، آلانين تأمين مي‌شود.</a:t>
            </a:r>
            <a:endParaRPr lang="en-US" sz="2800" dirty="0">
              <a:cs typeface="B Zar" pitchFamily="2" charset="-78"/>
            </a:endParaRPr>
          </a:p>
          <a:p>
            <a:pPr algn="just"/>
            <a:r>
              <a:rPr lang="fa-IR" sz="2800" dirty="0">
                <a:cs typeface="B Zar" pitchFamily="2" charset="-78"/>
              </a:rPr>
              <a:t>غلظت </a:t>
            </a:r>
            <a:r>
              <a:rPr lang="fa-IR" sz="2800" dirty="0" smtClean="0">
                <a:cs typeface="B Zar" pitchFamily="2" charset="-78"/>
              </a:rPr>
              <a:t>اسيد </a:t>
            </a:r>
            <a:r>
              <a:rPr lang="fa-IR" sz="2800" dirty="0">
                <a:cs typeface="B Zar" pitchFamily="2" charset="-78"/>
              </a:rPr>
              <a:t>آمينه ها 20-3% مي‌باشد.</a:t>
            </a:r>
            <a:endParaRPr lang="en-US" sz="2800" dirty="0">
              <a:cs typeface="B Zar" pitchFamily="2" charset="-78"/>
            </a:endParaRPr>
          </a:p>
          <a:p>
            <a:pPr algn="just"/>
            <a:r>
              <a:rPr lang="fa-IR" sz="2800" dirty="0">
                <a:cs typeface="B Zar" pitchFamily="2" charset="-78"/>
              </a:rPr>
              <a:t>محتواي كالري: </a:t>
            </a:r>
            <a:r>
              <a:rPr lang="en-US" sz="2800" dirty="0">
                <a:cs typeface="B Zar" pitchFamily="2" charset="-78"/>
              </a:rPr>
              <a:t>Kcal/g</a:t>
            </a:r>
            <a:r>
              <a:rPr lang="fa-IR" sz="2800" dirty="0">
                <a:cs typeface="B Zar" pitchFamily="2" charset="-78"/>
              </a:rPr>
              <a:t>4</a:t>
            </a:r>
            <a:endParaRPr lang="en-US" sz="2800" dirty="0">
              <a:cs typeface="B Zar" pitchFamily="2" charset="-78"/>
            </a:endParaRPr>
          </a:p>
          <a:p>
            <a:pPr algn="just"/>
            <a:r>
              <a:rPr lang="fa-IR" sz="2800" dirty="0">
                <a:cs typeface="B Zar" pitchFamily="2" charset="-78"/>
              </a:rPr>
              <a:t>20-15% كل كالري دريافتي از پروتئين تأمين مي‌شود.</a:t>
            </a:r>
            <a:endParaRPr lang="en-US" sz="2800" dirty="0">
              <a:cs typeface="B Zar" pitchFamily="2" charset="-78"/>
            </a:endParaRPr>
          </a:p>
          <a:p>
            <a:pPr algn="just">
              <a:buNone/>
            </a:pPr>
            <a:r>
              <a:rPr lang="fa-IR" sz="2800" dirty="0" smtClean="0">
                <a:cs typeface="B Zar" pitchFamily="2" charset="-78"/>
              </a:rPr>
              <a:t> </a:t>
            </a:r>
            <a:endParaRPr lang="fa-IR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0927"/>
            <a:ext cx="2304256" cy="36985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48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fa-IR" b="1" dirty="0">
                <a:cs typeface="B Zar" pitchFamily="2" charset="-78"/>
              </a:rPr>
              <a:t>كربوهيدرات:</a:t>
            </a:r>
            <a:endParaRPr lang="en-US" b="1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دكستروز منوهيدرات در غلظت‌هاي 70-5 %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en-US" dirty="0">
                <a:cs typeface="B Zar" pitchFamily="2" charset="-78"/>
              </a:rPr>
              <a:t>Kcal/g</a:t>
            </a:r>
            <a:r>
              <a:rPr lang="fa-IR" dirty="0">
                <a:cs typeface="B Zar" pitchFamily="2" charset="-78"/>
              </a:rPr>
              <a:t> 4/3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65-50% كل كالري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مقدار بيشتر دكستروز باعث هايپرگليسمي، اختلالات كبدي، افزايش تهويه و تحريك تنفسي مي‌شود.</a:t>
            </a:r>
            <a:endParaRPr lang="en-US" dirty="0">
              <a:cs typeface="B Zar" pitchFamily="2" charset="-78"/>
            </a:endParaRP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29000"/>
            <a:ext cx="1939517" cy="299061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49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9451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 </a:t>
            </a:r>
            <a:r>
              <a:rPr lang="fa-IR" sz="3300" b="1" dirty="0" smtClean="0">
                <a:solidFill>
                  <a:srgbClr val="FF0000"/>
                </a:solidFill>
                <a:cs typeface="B Zar" pitchFamily="2" charset="-78"/>
              </a:rPr>
              <a:t>پاسخ </a:t>
            </a:r>
            <a:r>
              <a:rPr lang="fa-IR" sz="3300" b="1" dirty="0">
                <a:solidFill>
                  <a:srgbClr val="FF0000"/>
                </a:solidFill>
                <a:cs typeface="B Zar" pitchFamily="2" charset="-78"/>
              </a:rPr>
              <a:t>متابوليك به استرس</a:t>
            </a:r>
            <a:r>
              <a:rPr lang="fa-IR" sz="3300" b="1" dirty="0" smtClean="0">
                <a:solidFill>
                  <a:srgbClr val="FF0000"/>
                </a:solidFill>
                <a:cs typeface="B Zar" pitchFamily="2" charset="-78"/>
              </a:rPr>
              <a:t>:</a:t>
            </a:r>
            <a:endParaRPr lang="fa-IR" b="1" dirty="0" smtClean="0">
              <a:solidFill>
                <a:srgbClr val="FF0000"/>
              </a:solidFill>
              <a:cs typeface="B Zar" pitchFamily="2" charset="-78"/>
            </a:endParaRPr>
          </a:p>
          <a:p>
            <a:pPr>
              <a:buNone/>
            </a:pPr>
            <a:endParaRPr lang="en-US" sz="2400" dirty="0">
              <a:cs typeface="B Zar" pitchFamily="2" charset="-78"/>
            </a:endParaRPr>
          </a:p>
          <a:p>
            <a:pPr algn="just">
              <a:buFont typeface="Wingdings" pitchFamily="2" charset="2"/>
              <a:buChar char="§"/>
            </a:pPr>
            <a:r>
              <a:rPr lang="fa-IR" dirty="0" smtClean="0">
                <a:cs typeface="B Zar" pitchFamily="2" charset="-78"/>
              </a:rPr>
              <a:t>  افزايش </a:t>
            </a:r>
            <a:r>
              <a:rPr lang="fa-IR" dirty="0">
                <a:cs typeface="B Zar" pitchFamily="2" charset="-78"/>
              </a:rPr>
              <a:t>كاتابوليسم توده عضلاني يا توده </a:t>
            </a:r>
            <a:r>
              <a:rPr lang="fa-IR" dirty="0" smtClean="0">
                <a:cs typeface="B Zar" pitchFamily="2" charset="-78"/>
              </a:rPr>
              <a:t>اسكلتي در شرايط استرس</a:t>
            </a:r>
          </a:p>
          <a:p>
            <a:pPr algn="just">
              <a:buFont typeface="Wingdings" pitchFamily="2" charset="2"/>
              <a:buChar char="§"/>
            </a:pPr>
            <a:r>
              <a:rPr lang="fa-IR" dirty="0" smtClean="0">
                <a:cs typeface="B Zar" pitchFamily="2" charset="-78"/>
              </a:rPr>
              <a:t> بالانس </a:t>
            </a:r>
            <a:r>
              <a:rPr lang="fa-IR" dirty="0">
                <a:cs typeface="B Zar" pitchFamily="2" charset="-78"/>
              </a:rPr>
              <a:t>منفي نيتروژن و تحليل عضلاني </a:t>
            </a:r>
            <a:endParaRPr lang="fa-IR" dirty="0" smtClean="0">
              <a:cs typeface="B Zar" pitchFamily="2" charset="-78"/>
            </a:endParaRPr>
          </a:p>
          <a:p>
            <a:pPr algn="just">
              <a:buNone/>
            </a:pPr>
            <a:r>
              <a:rPr lang="fa-IR" dirty="0" smtClean="0">
                <a:cs typeface="B Zar" pitchFamily="2" charset="-78"/>
              </a:rPr>
              <a:t> شامل دو مرحله است: </a:t>
            </a:r>
            <a:endParaRPr lang="en-US" dirty="0" smtClean="0">
              <a:cs typeface="B Zar" pitchFamily="2" charset="-78"/>
            </a:endParaRPr>
          </a:p>
          <a:p>
            <a:pPr lvl="0" algn="just">
              <a:buNone/>
            </a:pP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مرحله </a:t>
            </a:r>
            <a:r>
              <a:rPr lang="en-US" b="1" dirty="0" smtClean="0">
                <a:solidFill>
                  <a:srgbClr val="FF0000"/>
                </a:solidFill>
                <a:cs typeface="B Zar" pitchFamily="2" charset="-78"/>
              </a:rPr>
              <a:t>ebb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:</a:t>
            </a:r>
            <a:endParaRPr lang="en-US" b="1" dirty="0" smtClean="0">
              <a:solidFill>
                <a:srgbClr val="FF0000"/>
              </a:solidFill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بلافاصله </a:t>
            </a:r>
            <a:r>
              <a:rPr lang="fa-IR" dirty="0">
                <a:cs typeface="B Zar" pitchFamily="2" charset="-78"/>
              </a:rPr>
              <a:t>بعد جراحت رخ مي‌دهد.</a:t>
            </a:r>
            <a:endParaRPr lang="en-US" dirty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كاهش </a:t>
            </a:r>
            <a:r>
              <a:rPr lang="fa-IR" dirty="0">
                <a:cs typeface="B Zar" pitchFamily="2" charset="-78"/>
              </a:rPr>
              <a:t>حجم خون، شوك، هيپوكسي </a:t>
            </a:r>
            <a:r>
              <a:rPr lang="fa-IR" dirty="0" smtClean="0">
                <a:cs typeface="B Zar" pitchFamily="2" charset="-78"/>
              </a:rPr>
              <a:t>بافتي</a:t>
            </a:r>
            <a:endParaRPr lang="fa-IR" dirty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كاهش </a:t>
            </a:r>
            <a:r>
              <a:rPr lang="fa-IR" dirty="0">
                <a:cs typeface="B Zar" pitchFamily="2" charset="-78"/>
              </a:rPr>
              <a:t>برون ده قلبي، مصرف اكسيژن و دماي </a:t>
            </a:r>
            <a:r>
              <a:rPr lang="fa-IR" dirty="0" smtClean="0">
                <a:cs typeface="B Zar" pitchFamily="2" charset="-78"/>
              </a:rPr>
              <a:t>بدن</a:t>
            </a:r>
            <a:endParaRPr lang="fa-IR" dirty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كاهش انسولين و افزايش گلوكاگن</a:t>
            </a:r>
            <a:endParaRPr lang="en-US" dirty="0">
              <a:cs typeface="B Zar" pitchFamily="2" charset="-78"/>
            </a:endParaRPr>
          </a:p>
          <a:p>
            <a:pPr lvl="0" algn="just">
              <a:buNone/>
            </a:pP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 فاز </a:t>
            </a:r>
            <a:r>
              <a:rPr lang="en-US" b="1" dirty="0">
                <a:solidFill>
                  <a:srgbClr val="FF0000"/>
                </a:solidFill>
                <a:cs typeface="B Zar" pitchFamily="2" charset="-78"/>
              </a:rPr>
              <a:t>flow</a:t>
            </a: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:</a:t>
            </a:r>
            <a:endParaRPr lang="en-US" b="1" dirty="0">
              <a:solidFill>
                <a:srgbClr val="FF0000"/>
              </a:solidFill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 افزايش </a:t>
            </a:r>
            <a:r>
              <a:rPr lang="fa-IR" dirty="0">
                <a:cs typeface="B Zar" pitchFamily="2" charset="-78"/>
              </a:rPr>
              <a:t>برون ده قلبي، مصرف اكسيژن، دماي بدن، انرژي مصرفي و كاتابوليسم پروتئين‌هاي </a:t>
            </a:r>
            <a:r>
              <a:rPr lang="fa-IR" dirty="0" smtClean="0">
                <a:cs typeface="B Zar" pitchFamily="2" charset="-78"/>
              </a:rPr>
              <a:t>بدن</a:t>
            </a:r>
            <a:endParaRPr lang="en-US" dirty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 افزايش </a:t>
            </a:r>
            <a:r>
              <a:rPr lang="fa-IR" dirty="0">
                <a:cs typeface="B Zar" pitchFamily="2" charset="-78"/>
              </a:rPr>
              <a:t>در توليد گلوكز، آزادي اسيدهاي چرب، سطح انسولين، </a:t>
            </a:r>
            <a:r>
              <a:rPr lang="fa-IR" dirty="0" smtClean="0">
                <a:cs typeface="B Zar" pitchFamily="2" charset="-78"/>
              </a:rPr>
              <a:t>كاتكول </a:t>
            </a:r>
            <a:r>
              <a:rPr lang="fa-IR" dirty="0">
                <a:cs typeface="B Zar" pitchFamily="2" charset="-78"/>
              </a:rPr>
              <a:t>آمين ها، گلوكاگن و </a:t>
            </a:r>
            <a:r>
              <a:rPr lang="fa-IR" dirty="0" smtClean="0">
                <a:cs typeface="B Zar" pitchFamily="2" charset="-78"/>
              </a:rPr>
              <a:t>كورتيزول</a:t>
            </a:r>
            <a:endParaRPr lang="en-US" dirty="0">
              <a:cs typeface="B Zar" pitchFamily="2" charset="-78"/>
            </a:endParaRPr>
          </a:p>
          <a:p>
            <a:endParaRPr lang="fa-IR" dirty="0"/>
          </a:p>
        </p:txBody>
      </p:sp>
      <p:pic>
        <p:nvPicPr>
          <p:cNvPr id="1026" name="Picture 2" descr="C:\Users\app7\Desktop\تغذيه در اي سي يو\عكس\1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134466" cy="18002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b="1" dirty="0" smtClean="0">
                <a:cs typeface="B Zar" pitchFamily="2" charset="-78"/>
              </a:rPr>
              <a:t> ليپيدها</a:t>
            </a:r>
            <a:r>
              <a:rPr lang="fa-IR" b="1" dirty="0">
                <a:cs typeface="B Zar" pitchFamily="2" charset="-78"/>
              </a:rPr>
              <a:t>:</a:t>
            </a:r>
            <a:endParaRPr lang="en-US" b="1" dirty="0">
              <a:cs typeface="B Zar" pitchFamily="2" charset="-78"/>
            </a:endParaRPr>
          </a:p>
          <a:p>
            <a:pPr algn="just"/>
            <a:r>
              <a:rPr lang="fa-IR" sz="2800" dirty="0">
                <a:cs typeface="B Zar" pitchFamily="2" charset="-78"/>
              </a:rPr>
              <a:t>در </a:t>
            </a:r>
            <a:r>
              <a:rPr lang="fa-IR" sz="2800" dirty="0" smtClean="0">
                <a:cs typeface="B Zar" pitchFamily="2" charset="-78"/>
              </a:rPr>
              <a:t>غلظت‌ها: </a:t>
            </a:r>
            <a:r>
              <a:rPr lang="fa-IR" sz="2800" dirty="0">
                <a:cs typeface="B Zar" pitchFamily="2" charset="-78"/>
              </a:rPr>
              <a:t>10، 20 و 30 % </a:t>
            </a:r>
            <a:endParaRPr lang="fa-IR" sz="2800" dirty="0" smtClean="0">
              <a:cs typeface="B Zar" pitchFamily="2" charset="-78"/>
            </a:endParaRPr>
          </a:p>
          <a:p>
            <a:pPr algn="just"/>
            <a:r>
              <a:rPr lang="fa-IR" sz="2800" dirty="0" smtClean="0">
                <a:cs typeface="B Zar" pitchFamily="2" charset="-78"/>
              </a:rPr>
              <a:t>متشكل </a:t>
            </a:r>
            <a:r>
              <a:rPr lang="fa-IR" sz="2800" dirty="0">
                <a:cs typeface="B Zar" pitchFamily="2" charset="-78"/>
              </a:rPr>
              <a:t>از سوسپانسيون روغن سويا به همراه فسفوليپيدهاي زرده تخم مرغ</a:t>
            </a:r>
            <a:endParaRPr lang="en-US" sz="2800" dirty="0">
              <a:cs typeface="B Zar" pitchFamily="2" charset="-78"/>
            </a:endParaRPr>
          </a:p>
          <a:p>
            <a:pPr algn="just"/>
            <a:r>
              <a:rPr lang="fa-IR" sz="2800" dirty="0" smtClean="0">
                <a:cs typeface="B Zar" pitchFamily="2" charset="-78"/>
              </a:rPr>
              <a:t>تأمین 10% </a:t>
            </a:r>
            <a:r>
              <a:rPr lang="fa-IR" sz="2800" dirty="0">
                <a:cs typeface="B Zar" pitchFamily="2" charset="-78"/>
              </a:rPr>
              <a:t>كل كالري از امولسيون هاي چربي و 4-2% از اسيد </a:t>
            </a:r>
            <a:r>
              <a:rPr lang="fa-IR" sz="2800" dirty="0" smtClean="0">
                <a:cs typeface="B Zar" pitchFamily="2" charset="-78"/>
              </a:rPr>
              <a:t>لينولئيك</a:t>
            </a:r>
          </a:p>
          <a:p>
            <a:pPr algn="just"/>
            <a:r>
              <a:rPr lang="fa-IR" sz="2800" dirty="0" smtClean="0">
                <a:cs typeface="B Zar" pitchFamily="2" charset="-78"/>
              </a:rPr>
              <a:t> دريافت </a:t>
            </a:r>
            <a:r>
              <a:rPr lang="fa-IR" sz="2800" dirty="0">
                <a:cs typeface="B Zar" pitchFamily="2" charset="-78"/>
              </a:rPr>
              <a:t>امولسيون هاي چربي نبايد بيشتر از </a:t>
            </a:r>
            <a:r>
              <a:rPr lang="en-US" sz="2800" dirty="0">
                <a:cs typeface="B Zar" pitchFamily="2" charset="-78"/>
              </a:rPr>
              <a:t>g/kg</a:t>
            </a:r>
            <a:r>
              <a:rPr lang="fa-IR" sz="2800" dirty="0">
                <a:cs typeface="B Zar" pitchFamily="2" charset="-78"/>
              </a:rPr>
              <a:t>2 باشد.</a:t>
            </a:r>
            <a:endParaRPr lang="en-US" sz="2800" dirty="0">
              <a:cs typeface="B Zar" pitchFamily="2" charset="-78"/>
            </a:endParaRPr>
          </a:p>
          <a:p>
            <a:pPr algn="just"/>
            <a:r>
              <a:rPr lang="fa-IR" sz="2800" dirty="0" smtClean="0">
                <a:cs typeface="B Zar" pitchFamily="2" charset="-78"/>
              </a:rPr>
              <a:t>توقف دريافت </a:t>
            </a:r>
            <a:r>
              <a:rPr lang="fa-IR" sz="2800" dirty="0">
                <a:cs typeface="B Zar" pitchFamily="2" charset="-78"/>
              </a:rPr>
              <a:t>امولسيون ليپيدي </a:t>
            </a:r>
            <a:r>
              <a:rPr lang="fa-IR" sz="2800" dirty="0" smtClean="0">
                <a:cs typeface="B Zar" pitchFamily="2" charset="-78"/>
              </a:rPr>
              <a:t>در صورت </a:t>
            </a:r>
            <a:r>
              <a:rPr lang="fa-IR" sz="2800" dirty="0">
                <a:cs typeface="B Zar" pitchFamily="2" charset="-78"/>
              </a:rPr>
              <a:t>افزایش اگر سطوح تري گليسيريد </a:t>
            </a:r>
            <a:r>
              <a:rPr lang="fa-IR" sz="2800" dirty="0" smtClean="0">
                <a:cs typeface="B Zar" pitchFamily="2" charset="-78"/>
              </a:rPr>
              <a:t>به بيشتر </a:t>
            </a:r>
            <a:r>
              <a:rPr lang="fa-IR" sz="2800" dirty="0">
                <a:cs typeface="B Zar" pitchFamily="2" charset="-78"/>
              </a:rPr>
              <a:t>از 400 </a:t>
            </a:r>
            <a:endParaRPr lang="fa-IR" sz="2800" dirty="0" smtClean="0">
              <a:cs typeface="B Zar" pitchFamily="2" charset="-78"/>
            </a:endParaRPr>
          </a:p>
          <a:p>
            <a:pPr marL="0" indent="0" algn="just">
              <a:buNone/>
            </a:pPr>
            <a:endParaRPr lang="fa-I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501008"/>
            <a:ext cx="3171825" cy="30956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50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741987"/>
          </a:xfrm>
        </p:spPr>
        <p:txBody>
          <a:bodyPr/>
          <a:lstStyle/>
          <a:p>
            <a:pPr marL="0" indent="0">
              <a:buNone/>
            </a:pP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کالری: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>
                <a:cs typeface="B Zar" pitchFamily="2" charset="-78"/>
              </a:rPr>
              <a:t>محلول‌هاي </a:t>
            </a:r>
            <a:r>
              <a:rPr lang="fa-IR" dirty="0">
                <a:cs typeface="B Zar" pitchFamily="2" charset="-78"/>
              </a:rPr>
              <a:t>10 </a:t>
            </a:r>
            <a:r>
              <a:rPr lang="fa-IR" dirty="0" smtClean="0">
                <a:cs typeface="B Zar" pitchFamily="2" charset="-78"/>
              </a:rPr>
              <a:t>درصد= </a:t>
            </a:r>
            <a:r>
              <a:rPr lang="fa-IR" dirty="0">
                <a:cs typeface="B Zar" pitchFamily="2" charset="-78"/>
              </a:rPr>
              <a:t>1/1 </a:t>
            </a:r>
            <a:r>
              <a:rPr lang="fa-IR" dirty="0" smtClean="0">
                <a:cs typeface="B Zar" pitchFamily="2" charset="-78"/>
              </a:rPr>
              <a:t>كيلوكالري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>
                <a:cs typeface="B Zar" pitchFamily="2" charset="-78"/>
              </a:rPr>
              <a:t> </a:t>
            </a:r>
            <a:r>
              <a:rPr lang="fa-IR" dirty="0">
                <a:cs typeface="B Zar" pitchFamily="2" charset="-78"/>
              </a:rPr>
              <a:t>محلول‌هاي 20 </a:t>
            </a:r>
            <a:r>
              <a:rPr lang="fa-IR" dirty="0" smtClean="0">
                <a:cs typeface="B Zar" pitchFamily="2" charset="-78"/>
              </a:rPr>
              <a:t>درصد= </a:t>
            </a:r>
            <a:r>
              <a:rPr lang="fa-IR" dirty="0">
                <a:cs typeface="B Zar" pitchFamily="2" charset="-78"/>
              </a:rPr>
              <a:t>2 </a:t>
            </a:r>
            <a:r>
              <a:rPr lang="fa-IR" dirty="0" smtClean="0">
                <a:cs typeface="B Zar" pitchFamily="2" charset="-78"/>
              </a:rPr>
              <a:t>كيلوكالري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a-IR" dirty="0" smtClean="0">
                <a:cs typeface="B Zar" pitchFamily="2" charset="-78"/>
              </a:rPr>
              <a:t> محلول‌هاي </a:t>
            </a:r>
            <a:r>
              <a:rPr lang="fa-IR" dirty="0">
                <a:cs typeface="B Zar" pitchFamily="2" charset="-78"/>
              </a:rPr>
              <a:t>30 درصد </a:t>
            </a:r>
            <a:r>
              <a:rPr lang="fa-IR" dirty="0" smtClean="0">
                <a:cs typeface="B Zar" pitchFamily="2" charset="-78"/>
              </a:rPr>
              <a:t>= 2/9 كيلوكالري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96952"/>
            <a:ext cx="6271989" cy="352338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51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9538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a-IR" b="1" dirty="0" smtClean="0">
                <a:solidFill>
                  <a:srgbClr val="FF0000"/>
                </a:solidFill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الكتروليت‌ها </a:t>
            </a: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و ويتامين‌ها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:</a:t>
            </a:r>
          </a:p>
          <a:p>
            <a:pPr>
              <a:buNone/>
            </a:pP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چون تزريق وريدي ويتامين‌ها و ريزمغذي‌ها نيازي به هضم و جذب ندارد ميزان توصيه شده كمتر از </a:t>
            </a:r>
            <a:r>
              <a:rPr lang="en-US" dirty="0">
                <a:cs typeface="B Zar" pitchFamily="2" charset="-78"/>
              </a:rPr>
              <a:t>DRI</a:t>
            </a:r>
            <a:r>
              <a:rPr lang="fa-IR" dirty="0">
                <a:cs typeface="B Zar" pitchFamily="2" charset="-78"/>
              </a:rPr>
              <a:t>است.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پايش وضعيت منگنز و كروم براي بيماراني كه براي بيشتر از 6 ماه تغذيه وريدي دارند ضروري است.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معمولا" آهن در انفوزيون هاي تغذيه وريدي وجود ندارد چون با ليپيدها سازگار نبوده و باعث رشد برخي از باكتري هاي خاص مي‌شود.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ماكزيمم حجم مايعات در تغذيه وريدي مركزي 3 </a:t>
            </a:r>
            <a:r>
              <a:rPr lang="fa-IR" dirty="0" smtClean="0">
                <a:cs typeface="B Zar" pitchFamily="2" charset="-78"/>
              </a:rPr>
              <a:t>ليتر </a:t>
            </a:r>
            <a:r>
              <a:rPr lang="fa-IR" dirty="0">
                <a:cs typeface="B Zar" pitchFamily="2" charset="-78"/>
              </a:rPr>
              <a:t>است.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پايش و ارزيابي در تغذيه </a:t>
            </a:r>
            <a:r>
              <a:rPr lang="en-US" dirty="0">
                <a:cs typeface="B Zar" pitchFamily="2" charset="-78"/>
              </a:rPr>
              <a:t>PN</a:t>
            </a:r>
            <a:r>
              <a:rPr lang="fa-IR" dirty="0">
                <a:cs typeface="B Zar" pitchFamily="2" charset="-78"/>
              </a:rPr>
              <a:t> و بخصوص در بيماران بستري در بيمارستان لازم و مهم است.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عمده ترين عارضه تغذيه وريدي عفونت است.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ارزيابي دقيق علائم از جمله تب و لرز، تاكيكاردي، هايپرگليسمي ناگهاني و افزايش </a:t>
            </a:r>
            <a:r>
              <a:rPr lang="fa-IR" dirty="0" smtClean="0">
                <a:cs typeface="B Zar" pitchFamily="2" charset="-78"/>
              </a:rPr>
              <a:t>ميزان </a:t>
            </a:r>
            <a:r>
              <a:rPr lang="fa-IR" dirty="0">
                <a:cs typeface="B Zar" pitchFamily="2" charset="-78"/>
              </a:rPr>
              <a:t>گلبول‌هاي سفيد ضروري است.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محل كاتتر وريدي مركزي منبع بالقوه ورود ميكروارگانيسم‌ها به درون وريد است.</a:t>
            </a:r>
            <a:endParaRPr lang="en-US" dirty="0">
              <a:cs typeface="B Zar" pitchFamily="2" charset="-78"/>
            </a:endParaRPr>
          </a:p>
          <a:p>
            <a:pPr algn="just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52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a-IR" b="1" dirty="0" smtClean="0">
                <a:cs typeface="B Zar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عوارض </a:t>
            </a: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تغذيه وريدي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: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  <a:cs typeface="B Zar" pitchFamily="2" charset="-78"/>
            </a:endParaRPr>
          </a:p>
          <a:p>
            <a:pPr algn="just"/>
            <a:r>
              <a:rPr lang="fa-IR" b="1" dirty="0">
                <a:cs typeface="B Zar" pitchFamily="2" charset="-78"/>
              </a:rPr>
              <a:t>عوارض مكانيكي: </a:t>
            </a:r>
            <a:r>
              <a:rPr lang="fa-IR" dirty="0">
                <a:cs typeface="B Zar" pitchFamily="2" charset="-78"/>
              </a:rPr>
              <a:t>آمبوليسم هوا، فيستول وريدي، جراحت براكيال، جابجايي كاتتر، سوراخ شدن قلب، ترومبوفلبيت، اندوكارديت، هموتوراكس، آمفيزم، هماتوما</a:t>
            </a:r>
            <a:r>
              <a:rPr lang="fa-IR" dirty="0" smtClean="0">
                <a:cs typeface="B Zar" pitchFamily="2" charset="-78"/>
              </a:rPr>
              <a:t>، جراحت توراسيك</a:t>
            </a:r>
            <a:endParaRPr lang="en-US" dirty="0" smtClean="0">
              <a:cs typeface="B Zar" pitchFamily="2" charset="-78"/>
            </a:endParaRPr>
          </a:p>
          <a:p>
            <a:pPr marL="0" indent="0" algn="just">
              <a:buNone/>
            </a:pPr>
            <a:endParaRPr lang="en-US" dirty="0">
              <a:cs typeface="B Zar" pitchFamily="2" charset="-78"/>
            </a:endParaRPr>
          </a:p>
          <a:p>
            <a:pPr algn="just"/>
            <a:r>
              <a:rPr lang="fa-IR" b="1" dirty="0">
                <a:cs typeface="B Zar" pitchFamily="2" charset="-78"/>
              </a:rPr>
              <a:t>عفونت و سپسيس</a:t>
            </a:r>
            <a:r>
              <a:rPr lang="fa-IR" dirty="0">
                <a:cs typeface="B Zar" pitchFamily="2" charset="-78"/>
              </a:rPr>
              <a:t>: محل ورود كاتتر، آلودگي محلول، آلودگي در طي </a:t>
            </a:r>
            <a:r>
              <a:rPr lang="fa-IR" dirty="0" smtClean="0">
                <a:cs typeface="B Zar" pitchFamily="2" charset="-78"/>
              </a:rPr>
              <a:t>جابجايي</a:t>
            </a:r>
            <a:endParaRPr lang="en-US" dirty="0" smtClean="0">
              <a:cs typeface="B Zar" pitchFamily="2" charset="-78"/>
            </a:endParaRPr>
          </a:p>
          <a:p>
            <a:pPr marL="0" indent="0" algn="just">
              <a:buNone/>
            </a:pPr>
            <a:endParaRPr lang="en-US" dirty="0">
              <a:cs typeface="B Zar" pitchFamily="2" charset="-78"/>
            </a:endParaRPr>
          </a:p>
          <a:p>
            <a:pPr algn="just"/>
            <a:r>
              <a:rPr lang="fa-IR" b="1" dirty="0">
                <a:cs typeface="B Zar" pitchFamily="2" charset="-78"/>
              </a:rPr>
              <a:t>عوارض متابوليكي</a:t>
            </a:r>
            <a:r>
              <a:rPr lang="fa-IR" dirty="0">
                <a:cs typeface="B Zar" pitchFamily="2" charset="-78"/>
              </a:rPr>
              <a:t>: دهيدراسيون در اثر ديورز اسمزي، عدم تعادل الكتروليت‌ها، كمبود اسيدهاي چرب ضروري، كماي غيركتوني هيپراسمولار، هايپرآمونيا، هايپركلسمي، هايپوكلسمي، اسيدوز متابوليك، هايپرليپيدمي، هايپو و هايپرفسفاتمي، هايپوگلايسمي برگشتي، هايپومنيزيمي، اورمي، كمبود ريز </a:t>
            </a:r>
            <a:r>
              <a:rPr lang="fa-IR" dirty="0" smtClean="0">
                <a:cs typeface="B Zar" pitchFamily="2" charset="-78"/>
              </a:rPr>
              <a:t>مغذي‌ها</a:t>
            </a:r>
            <a:endParaRPr lang="en-US" dirty="0" smtClean="0">
              <a:cs typeface="B Zar" pitchFamily="2" charset="-78"/>
            </a:endParaRPr>
          </a:p>
          <a:p>
            <a:pPr marL="0" indent="0" algn="just">
              <a:buNone/>
            </a:pPr>
            <a:endParaRPr lang="en-US" dirty="0">
              <a:cs typeface="B Zar" pitchFamily="2" charset="-78"/>
            </a:endParaRPr>
          </a:p>
          <a:p>
            <a:pPr algn="just"/>
            <a:r>
              <a:rPr lang="fa-IR" b="1" dirty="0">
                <a:cs typeface="B Zar" pitchFamily="2" charset="-78"/>
              </a:rPr>
              <a:t>عوارض برگشتي: </a:t>
            </a:r>
            <a:r>
              <a:rPr lang="fa-IR" dirty="0">
                <a:cs typeface="B Zar" pitchFamily="2" charset="-78"/>
              </a:rPr>
              <a:t>كلستاز، آتروفي پرزهاي گوارشي، اختلالات كبد</a:t>
            </a:r>
            <a:endParaRPr lang="en-US" dirty="0">
              <a:cs typeface="B Zar" pitchFamily="2" charset="-78"/>
            </a:endParaRPr>
          </a:p>
          <a:p>
            <a:pPr algn="just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53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a-IR" b="1" dirty="0" smtClean="0">
                <a:cs typeface="B Zar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پايش </a:t>
            </a: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وزن در تغذيه وريدي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:</a:t>
            </a:r>
          </a:p>
          <a:p>
            <a:pPr>
              <a:buNone/>
            </a:pPr>
            <a:endParaRPr lang="en-US" sz="1900" dirty="0">
              <a:solidFill>
                <a:srgbClr val="FF0000"/>
              </a:solidFill>
              <a:cs typeface="B Zar" pitchFamily="2" charset="-78"/>
            </a:endParaRPr>
          </a:p>
          <a:p>
            <a:pPr marL="0" indent="0" algn="just">
              <a:buNone/>
            </a:pPr>
            <a:r>
              <a:rPr lang="fa-IR" dirty="0" smtClean="0">
                <a:cs typeface="B Zar" pitchFamily="2" charset="-78"/>
              </a:rPr>
              <a:t> در </a:t>
            </a:r>
            <a:r>
              <a:rPr lang="fa-IR" dirty="0">
                <a:cs typeface="B Zar" pitchFamily="2" charset="-78"/>
              </a:rPr>
              <a:t>دوره اوليه به صورت روزانه و در دوره ثبات و مراحل بعدي به صورت هفتگي</a:t>
            </a:r>
            <a:endParaRPr lang="en-US" dirty="0">
              <a:cs typeface="B Zar" pitchFamily="2" charset="-78"/>
            </a:endParaRPr>
          </a:p>
          <a:p>
            <a:pPr marL="0" indent="0" algn="just">
              <a:buNone/>
            </a:pPr>
            <a:r>
              <a:rPr lang="fa-IR" dirty="0">
                <a:solidFill>
                  <a:srgbClr val="FF0000"/>
                </a:solidFill>
                <a:cs typeface="B Zar" pitchFamily="2" charset="-78"/>
              </a:rPr>
              <a:t>پايش گلوكز خون:</a:t>
            </a:r>
            <a:endParaRPr lang="en-US" dirty="0">
              <a:solidFill>
                <a:srgbClr val="FF0000"/>
              </a:solidFill>
              <a:cs typeface="B Zar" pitchFamily="2" charset="-78"/>
            </a:endParaRPr>
          </a:p>
          <a:p>
            <a:pPr marL="0" indent="0" algn="just">
              <a:buNone/>
            </a:pPr>
            <a:r>
              <a:rPr lang="fa-IR" dirty="0" smtClean="0">
                <a:cs typeface="B Zar" pitchFamily="2" charset="-78"/>
              </a:rPr>
              <a:t> در </a:t>
            </a:r>
            <a:r>
              <a:rPr lang="fa-IR" dirty="0">
                <a:cs typeface="B Zar" pitchFamily="2" charset="-78"/>
              </a:rPr>
              <a:t>مراحل اوليه به صورت روزانه و در مراحل بعدي و ثبات هر 3 هفته يكبار</a:t>
            </a:r>
            <a:endParaRPr lang="en-US" dirty="0">
              <a:cs typeface="B Zar" pitchFamily="2" charset="-78"/>
            </a:endParaRPr>
          </a:p>
          <a:p>
            <a:pPr marL="0" indent="0" algn="just">
              <a:buNone/>
            </a:pPr>
            <a:r>
              <a:rPr lang="fa-IR" b="1" dirty="0">
                <a:cs typeface="B Zar" pitchFamily="2" charset="-78"/>
              </a:rPr>
              <a:t>تغذيه انتقالي: </a:t>
            </a:r>
            <a:r>
              <a:rPr lang="fa-IR" dirty="0">
                <a:cs typeface="B Zar" pitchFamily="2" charset="-78"/>
              </a:rPr>
              <a:t>انتقال از يك روش تغذيه به روش تغذيه ديگر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رژيم خوراكي اوليه بايد از نظر كربوهيدراتهاي ساده و چربي كم و فاقد لاكتوز باشد.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اين رژيم هضم را آسان تر و احتمال اسهال اسمزي را به حداقل مي‌رساند.</a:t>
            </a:r>
            <a:endParaRPr lang="en-US" dirty="0">
              <a:cs typeface="B Zar" pitchFamily="2" charset="-78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54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a-IR" b="1" dirty="0" smtClean="0">
                <a:cs typeface="B Zar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انتقال </a:t>
            </a: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از تغذيه وريدي به تغذيه لوله‌اي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:</a:t>
            </a:r>
          </a:p>
          <a:p>
            <a:pPr>
              <a:buNone/>
            </a:pP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در ابتدا 40-30 ميلي ليتر گاواژ شود تا تحمل دستگاه گوارش تثبيت گردد.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در صورت اختلال شديد در سيستم گوارشي فرمولاي از پيش هضم شده يا </a:t>
            </a:r>
            <a:r>
              <a:rPr lang="en-US" dirty="0">
                <a:cs typeface="B Zar" pitchFamily="2" charset="-78"/>
              </a:rPr>
              <a:t>predigested</a:t>
            </a:r>
            <a:r>
              <a:rPr lang="fa-IR" dirty="0">
                <a:cs typeface="B Zar" pitchFamily="2" charset="-78"/>
              </a:rPr>
              <a:t> ممكن است بهتر تحمل شود.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به تدريج دريافت وريدي به همان ميزان كاهش مي‌يابد.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از هر 24-8 ساعت 30-25 ميلي ليتر در ساعت به ميزان گاواژ افزوده و به همان ميزان از تغذيه وريدي كاسته شود.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در زمان تحمل 75% نيازهاي مواد مغذي خود از طريق تغذيه لوله اي تغذيه وريدي قطع گردد.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اين فرآيند 3-2 روز طول مي‌كشد.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انتقال از تغذيه وريدي به تغذيه دهاني همانند انتقال از تغذيه وريدي به تغذيه لوله‌اي است.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55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88230"/>
            <a:ext cx="8229600" cy="5361459"/>
          </a:xfrm>
        </p:spPr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 انتقال </a:t>
            </a: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از تغذيه با لوله به تغذيه دهاني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:</a:t>
            </a:r>
            <a:endParaRPr lang="en-US" dirty="0">
              <a:cs typeface="B Zar" pitchFamily="2" charset="-78"/>
            </a:endParaRPr>
          </a:p>
          <a:p>
            <a:pPr marL="0" indent="0" algn="just">
              <a:buNone/>
            </a:pPr>
            <a:r>
              <a:rPr lang="fa-IR" dirty="0">
                <a:cs typeface="B Zar" pitchFamily="2" charset="-78"/>
              </a:rPr>
              <a:t>انتقال از تغذيه قطره اي مداوم به دريافت فرمولاي چرخه اي 12 ساعته و سپس 8 ساعته در شب به بيمار اجازه برقراري علائم گرسنگي و سيري در طول روز براي دريافت تغذيه دهاني را دوباره برقرار مي‌كند.</a:t>
            </a:r>
            <a:endParaRPr lang="en-US" dirty="0">
              <a:cs typeface="B Zar" pitchFamily="2" charset="-78"/>
            </a:endParaRPr>
          </a:p>
          <a:p>
            <a:endParaRPr lang="en-US" dirty="0">
              <a:cs typeface="B Zar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068959"/>
            <a:ext cx="5076564" cy="34939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56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خلاصه و جمع بندی</a:t>
            </a:r>
            <a:endParaRPr lang="en-US" b="1" dirty="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sz="2800" b="1" dirty="0" smtClean="0">
                <a:cs typeface="B Zar" pitchFamily="2" charset="-78"/>
              </a:rPr>
              <a:t>بررسي پاسخ متابوليك، هورموني و سلولي</a:t>
            </a:r>
          </a:p>
          <a:p>
            <a:pPr>
              <a:buNone/>
            </a:pPr>
            <a:r>
              <a:rPr lang="fa-IR" sz="2800" b="1" dirty="0" smtClean="0">
                <a:cs typeface="B Zar" pitchFamily="2" charset="-78"/>
              </a:rPr>
              <a:t>         ارزيابي تغذيه‌اي و تركيب بدن</a:t>
            </a:r>
          </a:p>
          <a:p>
            <a:pPr>
              <a:buNone/>
            </a:pPr>
            <a:endParaRPr lang="fa-IR" dirty="0" smtClean="0">
              <a:cs typeface="B Zar" pitchFamily="2" charset="-78"/>
            </a:endParaRPr>
          </a:p>
          <a:p>
            <a:pPr>
              <a:buNone/>
            </a:pPr>
            <a:endParaRPr lang="fa-IR" dirty="0" smtClean="0">
              <a:cs typeface="B Zar" pitchFamily="2" charset="-78"/>
            </a:endParaRPr>
          </a:p>
          <a:p>
            <a:pPr>
              <a:buNone/>
            </a:pPr>
            <a:endParaRPr lang="fa-IR" dirty="0" smtClean="0">
              <a:cs typeface="B Zar" pitchFamily="2" charset="-78"/>
            </a:endParaRPr>
          </a:p>
          <a:p>
            <a:pPr>
              <a:buNone/>
            </a:pPr>
            <a:endParaRPr lang="fa-IR" dirty="0" smtClean="0">
              <a:cs typeface="B Zar" pitchFamily="2" charset="-78"/>
            </a:endParaRPr>
          </a:p>
          <a:p>
            <a:pPr>
              <a:buNone/>
            </a:pPr>
            <a:r>
              <a:rPr lang="fa-IR" dirty="0" smtClean="0">
                <a:cs typeface="B Zar" pitchFamily="2" charset="-78"/>
              </a:rPr>
              <a:t>                                           </a:t>
            </a:r>
          </a:p>
          <a:p>
            <a:pPr>
              <a:buNone/>
            </a:pPr>
            <a:r>
              <a:rPr lang="fa-IR" dirty="0" smtClean="0">
                <a:cs typeface="B Zar" pitchFamily="2" charset="-78"/>
              </a:rPr>
              <a:t>                                             </a:t>
            </a:r>
            <a:r>
              <a:rPr lang="fa-IR" sz="2800" b="1" dirty="0" smtClean="0">
                <a:cs typeface="B Zar" pitchFamily="2" charset="-78"/>
              </a:rPr>
              <a:t>شناسايي و بررسي مشكلات عمومي</a:t>
            </a:r>
          </a:p>
          <a:p>
            <a:pPr>
              <a:buNone/>
            </a:pPr>
            <a:r>
              <a:rPr lang="fa-IR" sz="2800" b="1" dirty="0" smtClean="0">
                <a:cs typeface="B Zar" pitchFamily="2" charset="-78"/>
              </a:rPr>
              <a:t>                                                          حمايت تغذيه‌اي</a:t>
            </a:r>
            <a:endParaRPr lang="fa-IR" sz="2800" b="1" dirty="0">
              <a:cs typeface="B Zar" pitchFamily="2" charset="-78"/>
            </a:endParaRPr>
          </a:p>
        </p:txBody>
      </p:sp>
      <p:pic>
        <p:nvPicPr>
          <p:cNvPr id="7171" name="Picture 3" descr="C:\Users\app7\Desktop\تغذيه در اي سي يو\عكس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492896"/>
            <a:ext cx="3744416" cy="2448272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57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28614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sz="2400" b="1" dirty="0" smtClean="0">
                <a:solidFill>
                  <a:srgbClr val="FF0000"/>
                </a:solidFill>
                <a:cs typeface="B Zar" pitchFamily="2" charset="-78"/>
              </a:rPr>
              <a:t>مقايسه فرمولاي </a:t>
            </a:r>
            <a:r>
              <a:rPr lang="en-US" sz="2400" b="1" dirty="0" err="1" smtClean="0">
                <a:solidFill>
                  <a:srgbClr val="FF0000"/>
                </a:solidFill>
                <a:cs typeface="B Zar" pitchFamily="2" charset="-78"/>
              </a:rPr>
              <a:t>Blendrided</a:t>
            </a:r>
            <a:r>
              <a:rPr lang="fa-IR" sz="2400" b="1" dirty="0" smtClean="0">
                <a:solidFill>
                  <a:srgbClr val="FF0000"/>
                </a:solidFill>
                <a:cs typeface="B Zar" pitchFamily="2" charset="-78"/>
              </a:rPr>
              <a:t> (دست ساز) با محلول و پودرهاي آماده تجاري</a:t>
            </a:r>
          </a:p>
          <a:p>
            <a:pPr>
              <a:buNone/>
            </a:pPr>
            <a:endParaRPr lang="fa-IR" sz="2800" b="1" dirty="0" smtClean="0">
              <a:cs typeface="B Za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58</a:t>
            </a:fld>
            <a:endParaRPr lang="fa-IR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1560" y="980728"/>
          <a:ext cx="8064897" cy="5040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56380"/>
                <a:gridCol w="3601910"/>
                <a:gridCol w="3706607"/>
              </a:tblGrid>
              <a:tr h="788205">
                <a:tc>
                  <a:txBody>
                    <a:bodyPr/>
                    <a:lstStyle/>
                    <a:p>
                      <a:pPr rtl="1"/>
                      <a:endParaRPr lang="fa-IR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فرمولاي دست ساز</a:t>
                      </a:r>
                      <a:endParaRPr lang="fa-IR" b="1" dirty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chemeClr val="tx1"/>
                          </a:solidFill>
                          <a:cs typeface="B Zar" pitchFamily="2" charset="-78"/>
                        </a:rPr>
                        <a:t>محلول و پودر آماده تجاري</a:t>
                      </a:r>
                      <a:endParaRPr lang="fa-IR" b="1" dirty="0">
                        <a:solidFill>
                          <a:schemeClr val="tx1"/>
                        </a:solidFill>
                        <a:cs typeface="B Zar" pitchFamily="2" charset="-78"/>
                      </a:endParaRPr>
                    </a:p>
                  </a:txBody>
                  <a:tcPr/>
                </a:tc>
              </a:tr>
              <a:tr h="238501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Zar" pitchFamily="2" charset="-78"/>
                        </a:rPr>
                        <a:t>مزايا</a:t>
                      </a:r>
                      <a:endParaRPr lang="fa-IR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buFont typeface="Wingdings" pitchFamily="2" charset="2"/>
                        <a:buChar char="ü"/>
                      </a:pPr>
                      <a:r>
                        <a:rPr lang="fa-IR" dirty="0" smtClean="0">
                          <a:cs typeface="B Zar" pitchFamily="2" charset="-78"/>
                        </a:rPr>
                        <a:t>امكان</a:t>
                      </a:r>
                      <a:r>
                        <a:rPr lang="fa-IR" baseline="0" dirty="0" smtClean="0">
                          <a:cs typeface="B Zar" pitchFamily="2" charset="-78"/>
                        </a:rPr>
                        <a:t> محاسبه كالري و درشت مغذي‌ها به صورت فرد به فرد</a:t>
                      </a:r>
                    </a:p>
                    <a:p>
                      <a:pPr rtl="1">
                        <a:buFont typeface="Wingdings" pitchFamily="2" charset="2"/>
                        <a:buChar char="ü"/>
                      </a:pPr>
                      <a:r>
                        <a:rPr lang="fa-IR" baseline="0" dirty="0" smtClean="0">
                          <a:cs typeface="B Zar" pitchFamily="2" charset="-78"/>
                        </a:rPr>
                        <a:t>استفاده از مواد مغذي طبيعي و رعايت تنوع غذايي</a:t>
                      </a:r>
                    </a:p>
                    <a:p>
                      <a:pPr rtl="1">
                        <a:buFont typeface="Wingdings" pitchFamily="2" charset="2"/>
                        <a:buChar char="ü"/>
                      </a:pPr>
                      <a:r>
                        <a:rPr lang="fa-IR" baseline="0" dirty="0" smtClean="0">
                          <a:cs typeface="B Zar" pitchFamily="2" charset="-78"/>
                        </a:rPr>
                        <a:t>امكان تنظيم حجم و دانسيته كالريكي بر اساس شرايط بيمار</a:t>
                      </a:r>
                    </a:p>
                    <a:p>
                      <a:pPr rtl="1">
                        <a:buFont typeface="Wingdings" pitchFamily="2" charset="2"/>
                        <a:buChar char="ü"/>
                      </a:pPr>
                      <a:r>
                        <a:rPr lang="fa-IR" dirty="0" smtClean="0">
                          <a:cs typeface="B Zar" pitchFamily="2" charset="-78"/>
                        </a:rPr>
                        <a:t>مقرون به</a:t>
                      </a:r>
                      <a:r>
                        <a:rPr lang="fa-IR" baseline="0" dirty="0" smtClean="0">
                          <a:cs typeface="B Zar" pitchFamily="2" charset="-78"/>
                        </a:rPr>
                        <a:t> صرفه بودن</a:t>
                      </a:r>
                      <a:endParaRPr lang="fa-IR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buFont typeface="Wingdings" pitchFamily="2" charset="2"/>
                        <a:buChar char="ü"/>
                      </a:pPr>
                      <a:r>
                        <a:rPr lang="fa-IR" dirty="0" smtClean="0">
                          <a:cs typeface="B Zar" pitchFamily="2" charset="-78"/>
                        </a:rPr>
                        <a:t>خطر آلودگي كمتر</a:t>
                      </a:r>
                    </a:p>
                    <a:p>
                      <a:pPr rtl="1">
                        <a:buFont typeface="Wingdings" pitchFamily="2" charset="2"/>
                        <a:buChar char="ü"/>
                      </a:pPr>
                      <a:r>
                        <a:rPr lang="fa-IR" dirty="0" smtClean="0">
                          <a:cs typeface="B Zar" pitchFamily="2" charset="-78"/>
                        </a:rPr>
                        <a:t>صرفه جويي در زمان و نيروي انساني</a:t>
                      </a:r>
                    </a:p>
                    <a:p>
                      <a:pPr rtl="1">
                        <a:buFont typeface="Wingdings" pitchFamily="2" charset="2"/>
                        <a:buChar char="ü"/>
                      </a:pPr>
                      <a:r>
                        <a:rPr lang="fa-IR" dirty="0" smtClean="0">
                          <a:cs typeface="B Zar" pitchFamily="2" charset="-78"/>
                        </a:rPr>
                        <a:t>دقت بيشتر</a:t>
                      </a:r>
                      <a:r>
                        <a:rPr lang="fa-IR" baseline="0" dirty="0" smtClean="0">
                          <a:cs typeface="B Zar" pitchFamily="2" charset="-78"/>
                        </a:rPr>
                        <a:t> در تنظيم دانسيته كالريكي</a:t>
                      </a:r>
                      <a:endParaRPr lang="fa-IR" dirty="0">
                        <a:cs typeface="B Zar" pitchFamily="2" charset="-78"/>
                      </a:endParaRPr>
                    </a:p>
                  </a:txBody>
                  <a:tcPr/>
                </a:tc>
              </a:tr>
              <a:tr h="1867345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cs typeface="B Zar" pitchFamily="2" charset="-78"/>
                        </a:rPr>
                        <a:t>معايب</a:t>
                      </a:r>
                      <a:endParaRPr lang="fa-IR" b="1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buFont typeface="Wingdings" pitchFamily="2" charset="2"/>
                        <a:buChar char="ü"/>
                      </a:pPr>
                      <a:r>
                        <a:rPr lang="fa-IR" dirty="0" smtClean="0">
                          <a:cs typeface="B Zar" pitchFamily="2" charset="-78"/>
                        </a:rPr>
                        <a:t>احتمال آلودگي در</a:t>
                      </a:r>
                      <a:r>
                        <a:rPr lang="fa-IR" baseline="0" dirty="0" smtClean="0">
                          <a:cs typeface="B Zar" pitchFamily="2" charset="-78"/>
                        </a:rPr>
                        <a:t> زمان تهيه</a:t>
                      </a:r>
                    </a:p>
                    <a:p>
                      <a:pPr rtl="1">
                        <a:buFont typeface="Wingdings" pitchFamily="2" charset="2"/>
                        <a:buChar char="ü"/>
                      </a:pPr>
                      <a:r>
                        <a:rPr lang="fa-IR" baseline="0" dirty="0" smtClean="0">
                          <a:cs typeface="B Zar" pitchFamily="2" charset="-78"/>
                        </a:rPr>
                        <a:t>فساد پذير بودن مواد غذايي در صورت عدم نگهداري صحيح</a:t>
                      </a:r>
                    </a:p>
                    <a:p>
                      <a:pPr rtl="1">
                        <a:buFont typeface="Wingdings" pitchFamily="2" charset="2"/>
                        <a:buChar char="ü"/>
                      </a:pPr>
                      <a:r>
                        <a:rPr lang="fa-IR" baseline="0" dirty="0" smtClean="0">
                          <a:cs typeface="B Zar" pitchFamily="2" charset="-78"/>
                        </a:rPr>
                        <a:t>زمان بر بودن تهيه</a:t>
                      </a:r>
                    </a:p>
                    <a:p>
                      <a:pPr rtl="1">
                        <a:buFont typeface="Wingdings" pitchFamily="2" charset="2"/>
                        <a:buChar char="ü"/>
                      </a:pPr>
                      <a:r>
                        <a:rPr lang="fa-IR" baseline="0" dirty="0" smtClean="0">
                          <a:cs typeface="B Zar" pitchFamily="2" charset="-78"/>
                        </a:rPr>
                        <a:t>ضرورت وجود چندين نفر نيروي انساني خبره و تحصيلكرده</a:t>
                      </a:r>
                      <a:endParaRPr lang="fa-IR" dirty="0">
                        <a:cs typeface="B Z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buFont typeface="Wingdings" pitchFamily="2" charset="2"/>
                        <a:buChar char="ü"/>
                      </a:pPr>
                      <a:r>
                        <a:rPr lang="fa-IR" dirty="0" smtClean="0">
                          <a:cs typeface="B Zar" pitchFamily="2" charset="-78"/>
                        </a:rPr>
                        <a:t>عدم در دسترس بودن</a:t>
                      </a:r>
                    </a:p>
                    <a:p>
                      <a:pPr rtl="1">
                        <a:buFont typeface="Wingdings" pitchFamily="2" charset="2"/>
                        <a:buChar char="ü"/>
                      </a:pPr>
                      <a:r>
                        <a:rPr lang="fa-IR" dirty="0" smtClean="0">
                          <a:cs typeface="B Zar" pitchFamily="2" charset="-78"/>
                        </a:rPr>
                        <a:t>هزينه</a:t>
                      </a:r>
                      <a:r>
                        <a:rPr lang="fa-IR" baseline="0" dirty="0" smtClean="0">
                          <a:cs typeface="B Zar" pitchFamily="2" charset="-78"/>
                        </a:rPr>
                        <a:t> بالاتر</a:t>
                      </a:r>
                    </a:p>
                    <a:p>
                      <a:pPr rtl="1">
                        <a:buFont typeface="Wingdings" pitchFamily="2" charset="2"/>
                        <a:buChar char="ü"/>
                      </a:pPr>
                      <a:r>
                        <a:rPr lang="fa-IR" baseline="0" dirty="0" smtClean="0">
                          <a:cs typeface="B Zar" pitchFamily="2" charset="-78"/>
                        </a:rPr>
                        <a:t>عدم امكان محاسبه كالري و درشت مغذي ها به صورت فرد به فرد</a:t>
                      </a:r>
                      <a:endParaRPr lang="fa-IR" dirty="0">
                        <a:cs typeface="B Zar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fa-IR" sz="4800" b="1" dirty="0" smtClean="0">
                <a:solidFill>
                  <a:srgbClr val="FF0000"/>
                </a:solidFill>
                <a:cs typeface="B Zar" pitchFamily="2" charset="-78"/>
              </a:rPr>
              <a:t>منابع:</a:t>
            </a:r>
            <a:endParaRPr lang="fa-IR" sz="4800" b="1" dirty="0">
              <a:solidFill>
                <a:srgbClr val="FF0000"/>
              </a:solidFill>
              <a:cs typeface="B Za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040560"/>
          </a:xfrm>
        </p:spPr>
        <p:txBody>
          <a:bodyPr/>
          <a:lstStyle/>
          <a:p>
            <a:pPr algn="l" rtl="0">
              <a:buNone/>
            </a:pPr>
            <a:r>
              <a:rPr lang="en-US" b="1" dirty="0" smtClean="0"/>
              <a:t>1-Krause’s FOOD&amp;NUTRITION CARE PROCESS</a:t>
            </a:r>
          </a:p>
          <a:p>
            <a:pPr algn="l" rtl="0">
              <a:buNone/>
            </a:pPr>
            <a:r>
              <a:rPr lang="en-US" sz="2400" dirty="0" smtClean="0"/>
              <a:t>L.KATHLEEN MAHAN   14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EDITION</a:t>
            </a:r>
          </a:p>
          <a:p>
            <a:pPr algn="l" rtl="0">
              <a:buNone/>
            </a:pPr>
            <a:r>
              <a:rPr lang="en-US" b="1" dirty="0" smtClean="0"/>
              <a:t>2-Nutrition and Diagnosis- </a:t>
            </a:r>
            <a:r>
              <a:rPr lang="en-US" b="1" dirty="0" err="1" smtClean="0"/>
              <a:t>Rlated</a:t>
            </a:r>
            <a:r>
              <a:rPr lang="en-US" b="1" dirty="0" smtClean="0"/>
              <a:t> Care</a:t>
            </a:r>
          </a:p>
          <a:p>
            <a:pPr algn="l" rtl="0">
              <a:buNone/>
            </a:pPr>
            <a:r>
              <a:rPr lang="en-US" sz="2400" dirty="0" smtClean="0"/>
              <a:t>SYLVIA ESCOTT-STUMP</a:t>
            </a:r>
          </a:p>
          <a:p>
            <a:pPr algn="r">
              <a:buNone/>
            </a:pPr>
            <a:r>
              <a:rPr lang="fa-IR" sz="2400" dirty="0" smtClean="0">
                <a:cs typeface="B Zar" pitchFamily="2" charset="-78"/>
              </a:rPr>
              <a:t>3- </a:t>
            </a:r>
            <a:r>
              <a:rPr lang="fa-IR" sz="2400" b="1" dirty="0" smtClean="0">
                <a:cs typeface="B Zar" pitchFamily="2" charset="-78"/>
              </a:rPr>
              <a:t>تغذيه بيماران بدحال در بخش مراقبت‌هاي ويژه</a:t>
            </a:r>
          </a:p>
          <a:p>
            <a:pPr algn="r">
              <a:buNone/>
            </a:pPr>
            <a:r>
              <a:rPr lang="fa-IR" sz="2400" dirty="0" smtClean="0">
                <a:cs typeface="B Zar" pitchFamily="2" charset="-78"/>
              </a:rPr>
              <a:t>دكتر سعيد حسيني</a:t>
            </a:r>
            <a:endParaRPr lang="fa-IR" sz="2400" dirty="0">
              <a:cs typeface="B Zar" pitchFamily="2" charset="-78"/>
            </a:endParaRPr>
          </a:p>
        </p:txBody>
      </p:sp>
      <p:pic>
        <p:nvPicPr>
          <p:cNvPr id="4" name="Picture 2" descr="F:\کراو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17032"/>
            <a:ext cx="199390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717032"/>
            <a:ext cx="2036763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59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a-IR" b="1" dirty="0" smtClean="0">
                <a:cs typeface="B Zar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پاسخ </a:t>
            </a: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هورموني و سلولي:</a:t>
            </a:r>
            <a:endParaRPr lang="en-US" b="1" dirty="0">
              <a:solidFill>
                <a:srgbClr val="FF0000"/>
              </a:solidFill>
              <a:cs typeface="B Zar" pitchFamily="2" charset="-78"/>
            </a:endParaRPr>
          </a:p>
          <a:p>
            <a:pPr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افزايش جريان </a:t>
            </a:r>
            <a:r>
              <a:rPr lang="fa-IR" dirty="0">
                <a:cs typeface="B Zar" pitchFamily="2" charset="-78"/>
              </a:rPr>
              <a:t>سوبسترا (كربوهيدرات، پروتئين و چربي</a:t>
            </a:r>
            <a:r>
              <a:rPr lang="fa-IR" dirty="0" smtClean="0">
                <a:cs typeface="B Zar" pitchFamily="2" charset="-78"/>
              </a:rPr>
              <a:t>) </a:t>
            </a:r>
          </a:p>
          <a:p>
            <a:pPr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كاهش مصرف آنها</a:t>
            </a:r>
          </a:p>
          <a:p>
            <a:pPr>
              <a:buNone/>
            </a:pP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 افزايش گلوكاگن :</a:t>
            </a:r>
          </a:p>
          <a:p>
            <a:pPr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 </a:t>
            </a:r>
            <a:r>
              <a:rPr lang="fa-IR" sz="2600" dirty="0">
                <a:cs typeface="B Zar" pitchFamily="2" charset="-78"/>
              </a:rPr>
              <a:t>افزايش </a:t>
            </a:r>
            <a:r>
              <a:rPr lang="fa-IR" sz="2600" dirty="0" smtClean="0">
                <a:cs typeface="B Zar" pitchFamily="2" charset="-78"/>
              </a:rPr>
              <a:t>گلوكونئوژنز</a:t>
            </a:r>
          </a:p>
          <a:p>
            <a:pPr>
              <a:buFont typeface="Wingdings" pitchFamily="2" charset="2"/>
              <a:buChar char="ü"/>
            </a:pPr>
            <a:r>
              <a:rPr lang="fa-IR" sz="2600" dirty="0" smtClean="0">
                <a:cs typeface="B Zar" pitchFamily="2" charset="-78"/>
              </a:rPr>
              <a:t> </a:t>
            </a:r>
            <a:r>
              <a:rPr lang="fa-IR" sz="2600" dirty="0">
                <a:cs typeface="B Zar" pitchFamily="2" charset="-78"/>
              </a:rPr>
              <a:t>برداشت اسيدهاي </a:t>
            </a:r>
            <a:r>
              <a:rPr lang="fa-IR" sz="2600" dirty="0" smtClean="0">
                <a:cs typeface="B Zar" pitchFamily="2" charset="-78"/>
              </a:rPr>
              <a:t>آمينه</a:t>
            </a:r>
          </a:p>
          <a:p>
            <a:pPr>
              <a:buFont typeface="Wingdings" pitchFamily="2" charset="2"/>
              <a:buChar char="ü"/>
            </a:pPr>
            <a:r>
              <a:rPr lang="fa-IR" sz="2600" dirty="0" smtClean="0">
                <a:cs typeface="B Zar" pitchFamily="2" charset="-78"/>
              </a:rPr>
              <a:t> </a:t>
            </a:r>
            <a:r>
              <a:rPr lang="fa-IR" sz="2600" dirty="0">
                <a:cs typeface="B Zar" pitchFamily="2" charset="-78"/>
              </a:rPr>
              <a:t>توليد اوره </a:t>
            </a:r>
            <a:endParaRPr lang="fa-IR" sz="2600" dirty="0" smtClean="0">
              <a:cs typeface="B Zar" pitchFamily="2" charset="-78"/>
            </a:endParaRPr>
          </a:p>
          <a:p>
            <a:pPr>
              <a:buFont typeface="Wingdings" pitchFamily="2" charset="2"/>
              <a:buChar char="ü"/>
            </a:pPr>
            <a:r>
              <a:rPr lang="fa-IR" sz="2600" dirty="0" smtClean="0">
                <a:cs typeface="B Zar" pitchFamily="2" charset="-78"/>
              </a:rPr>
              <a:t>كاتابوليسم پروتئين</a:t>
            </a:r>
            <a:endParaRPr lang="en-US" sz="2600" dirty="0">
              <a:cs typeface="B Zar" pitchFamily="2" charset="-78"/>
            </a:endParaRPr>
          </a:p>
          <a:p>
            <a:pPr>
              <a:buNone/>
            </a:pP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 افزايش</a:t>
            </a:r>
            <a:r>
              <a:rPr lang="fa-IR" b="1" dirty="0" smtClean="0">
                <a:cs typeface="B Zar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كورتيزول</a:t>
            </a:r>
            <a:r>
              <a:rPr lang="fa-IR" b="1" dirty="0" smtClean="0">
                <a:cs typeface="B Zar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افزايش </a:t>
            </a:r>
            <a:r>
              <a:rPr lang="fa-IR" dirty="0">
                <a:cs typeface="B Zar" pitchFamily="2" charset="-78"/>
              </a:rPr>
              <a:t>كاتابوليسم </a:t>
            </a:r>
            <a:r>
              <a:rPr lang="fa-IR" dirty="0" smtClean="0">
                <a:cs typeface="B Zar" pitchFamily="2" charset="-78"/>
              </a:rPr>
              <a:t>عضلاني</a:t>
            </a:r>
          </a:p>
          <a:p>
            <a:pPr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 </a:t>
            </a:r>
            <a:r>
              <a:rPr lang="fa-IR" dirty="0">
                <a:cs typeface="B Zar" pitchFamily="2" charset="-78"/>
              </a:rPr>
              <a:t>استفاده كبد از اسيدهاي آمينه براي </a:t>
            </a:r>
            <a:r>
              <a:rPr lang="fa-IR" dirty="0" smtClean="0">
                <a:cs typeface="B Zar" pitchFamily="2" charset="-78"/>
              </a:rPr>
              <a:t>گلوكونئوژنز</a:t>
            </a:r>
          </a:p>
          <a:p>
            <a:pPr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گليكوژنوليز </a:t>
            </a:r>
            <a:r>
              <a:rPr lang="fa-IR" dirty="0">
                <a:cs typeface="B Zar" pitchFamily="2" charset="-78"/>
              </a:rPr>
              <a:t>و سنتز پروتئين هاي فاز حاد</a:t>
            </a:r>
            <a:endParaRPr lang="en-US" dirty="0">
              <a:cs typeface="B Zar" pitchFamily="2" charset="-78"/>
            </a:endParaRPr>
          </a:p>
          <a:p>
            <a:pPr>
              <a:buNone/>
            </a:pP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شكستن پروتئين 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ها:</a:t>
            </a:r>
          </a:p>
          <a:p>
            <a:pPr>
              <a:buFont typeface="Wingdings" pitchFamily="2" charset="2"/>
              <a:buChar char="ü"/>
            </a:pPr>
            <a:r>
              <a:rPr lang="fa-IR" b="1" dirty="0" smtClean="0">
                <a:cs typeface="B Zar" pitchFamily="2" charset="-78"/>
              </a:rPr>
              <a:t> </a:t>
            </a:r>
            <a:r>
              <a:rPr lang="fa-IR" dirty="0">
                <a:cs typeface="B Zar" pitchFamily="2" charset="-78"/>
              </a:rPr>
              <a:t>سبب افزايش دفع ادراري پتاسيم، منيزيم و </a:t>
            </a:r>
            <a:r>
              <a:rPr lang="fa-IR" dirty="0" smtClean="0">
                <a:cs typeface="B Zar" pitchFamily="2" charset="-78"/>
              </a:rPr>
              <a:t>فسفر</a:t>
            </a:r>
            <a:endParaRPr lang="en-US" dirty="0">
              <a:cs typeface="B Zar" pitchFamily="2" charset="-78"/>
            </a:endParaRPr>
          </a:p>
          <a:p>
            <a:endParaRPr lang="fa-IR" dirty="0"/>
          </a:p>
        </p:txBody>
      </p:sp>
      <p:pic>
        <p:nvPicPr>
          <p:cNvPr id="2050" name="Picture 2" descr="C:\Users\app7\Desktop\تغذيه در اي سي يو\عكس\102120224199221556317210922478341311191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2232248" cy="260233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68952" cy="626469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60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17365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lnSpcReduction="10000"/>
          </a:bodyPr>
          <a:lstStyle/>
          <a:p>
            <a:pPr algn="just"/>
            <a:r>
              <a:rPr lang="fa-IR" dirty="0" smtClean="0">
                <a:cs typeface="B Zar" pitchFamily="2" charset="-78"/>
              </a:rPr>
              <a:t>افزايش ميزان </a:t>
            </a:r>
            <a:r>
              <a:rPr lang="fa-IR" dirty="0">
                <a:cs typeface="B Zar" pitchFamily="2" charset="-78"/>
              </a:rPr>
              <a:t>اسيدهاي چرب </a:t>
            </a:r>
            <a:r>
              <a:rPr lang="fa-IR" dirty="0" smtClean="0">
                <a:cs typeface="B Zar" pitchFamily="2" charset="-78"/>
              </a:rPr>
              <a:t>آزاد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 smtClean="0">
                <a:cs typeface="B Zar" pitchFamily="2" charset="-78"/>
              </a:rPr>
              <a:t>بازجذب </a:t>
            </a:r>
            <a:r>
              <a:rPr lang="fa-IR" dirty="0">
                <a:cs typeface="B Zar" pitchFamily="2" charset="-78"/>
              </a:rPr>
              <a:t>آب و سديم </a:t>
            </a:r>
            <a:r>
              <a:rPr lang="fa-IR" dirty="0" smtClean="0">
                <a:cs typeface="B Zar" pitchFamily="2" charset="-78"/>
              </a:rPr>
              <a:t>در اثر افزايش آلدسترون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افزايش </a:t>
            </a:r>
            <a:r>
              <a:rPr lang="fa-IR" dirty="0" smtClean="0">
                <a:cs typeface="B Zar" pitchFamily="2" charset="-78"/>
              </a:rPr>
              <a:t>سايتوكين‌ها در شرايط استرس </a:t>
            </a:r>
            <a:r>
              <a:rPr lang="fa-IR" dirty="0">
                <a:cs typeface="B Zar" pitchFamily="2" charset="-78"/>
              </a:rPr>
              <a:t>از </a:t>
            </a:r>
            <a:r>
              <a:rPr lang="fa-IR" dirty="0" smtClean="0">
                <a:cs typeface="B Zar" pitchFamily="2" charset="-78"/>
              </a:rPr>
              <a:t>جمله:</a:t>
            </a: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 </a:t>
            </a:r>
            <a:r>
              <a:rPr lang="fa-IR" dirty="0">
                <a:cs typeface="B Zar" pitchFamily="2" charset="-78"/>
              </a:rPr>
              <a:t>اينترلوكين </a:t>
            </a:r>
            <a:r>
              <a:rPr lang="fa-IR" dirty="0" smtClean="0">
                <a:cs typeface="B Zar" pitchFamily="2" charset="-78"/>
              </a:rPr>
              <a:t>1                    </a:t>
            </a:r>
            <a:r>
              <a:rPr lang="fa-IR" sz="2000" dirty="0" smtClean="0">
                <a:cs typeface="B Zar" pitchFamily="2" charset="-78"/>
              </a:rPr>
              <a:t>برداشت كبدي اسيدهاي آمينه جهت سنتز پروتئين ها</a:t>
            </a:r>
            <a:endParaRPr lang="fa-IR" dirty="0" smtClean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 </a:t>
            </a:r>
            <a:r>
              <a:rPr lang="fa-IR" dirty="0">
                <a:cs typeface="B Zar" pitchFamily="2" charset="-78"/>
              </a:rPr>
              <a:t>اينترلوكين 6 </a:t>
            </a:r>
            <a:r>
              <a:rPr lang="fa-IR" dirty="0" smtClean="0">
                <a:cs typeface="B Zar" pitchFamily="2" charset="-78"/>
              </a:rPr>
              <a:t>                  </a:t>
            </a:r>
            <a:r>
              <a:rPr lang="fa-IR" sz="2400" dirty="0" smtClean="0">
                <a:cs typeface="B Zar" pitchFamily="2" charset="-78"/>
              </a:rPr>
              <a:t>افزايش تجزيه پروتئين عضلات                            </a:t>
            </a:r>
            <a:endParaRPr lang="fa-IR" dirty="0" smtClean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cs typeface="B Zar" pitchFamily="2" charset="-78"/>
              </a:rPr>
              <a:t>TNF</a:t>
            </a:r>
            <a:r>
              <a:rPr lang="fa-IR" dirty="0" smtClean="0">
                <a:cs typeface="B Zar" pitchFamily="2" charset="-78"/>
              </a:rPr>
              <a:t>                               </a:t>
            </a:r>
            <a:r>
              <a:rPr lang="fa-IR" sz="2400" dirty="0" smtClean="0">
                <a:cs typeface="B Zar" pitchFamily="2" charset="-78"/>
              </a:rPr>
              <a:t>القاي گلوكونئوژنز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 smtClean="0">
                <a:cs typeface="B Zar" pitchFamily="2" charset="-78"/>
              </a:rPr>
              <a:t>كاهش سطوح </a:t>
            </a:r>
            <a:r>
              <a:rPr lang="fa-IR" dirty="0">
                <a:cs typeface="B Zar" pitchFamily="2" charset="-78"/>
              </a:rPr>
              <a:t>آهن و روي </a:t>
            </a:r>
            <a:endParaRPr lang="fa-IR" dirty="0" smtClean="0">
              <a:cs typeface="B Zar" pitchFamily="2" charset="-78"/>
            </a:endParaRPr>
          </a:p>
          <a:p>
            <a:pPr algn="just"/>
            <a:r>
              <a:rPr lang="fa-IR" dirty="0" smtClean="0">
                <a:cs typeface="B Zar" pitchFamily="2" charset="-78"/>
              </a:rPr>
              <a:t>افزايش سرولوپلاسمين </a:t>
            </a:r>
          </a:p>
          <a:p>
            <a:pPr algn="just"/>
            <a:r>
              <a:rPr lang="fa-IR" dirty="0" smtClean="0">
                <a:cs typeface="B Zar" pitchFamily="2" charset="-78"/>
              </a:rPr>
              <a:t>افزايش دفع </a:t>
            </a:r>
            <a:r>
              <a:rPr lang="fa-IR" dirty="0">
                <a:cs typeface="B Zar" pitchFamily="2" charset="-78"/>
              </a:rPr>
              <a:t>اداري </a:t>
            </a:r>
            <a:r>
              <a:rPr lang="fa-IR" dirty="0" smtClean="0">
                <a:cs typeface="B Zar" pitchFamily="2" charset="-78"/>
              </a:rPr>
              <a:t>روي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به طور كلي در استرس </a:t>
            </a:r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مصرف انرژي، گلوكونئوژنز، پروتئوليز و توليد اوره </a:t>
            </a:r>
            <a:r>
              <a:rPr lang="fa-IR" dirty="0">
                <a:cs typeface="B Zar" pitchFamily="2" charset="-78"/>
              </a:rPr>
              <a:t>افزايش مي‌يابد.</a:t>
            </a:r>
            <a:endParaRPr lang="en-US" dirty="0">
              <a:cs typeface="B Zar" pitchFamily="2" charset="-78"/>
            </a:endParaRPr>
          </a:p>
          <a:p>
            <a:endParaRPr lang="fa-IR" dirty="0"/>
          </a:p>
        </p:txBody>
      </p:sp>
      <p:sp>
        <p:nvSpPr>
          <p:cNvPr id="4" name="Right Arrow 3"/>
          <p:cNvSpPr/>
          <p:nvPr/>
        </p:nvSpPr>
        <p:spPr>
          <a:xfrm rot="10800000">
            <a:off x="5580112" y="2564904"/>
            <a:ext cx="1047662" cy="556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ight Brace 4"/>
          <p:cNvSpPr/>
          <p:nvPr/>
        </p:nvSpPr>
        <p:spPr>
          <a:xfrm>
            <a:off x="5292080" y="2060848"/>
            <a:ext cx="144016" cy="15841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فيزيولوژي تغذيه‌اي بيماران بدحال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fa-IR" b="1" dirty="0">
                <a:cs typeface="B Zar" pitchFamily="2" charset="-78"/>
              </a:rPr>
              <a:t>تغذيه نقش مهمي در درمان بيماران بدحال دارد</a:t>
            </a:r>
            <a:r>
              <a:rPr lang="fa-IR" b="1" dirty="0" smtClean="0">
                <a:cs typeface="B Zar" pitchFamily="2" charset="-78"/>
              </a:rPr>
              <a:t>.</a:t>
            </a:r>
          </a:p>
          <a:p>
            <a:pPr algn="just">
              <a:buNone/>
            </a:pPr>
            <a:endParaRPr lang="en-US" dirty="0">
              <a:cs typeface="B Zar" pitchFamily="2" charset="-78"/>
            </a:endParaRPr>
          </a:p>
          <a:p>
            <a:pPr algn="just">
              <a:buNone/>
            </a:pPr>
            <a:r>
              <a:rPr lang="fa-IR" dirty="0" smtClean="0">
                <a:cs typeface="B Zar" pitchFamily="2" charset="-78"/>
              </a:rPr>
              <a:t>رسيدن </a:t>
            </a:r>
            <a:r>
              <a:rPr lang="fa-IR" dirty="0">
                <a:cs typeface="B Zar" pitchFamily="2" charset="-78"/>
              </a:rPr>
              <a:t>به تعادل پروتئين و </a:t>
            </a:r>
            <a:r>
              <a:rPr lang="fa-IR" dirty="0" smtClean="0">
                <a:cs typeface="B Zar" pitchFamily="2" charset="-78"/>
              </a:rPr>
              <a:t>انرژي</a:t>
            </a:r>
          </a:p>
          <a:p>
            <a:pPr algn="just"/>
            <a:endParaRPr lang="fa-IR" dirty="0" smtClean="0">
              <a:cs typeface="B Zar" pitchFamily="2" charset="-78"/>
            </a:endParaRPr>
          </a:p>
          <a:p>
            <a:pPr algn="just">
              <a:buNone/>
            </a:pPr>
            <a:endParaRPr lang="fa-IR" dirty="0" smtClean="0">
              <a:cs typeface="B Zar" pitchFamily="2" charset="-78"/>
            </a:endParaRPr>
          </a:p>
          <a:p>
            <a:pPr algn="just">
              <a:buNone/>
            </a:pPr>
            <a:endParaRPr lang="fa-IR" dirty="0" smtClean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 عفونت كمتر</a:t>
            </a: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كاهش </a:t>
            </a:r>
            <a:r>
              <a:rPr lang="fa-IR" dirty="0">
                <a:cs typeface="B Zar" pitchFamily="2" charset="-78"/>
              </a:rPr>
              <a:t>مدت بستري </a:t>
            </a:r>
            <a:endParaRPr lang="fa-IR" dirty="0" smtClean="0">
              <a:cs typeface="B Zar" pitchFamily="2" charset="-78"/>
            </a:endParaRP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كاهش </a:t>
            </a:r>
            <a:r>
              <a:rPr lang="fa-IR" dirty="0">
                <a:cs typeface="B Zar" pitchFamily="2" charset="-78"/>
              </a:rPr>
              <a:t>مرگ و </a:t>
            </a:r>
            <a:r>
              <a:rPr lang="fa-IR" dirty="0" smtClean="0">
                <a:cs typeface="B Zar" pitchFamily="2" charset="-78"/>
              </a:rPr>
              <a:t>مير</a:t>
            </a:r>
          </a:p>
          <a:p>
            <a:pPr algn="just">
              <a:buNone/>
            </a:pPr>
            <a:endParaRPr lang="en-US" dirty="0">
              <a:cs typeface="B Zar" pitchFamily="2" charset="-78"/>
            </a:endParaRPr>
          </a:p>
          <a:p>
            <a:pPr algn="just"/>
            <a:r>
              <a:rPr lang="fa-IR" sz="3800" dirty="0">
                <a:cs typeface="B Zar" pitchFamily="2" charset="-78"/>
              </a:rPr>
              <a:t>انرژي مورد نياز بيماران در 75% از بيماران قابل پيش بيني مي‌باشد.</a:t>
            </a:r>
            <a:endParaRPr lang="en-US" sz="3800" dirty="0">
              <a:cs typeface="B Zar" pitchFamily="2" charset="-78"/>
            </a:endParaRPr>
          </a:p>
          <a:p>
            <a:pPr algn="just"/>
            <a:r>
              <a:rPr lang="fa-IR" sz="3800" dirty="0" smtClean="0">
                <a:cs typeface="B Zar" pitchFamily="2" charset="-78"/>
              </a:rPr>
              <a:t>محدوده توصيه‌ها براي پروتئين:  </a:t>
            </a:r>
            <a:r>
              <a:rPr lang="en-US" sz="3800" dirty="0">
                <a:cs typeface="B Zar" pitchFamily="2" charset="-78"/>
              </a:rPr>
              <a:t>g/kg</a:t>
            </a:r>
            <a:r>
              <a:rPr lang="fa-IR" sz="3800" dirty="0">
                <a:cs typeface="B Zar" pitchFamily="2" charset="-78"/>
              </a:rPr>
              <a:t> </a:t>
            </a:r>
            <a:r>
              <a:rPr lang="fa-IR" sz="3800" dirty="0" smtClean="0">
                <a:cs typeface="B Zar" pitchFamily="2" charset="-78"/>
              </a:rPr>
              <a:t>2/5- 1/5</a:t>
            </a:r>
            <a:endParaRPr lang="en-US" sz="3800" dirty="0">
              <a:cs typeface="B Zar" pitchFamily="2" charset="-78"/>
            </a:endParaRPr>
          </a:p>
          <a:p>
            <a:pPr algn="just"/>
            <a:r>
              <a:rPr lang="fa-IR" sz="3800" b="1" dirty="0">
                <a:solidFill>
                  <a:srgbClr val="FF0000"/>
                </a:solidFill>
                <a:cs typeface="B Zar" pitchFamily="2" charset="-78"/>
              </a:rPr>
              <a:t>مانيتورينگ تعادل نيتروژن </a:t>
            </a:r>
            <a:r>
              <a:rPr lang="fa-IR" sz="3800" dirty="0">
                <a:cs typeface="B Zar" pitchFamily="2" charset="-78"/>
              </a:rPr>
              <a:t>روش ايده‌آلي براي تعيين دريافت كافي </a:t>
            </a:r>
            <a:r>
              <a:rPr lang="fa-IR" sz="3800" dirty="0" smtClean="0">
                <a:cs typeface="B Zar" pitchFamily="2" charset="-78"/>
              </a:rPr>
              <a:t>پروتئين</a:t>
            </a:r>
            <a:endParaRPr lang="en-US" sz="3800" dirty="0">
              <a:cs typeface="B Zar" pitchFamily="2" charset="-78"/>
            </a:endParaRPr>
          </a:p>
          <a:p>
            <a:pPr algn="just"/>
            <a:r>
              <a:rPr lang="fa-IR" sz="3800" dirty="0">
                <a:cs typeface="B Zar" pitchFamily="2" charset="-78"/>
              </a:rPr>
              <a:t>مصرف آب در بيماران بدحال بستگي به پاتوژنز و شدت خونريزي يا مشكل حاد دارد.</a:t>
            </a:r>
            <a:endParaRPr lang="en-US" sz="3800" dirty="0">
              <a:cs typeface="B Zar" pitchFamily="2" charset="-78"/>
            </a:endParaRPr>
          </a:p>
          <a:p>
            <a:pPr algn="just"/>
            <a:r>
              <a:rPr lang="fa-IR" sz="3800" dirty="0">
                <a:cs typeface="B Zar" pitchFamily="2" charset="-78"/>
              </a:rPr>
              <a:t>نياز مايعات در مسير بيماري مي‌تواند تغيير كند.</a:t>
            </a:r>
            <a:endParaRPr lang="en-US" sz="3800" dirty="0">
              <a:cs typeface="B Zar" pitchFamily="2" charset="-78"/>
            </a:endParaRPr>
          </a:p>
          <a:p>
            <a:pPr>
              <a:buNone/>
            </a:pPr>
            <a:endParaRPr lang="fa-IR" dirty="0"/>
          </a:p>
        </p:txBody>
      </p:sp>
      <p:sp>
        <p:nvSpPr>
          <p:cNvPr id="4" name="Down Arrow 3"/>
          <p:cNvSpPr/>
          <p:nvPr/>
        </p:nvSpPr>
        <p:spPr>
          <a:xfrm>
            <a:off x="7380312" y="1988840"/>
            <a:ext cx="4846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098" name="Picture 2" descr="C:\Users\app7\Desktop\عكس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4032448" cy="1944216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>
                <a:solidFill>
                  <a:srgbClr val="FF0000"/>
                </a:solidFill>
                <a:cs typeface="B Zar" pitchFamily="2" charset="-78"/>
              </a:rPr>
              <a:t>ارزيابي تغذيه‌اي بيماران بدحال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/>
          </a:bodyPr>
          <a:lstStyle/>
          <a:p>
            <a:pPr algn="just"/>
            <a:r>
              <a:rPr lang="fa-IR" dirty="0">
                <a:cs typeface="B Zar" pitchFamily="2" charset="-78"/>
              </a:rPr>
              <a:t>ارزيابي تغذيه‌اي يك گام پايه در مديريت بيماران بدحال است.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بيماري‌هاي بحراني حاد تفسير نمايه‌هاي تغذيه‌اي و نشانگرهاي زيستي را پيچيده تر مي‌كنند</a:t>
            </a:r>
            <a:r>
              <a:rPr lang="fa-IR" dirty="0" smtClean="0">
                <a:cs typeface="B Zar" pitchFamily="2" charset="-78"/>
              </a:rPr>
              <a:t>.</a:t>
            </a:r>
          </a:p>
          <a:p>
            <a:pPr algn="just">
              <a:buNone/>
            </a:pPr>
            <a:endParaRPr lang="en-US" dirty="0">
              <a:cs typeface="B Zar" pitchFamily="2" charset="-78"/>
            </a:endParaRPr>
          </a:p>
          <a:p>
            <a:pPr algn="just"/>
            <a:r>
              <a:rPr lang="fa-IR" sz="2800" b="1" dirty="0">
                <a:cs typeface="B Zar" pitchFamily="2" charset="-78"/>
              </a:rPr>
              <a:t>ارزيابي زودهنگام تغذيه‌اي منجر به </a:t>
            </a:r>
            <a:r>
              <a:rPr lang="fa-IR" sz="2800" b="1" dirty="0" smtClean="0">
                <a:cs typeface="B Zar" pitchFamily="2" charset="-78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 </a:t>
            </a:r>
            <a:r>
              <a:rPr lang="fa-IR" dirty="0">
                <a:cs typeface="B Zar" pitchFamily="2" charset="-78"/>
              </a:rPr>
              <a:t>دستيابي به تشخيص‌هاي مختلف </a:t>
            </a:r>
            <a:r>
              <a:rPr lang="fa-IR" dirty="0" smtClean="0">
                <a:cs typeface="B Zar" pitchFamily="2" charset="-78"/>
              </a:rPr>
              <a:t>سوءتغذيه</a:t>
            </a: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 </a:t>
            </a:r>
            <a:r>
              <a:rPr lang="fa-IR" dirty="0">
                <a:cs typeface="B Zar" pitchFamily="2" charset="-78"/>
              </a:rPr>
              <a:t>تعيين بيماران نيازمند درمان </a:t>
            </a:r>
            <a:r>
              <a:rPr lang="fa-IR" dirty="0" smtClean="0">
                <a:cs typeface="B Zar" pitchFamily="2" charset="-78"/>
              </a:rPr>
              <a:t>تغذيه‌اي </a:t>
            </a:r>
          </a:p>
          <a:p>
            <a:pPr algn="just">
              <a:buFont typeface="Wingdings" pitchFamily="2" charset="2"/>
              <a:buChar char="ü"/>
            </a:pPr>
            <a:r>
              <a:rPr lang="fa-IR" dirty="0" smtClean="0">
                <a:cs typeface="B Zar" pitchFamily="2" charset="-78"/>
              </a:rPr>
              <a:t>اجازه </a:t>
            </a:r>
            <a:r>
              <a:rPr lang="fa-IR" dirty="0">
                <a:cs typeface="B Zar" pitchFamily="2" charset="-78"/>
              </a:rPr>
              <a:t>مداخله كافي براي حمايت‌هاي ريكاوري بيماران </a:t>
            </a:r>
            <a:r>
              <a:rPr lang="fa-IR" dirty="0" smtClean="0">
                <a:cs typeface="B Zar" pitchFamily="2" charset="-78"/>
              </a:rPr>
              <a:t>بدحال</a:t>
            </a:r>
            <a:endParaRPr lang="en-US" dirty="0">
              <a:cs typeface="B Zar" pitchFamily="2" charset="-78"/>
            </a:endParaRPr>
          </a:p>
          <a:p>
            <a:pPr algn="just"/>
            <a:r>
              <a:rPr lang="fa-IR" dirty="0">
                <a:cs typeface="B Zar" pitchFamily="2" charset="-78"/>
              </a:rPr>
              <a:t>ارزيابي وضعيت تغذيه‌اي بيماران بدحال بايد به طور </a:t>
            </a:r>
            <a:r>
              <a:rPr lang="fa-IR" dirty="0" smtClean="0">
                <a:cs typeface="B Zar" pitchFamily="2" charset="-78"/>
              </a:rPr>
              <a:t>مكرر انجام </a:t>
            </a:r>
            <a:r>
              <a:rPr lang="fa-IR" dirty="0">
                <a:cs typeface="B Zar" pitchFamily="2" charset="-78"/>
              </a:rPr>
              <a:t>شود.</a:t>
            </a:r>
            <a:endParaRPr lang="en-US" dirty="0">
              <a:cs typeface="B Zar" pitchFamily="2" charset="-78"/>
            </a:endParaRP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D6822-8AE3-468F-8482-0BF0E0334819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</TotalTime>
  <Words>3360</Words>
  <Application>Microsoft Office PowerPoint</Application>
  <PresentationFormat>On-screen Show (4:3)</PresentationFormat>
  <Paragraphs>504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Slide 1</vt:lpstr>
      <vt:lpstr>Slide 2</vt:lpstr>
      <vt:lpstr>فهرست مطالب:</vt:lpstr>
      <vt:lpstr>Slide 4</vt:lpstr>
      <vt:lpstr>Slide 5</vt:lpstr>
      <vt:lpstr>Slide 6</vt:lpstr>
      <vt:lpstr>Slide 7</vt:lpstr>
      <vt:lpstr>فيزيولوژي تغذيه‌اي بيماران بدحال </vt:lpstr>
      <vt:lpstr>ارزيابي تغذيه‌اي بيماران بدحال </vt:lpstr>
      <vt:lpstr>ارزيابي تركيب بدن در بيماران بدحال </vt:lpstr>
      <vt:lpstr>فيزيولوژي ويتامين‌ها و ريز مغذي‌ها و نياز آنها در بيماران بدحال </vt:lpstr>
      <vt:lpstr>مكمل‌هاي تغذيه‌اي در بيماران بدحال: </vt:lpstr>
      <vt:lpstr>مشكلات عمومي در بيماران بدحال </vt:lpstr>
      <vt:lpstr>مديريت آب و الكتروليت‌ها </vt:lpstr>
      <vt:lpstr>پاسخ‌هاي هورموني در بيماران بخش مراقبت‌هاي ويژه: 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خلاصه و جمع بندی</vt:lpstr>
      <vt:lpstr>Slide 58</vt:lpstr>
      <vt:lpstr>منابع:</vt:lpstr>
      <vt:lpstr>Slide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app7</dc:creator>
  <cp:lastModifiedBy>app7</cp:lastModifiedBy>
  <cp:revision>233</cp:revision>
  <dcterms:created xsi:type="dcterms:W3CDTF">2019-09-28T09:22:16Z</dcterms:created>
  <dcterms:modified xsi:type="dcterms:W3CDTF">2019-10-14T06:42:17Z</dcterms:modified>
</cp:coreProperties>
</file>