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7" r:id="rId1"/>
  </p:sldMasterIdLst>
  <p:notesMasterIdLst>
    <p:notesMasterId r:id="rId70"/>
  </p:notesMasterIdLst>
  <p:sldIdLst>
    <p:sldId id="256" r:id="rId2"/>
    <p:sldId id="354" r:id="rId3"/>
    <p:sldId id="257" r:id="rId4"/>
    <p:sldId id="298" r:id="rId5"/>
    <p:sldId id="259" r:id="rId6"/>
    <p:sldId id="260" r:id="rId7"/>
    <p:sldId id="299" r:id="rId8"/>
    <p:sldId id="300" r:id="rId9"/>
    <p:sldId id="301" r:id="rId10"/>
    <p:sldId id="302" r:id="rId11"/>
    <p:sldId id="303" r:id="rId12"/>
    <p:sldId id="304" r:id="rId13"/>
    <p:sldId id="265" r:id="rId14"/>
    <p:sldId id="266" r:id="rId15"/>
    <p:sldId id="267" r:id="rId16"/>
    <p:sldId id="305" r:id="rId17"/>
    <p:sldId id="269" r:id="rId18"/>
    <p:sldId id="270" r:id="rId19"/>
    <p:sldId id="306" r:id="rId20"/>
    <p:sldId id="272" r:id="rId21"/>
    <p:sldId id="307" r:id="rId22"/>
    <p:sldId id="308" r:id="rId23"/>
    <p:sldId id="346" r:id="rId24"/>
    <p:sldId id="312" r:id="rId25"/>
    <p:sldId id="274" r:id="rId26"/>
    <p:sldId id="309" r:id="rId27"/>
    <p:sldId id="275" r:id="rId28"/>
    <p:sldId id="341" r:id="rId29"/>
    <p:sldId id="342" r:id="rId30"/>
    <p:sldId id="276" r:id="rId31"/>
    <p:sldId id="314" r:id="rId32"/>
    <p:sldId id="316" r:id="rId33"/>
    <p:sldId id="277" r:id="rId34"/>
    <p:sldId id="317" r:id="rId35"/>
    <p:sldId id="318" r:id="rId36"/>
    <p:sldId id="350" r:id="rId37"/>
    <p:sldId id="280" r:id="rId38"/>
    <p:sldId id="281" r:id="rId39"/>
    <p:sldId id="282" r:id="rId40"/>
    <p:sldId id="283" r:id="rId41"/>
    <p:sldId id="321" r:id="rId42"/>
    <p:sldId id="284" r:id="rId43"/>
    <p:sldId id="322" r:id="rId44"/>
    <p:sldId id="323" r:id="rId45"/>
    <p:sldId id="324" r:id="rId46"/>
    <p:sldId id="286" r:id="rId47"/>
    <p:sldId id="287" r:id="rId48"/>
    <p:sldId id="352" r:id="rId49"/>
    <p:sldId id="326" r:id="rId50"/>
    <p:sldId id="327" r:id="rId51"/>
    <p:sldId id="329" r:id="rId52"/>
    <p:sldId id="328" r:id="rId53"/>
    <p:sldId id="351" r:id="rId54"/>
    <p:sldId id="330" r:id="rId55"/>
    <p:sldId id="331" r:id="rId56"/>
    <p:sldId id="332" r:id="rId57"/>
    <p:sldId id="333" r:id="rId58"/>
    <p:sldId id="334" r:id="rId59"/>
    <p:sldId id="336" r:id="rId60"/>
    <p:sldId id="335" r:id="rId61"/>
    <p:sldId id="293" r:id="rId62"/>
    <p:sldId id="337" r:id="rId63"/>
    <p:sldId id="338" r:id="rId64"/>
    <p:sldId id="339" r:id="rId65"/>
    <p:sldId id="340" r:id="rId66"/>
    <p:sldId id="295" r:id="rId67"/>
    <p:sldId id="353" r:id="rId68"/>
    <p:sldId id="349" r:id="rId69"/>
  </p:sldIdLst>
  <p:sldSz cx="13004800" cy="9753600"/>
  <p:notesSz cx="6858000" cy="9144000"/>
  <p:defaultTextStyle>
    <a:defPPr>
      <a:defRPr lang="fa-IR"/>
    </a:defPPr>
    <a:lvl1pPr algn="r" defTabSz="584200" rtl="1" fontAlgn="base">
      <a:spcBef>
        <a:spcPct val="0"/>
      </a:spcBef>
      <a:spcAft>
        <a:spcPct val="0"/>
      </a:spcAft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1pPr>
    <a:lvl2pPr indent="228600" algn="r" defTabSz="584200" rtl="1" fontAlgn="base">
      <a:spcBef>
        <a:spcPct val="0"/>
      </a:spcBef>
      <a:spcAft>
        <a:spcPct val="0"/>
      </a:spcAft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2pPr>
    <a:lvl3pPr indent="457200" algn="r" defTabSz="584200" rtl="1" fontAlgn="base">
      <a:spcBef>
        <a:spcPct val="0"/>
      </a:spcBef>
      <a:spcAft>
        <a:spcPct val="0"/>
      </a:spcAft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3pPr>
    <a:lvl4pPr indent="685800" algn="r" defTabSz="584200" rtl="1" fontAlgn="base">
      <a:spcBef>
        <a:spcPct val="0"/>
      </a:spcBef>
      <a:spcAft>
        <a:spcPct val="0"/>
      </a:spcAft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4pPr>
    <a:lvl5pPr indent="914400" algn="r" defTabSz="584200" rtl="1" fontAlgn="base">
      <a:spcBef>
        <a:spcPct val="0"/>
      </a:spcBef>
      <a:spcAft>
        <a:spcPct val="0"/>
      </a:spcAft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5pPr>
    <a:lvl6pPr marL="2286000" algn="r" defTabSz="914400" rtl="1" eaLnBrk="1" latinLnBrk="0" hangingPunct="1"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6pPr>
    <a:lvl7pPr marL="2743200" algn="r" defTabSz="914400" rtl="1" eaLnBrk="1" latinLnBrk="0" hangingPunct="1"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7pPr>
    <a:lvl8pPr marL="3200400" algn="r" defTabSz="914400" rtl="1" eaLnBrk="1" latinLnBrk="0" hangingPunct="1"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8pPr>
    <a:lvl9pPr marL="3657600" algn="r" defTabSz="914400" rtl="1" eaLnBrk="1" latinLnBrk="0" hangingPunct="1">
      <a:defRPr sz="3600" kern="1200">
        <a:solidFill>
          <a:srgbClr val="006288"/>
        </a:solidFill>
        <a:latin typeface="Arial" charset="0"/>
        <a:ea typeface="Majalla UI"/>
        <a:cs typeface="Arial" charset="0"/>
        <a:sym typeface="Georgia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6288"/>
        </a:fontRef>
        <a:srgbClr val="006288"/>
      </a:tcTxStyle>
      <a:tcStyle>
        <a:tcBdr>
          <a:left>
            <a:ln w="12700" cap="flat">
              <a:solidFill>
                <a:srgbClr val="94DBE2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12700" cap="flat">
              <a:solidFill>
                <a:srgbClr val="94DBE2"/>
              </a:solidFill>
              <a:prstDash val="solid"/>
              <a:miter lim="400000"/>
            </a:ln>
          </a:top>
          <a:bottom>
            <a:ln w="12700" cap="flat">
              <a:solidFill>
                <a:srgbClr val="94DBE2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rgbClr val="FFFFFF">
              <a:alpha val="80000"/>
            </a:srgbClr>
          </a:solidFill>
        </a:fill>
      </a:tcStyle>
    </a:wholeTbl>
    <a:band2H>
      <a:tcTxStyle/>
      <a:tcStyle>
        <a:tcBdr/>
        <a:fill>
          <a:solidFill>
            <a:srgbClr val="FFFFFF">
              <a:alpha val="6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BDFD4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12700" cap="flat">
              <a:solidFill>
                <a:srgbClr val="94DBE2"/>
              </a:solidFill>
              <a:prstDash val="solid"/>
              <a:miter lim="400000"/>
            </a:ln>
          </a:top>
          <a:bottom>
            <a:ln w="12700" cap="flat">
              <a:solidFill>
                <a:srgbClr val="94DBE2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rgbClr val="7BB759"/>
          </a:solidFill>
        </a:fill>
      </a:tcStyle>
    </a:firstCol>
    <a:lastRow>
      <a:tcTxStyle b="off" i="off">
        <a:fontRef idx="minor">
          <a:srgbClr val="006288"/>
        </a:fontRef>
        <a:srgbClr val="006288"/>
      </a:tcTxStyle>
      <a:tcStyle>
        <a:tcBdr>
          <a:left>
            <a:ln w="12700" cap="flat">
              <a:solidFill>
                <a:srgbClr val="94DBE2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25400" cap="flat">
              <a:solidFill>
                <a:srgbClr val="94DBE2"/>
              </a:solidFill>
              <a:prstDash val="solid"/>
              <a:miter lim="400000"/>
            </a:ln>
          </a:top>
          <a:bottom>
            <a:ln w="12700" cap="flat">
              <a:solidFill>
                <a:srgbClr val="DBDFD4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rgbClr val="FFFFFF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4DBE2"/>
              </a:solidFill>
              <a:prstDash val="solid"/>
              <a:miter lim="400000"/>
            </a:ln>
          </a:left>
          <a:right>
            <a:ln w="12700" cap="flat">
              <a:solidFill>
                <a:srgbClr val="94DBE2"/>
              </a:solidFill>
              <a:prstDash val="solid"/>
              <a:miter lim="400000"/>
            </a:ln>
          </a:right>
          <a:top>
            <a:ln w="12700" cap="flat">
              <a:solidFill>
                <a:srgbClr val="DBDFD4"/>
              </a:solidFill>
              <a:prstDash val="solid"/>
              <a:miter lim="400000"/>
            </a:ln>
          </a:top>
          <a:bottom>
            <a:ln w="12700" cap="flat">
              <a:solidFill>
                <a:srgbClr val="94DBE2"/>
              </a:solidFill>
              <a:prstDash val="solid"/>
              <a:miter lim="400000"/>
            </a:ln>
          </a:bottom>
          <a:insideH>
            <a:ln w="12700" cap="flat">
              <a:solidFill>
                <a:srgbClr val="94DBE2"/>
              </a:solidFill>
              <a:prstDash val="solid"/>
              <a:miter lim="400000"/>
            </a:ln>
          </a:insideH>
          <a:insideV>
            <a:ln w="12700" cap="flat">
              <a:solidFill>
                <a:srgbClr val="94DBE2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8139"/>
              <a:satOff val="-11670"/>
              <a:lumOff val="-10226"/>
              <a:alpha val="90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-218139"/>
              <a:satOff val="-11670"/>
              <a:lumOff val="-10226"/>
              <a:alpha val="66000"/>
            </a:schemeClr>
          </a:solidFill>
        </a:fill>
      </a:tcStyle>
    </a:wholeTbl>
    <a:band2H>
      <a:tcTxStyle/>
      <a:tcStyle>
        <a:tcBdr/>
        <a:fill>
          <a:solidFill>
            <a:schemeClr val="accent1">
              <a:hueOff val="-218139"/>
              <a:satOff val="-11670"/>
              <a:lumOff val="-10226"/>
              <a:alpha val="39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4A1C8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D61C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1D61C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EE7C00"/>
        </a:fontRef>
        <a:srgbClr val="EE7C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wholeTbl>
    <a:band2H>
      <a:tcTxStyle/>
      <a:tcStyle>
        <a:tcBdr/>
        <a:fill>
          <a:solidFill>
            <a:srgbClr val="FEFFF6">
              <a:alpha val="72000"/>
            </a:srgbClr>
          </a:solidFill>
        </a:fill>
      </a:tcStyle>
    </a:band2H>
    <a:firstCol>
      <a:tcTxStyle b="off" i="off">
        <a:fontRef idx="minor">
          <a:srgbClr val="E35015"/>
        </a:fontRef>
        <a:srgbClr val="E35015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AAE6E6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firstCol>
    <a:lastRow>
      <a:tcTxStyle b="off" i="off">
        <a:fontRef idx="minor">
          <a:srgbClr val="653F2A"/>
        </a:fontRef>
        <a:srgbClr val="653F2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AAE6E6"/>
              </a:solidFill>
              <a:custDash>
                <a:ds d="200000" sp="200000"/>
              </a:custDash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lastRow>
    <a:firstRow>
      <a:tcTxStyle b="off" i="off">
        <a:fontRef idx="minor">
          <a:srgbClr val="653F2A"/>
        </a:fontRef>
        <a:srgbClr val="653F2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25400" cap="flat">
              <a:solidFill>
                <a:srgbClr val="AAE6E6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EFFF6">
              <a:alpha val="81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6288"/>
        </a:fontRef>
        <a:srgbClr val="006288"/>
      </a:tcTxStyle>
      <a:tcStyle>
        <a:tcBdr>
          <a:left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66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6288">
              <a:alpha val="12000"/>
            </a:srgbClr>
          </a:solidFill>
        </a:fill>
      </a:tcStyle>
    </a:band2H>
    <a:firstCol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087B2"/>
          </a:solidFill>
        </a:fill>
      </a:tcStyle>
    </a:firstCol>
    <a:la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FB46A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FB46A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444444"/>
        </a:fontRef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DBDFD3"/>
              </a:solidFill>
              <a:prstDash val="solid"/>
              <a:miter lim="400000"/>
            </a:ln>
          </a:top>
          <a:bottom>
            <a:ln w="12700" cap="flat">
              <a:solidFill>
                <a:srgbClr val="DBDFD3"/>
              </a:solidFill>
              <a:prstDash val="solid"/>
              <a:miter lim="400000"/>
            </a:ln>
          </a:bottom>
          <a:insideH>
            <a:ln w="12700" cap="flat">
              <a:solidFill>
                <a:srgbClr val="DBDFD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F7F7F7"/>
          </a:solidFill>
        </a:fill>
      </a:tcStyle>
    </a:band2H>
    <a:firstCol>
      <a:tcTxStyle b="off" i="off">
        <a:fontRef idx="major">
          <a:srgbClr val="444444"/>
        </a:fontRef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DBDFD3"/>
              </a:solidFill>
              <a:prstDash val="solid"/>
              <a:miter lim="400000"/>
            </a:ln>
          </a:right>
          <a:top>
            <a:ln w="12700" cap="flat">
              <a:solidFill>
                <a:srgbClr val="DBDFD3"/>
              </a:solidFill>
              <a:prstDash val="solid"/>
              <a:miter lim="400000"/>
            </a:ln>
          </a:top>
          <a:bottom>
            <a:ln w="12700" cap="flat">
              <a:solidFill>
                <a:srgbClr val="DBDFD3"/>
              </a:solidFill>
              <a:prstDash val="solid"/>
              <a:miter lim="400000"/>
            </a:ln>
          </a:bottom>
          <a:insideH>
            <a:ln w="12700" cap="flat">
              <a:solidFill>
                <a:srgbClr val="DBDFD3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8E9E8"/>
          </a:solidFill>
        </a:fill>
      </a:tcStyle>
    </a:firstCol>
    <a:lastRow>
      <a:tcTxStyle b="off" i="off">
        <a:fontRef idx="major">
          <a:srgbClr val="444444"/>
        </a:fontRef>
        <a:srgbClr val="444444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DBDFD3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ff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DBDFD3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D3D3D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6288"/>
        </a:fontRef>
        <a:srgbClr val="006288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106AA0">
              <a:alpha val="14000"/>
            </a:srgbClr>
          </a:solidFill>
        </a:fill>
      </a:tcStyle>
    </a:band2H>
    <a:firstCol>
      <a:tcTxStyle b="off" i="off">
        <a:fontRef idx="major">
          <a:srgbClr val="006288"/>
        </a:fontRef>
        <a:srgbClr val="006288"/>
      </a:tcTxStyle>
      <a:tcStyle>
        <a:tcBdr>
          <a:left>
            <a:ln w="12700" cap="flat">
              <a:noFill/>
              <a:miter lim="400000"/>
            </a:ln>
          </a:left>
          <a:right>
            <a:ln w="381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ff" i="off">
        <a:fontRef idx="major">
          <a:srgbClr val="006288"/>
        </a:fontRef>
        <a:srgbClr val="006288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381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ff" i="off">
        <a:fontRef idx="major">
          <a:srgbClr val="006288"/>
        </a:fontRef>
        <a:srgbClr val="006288"/>
      </a:tcTxStyle>
      <a:tcStyle>
        <a:tcBdr>
          <a:lef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81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546" y="1356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hape 201"/>
          <p:cNvSpPr>
            <a:spLocks noGrp="1" noRot="1" noChangeAspec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19459" name="Shape 202"/>
          <p:cNvSpPr>
            <a:spLocks noGrp="1"/>
          </p:cNvSpPr>
          <p:nvPr>
            <p:ph type="body" sz="quarter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en-US" smtClean="0"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9438020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1pPr>
    <a:lvl2pPr marL="742950" indent="-28575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2pPr>
    <a:lvl3pPr marL="11430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3pPr>
    <a:lvl4pPr marL="16002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4pPr>
    <a:lvl5pPr marL="2057400" indent="-228600" algn="l" defTabSz="457200" rtl="0" eaLnBrk="0" fontAlgn="base" hangingPunct="0">
      <a:lnSpc>
        <a:spcPct val="118000"/>
      </a:lnSpc>
      <a:spcBef>
        <a:spcPct val="30000"/>
      </a:spcBef>
      <a:spcAft>
        <a:spcPct val="0"/>
      </a:spcAft>
      <a:defRPr sz="2200">
        <a:solidFill>
          <a:schemeClr val="tx1"/>
        </a:solidFill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7"/>
          <p:cNvSpPr/>
          <p:nvPr/>
        </p:nvSpPr>
        <p:spPr>
          <a:xfrm>
            <a:off x="1310483" y="2010741"/>
            <a:ext cx="299110" cy="29911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5" name="Oval 8"/>
          <p:cNvSpPr/>
          <p:nvPr/>
        </p:nvSpPr>
        <p:spPr>
          <a:xfrm>
            <a:off x="1646238" y="1912938"/>
            <a:ext cx="90487" cy="904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2037419" y="511855"/>
            <a:ext cx="10533888" cy="2093773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2037419" y="2631202"/>
            <a:ext cx="10533888" cy="2492587"/>
          </a:xfrm>
        </p:spPr>
        <p:txBody>
          <a:bodyPr tIns="0"/>
          <a:lstStyle>
            <a:lvl1pPr marL="39014" indent="0" algn="l">
              <a:buNone/>
              <a:defRPr sz="37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650230" indent="0" algn="ctr">
              <a:buNone/>
            </a:lvl2pPr>
            <a:lvl3pPr marL="1300460" indent="0" algn="ctr">
              <a:buNone/>
            </a:lvl3pPr>
            <a:lvl4pPr marL="1950690" indent="0" algn="ctr">
              <a:buNone/>
            </a:lvl4pPr>
            <a:lvl5pPr marL="2600919" indent="0" algn="ctr">
              <a:buNone/>
            </a:lvl5pPr>
            <a:lvl6pPr marL="3251149" indent="0" algn="ctr">
              <a:buNone/>
            </a:lvl6pPr>
            <a:lvl7pPr marL="3901379" indent="0" algn="ctr">
              <a:buNone/>
            </a:lvl7pPr>
            <a:lvl8pPr marL="4551609" indent="0" algn="ctr">
              <a:buNone/>
            </a:lvl8pPr>
            <a:lvl9pPr marL="5201839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7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8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0D1303-F638-45FA-8859-D582D449D372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TABRIZ MEDICAL UNIVIVERSITY</a:t>
            </a:r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B1CA39-8C49-41F8-9203-55E92A763442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3600" y="390598"/>
            <a:ext cx="2600960" cy="8322169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25600" y="390600"/>
            <a:ext cx="7911253" cy="8322169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TABRIZ MEDICAL UNIVIVERSITY</a:t>
            </a:r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CEEAF2-D193-40F7-8BCE-CFC6822C639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>
            <a:spLocks noGrp="1"/>
          </p:cNvSpPr>
          <p:nvPr>
            <p:ph type="pic" sz="half" idx="13"/>
          </p:nvPr>
        </p:nvSpPr>
        <p:spPr>
          <a:xfrm rot="21360000">
            <a:off x="7449145" y="2547298"/>
            <a:ext cx="4737179" cy="6311901"/>
          </a:xfrm>
          <a:prstGeom prst="rect">
            <a:avLst/>
          </a:prstGeom>
          <a:ln w="101600">
            <a:solidFill>
              <a:srgbClr val="FFFFFF"/>
            </a:solidFill>
          </a:ln>
          <a:effectLst>
            <a:outerShdw blurRad="38100" dist="50800" dir="5400000" rotWithShape="0">
              <a:srgbClr val="292929">
                <a:alpha val="69750"/>
              </a:srgbClr>
            </a:outerShdw>
          </a:effectLst>
        </p:spPr>
        <p:txBody>
          <a:bodyPr lIns="91439" tIns="45719" rIns="91439" bIns="45719">
            <a:noAutofit/>
          </a:bodyPr>
          <a:lstStyle/>
          <a:p>
            <a:pPr lvl="0"/>
            <a:endParaRPr noProof="0"/>
          </a:p>
        </p:txBody>
      </p:sp>
      <p:sp>
        <p:nvSpPr>
          <p:cNvPr id="119" name="Shape 1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r>
              <a:t>Title Text</a:t>
            </a:r>
          </a:p>
        </p:txBody>
      </p:sp>
      <p:sp>
        <p:nvSpPr>
          <p:cNvPr id="120" name="Shape 120"/>
          <p:cNvSpPr>
            <a:spLocks noGrp="1"/>
          </p:cNvSpPr>
          <p:nvPr>
            <p:ph type="body" sz="half" idx="1"/>
          </p:nvPr>
        </p:nvSpPr>
        <p:spPr>
          <a:xfrm>
            <a:off x="1270000" y="2971800"/>
            <a:ext cx="4953000" cy="58420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000"/>
              </a:spcBef>
              <a:buBlip>
                <a:blip r:embed="rId2"/>
              </a:buBlip>
              <a:defRPr sz="2800"/>
            </a:lvl1pPr>
            <a:lvl2pPr marL="736600" indent="-368300">
              <a:spcBef>
                <a:spcPts val="3000"/>
              </a:spcBef>
              <a:buBlip>
                <a:blip r:embed="rId2"/>
              </a:buBlip>
              <a:defRPr sz="2800"/>
            </a:lvl2pPr>
            <a:lvl3pPr marL="1104900" indent="-368300">
              <a:spcBef>
                <a:spcPts val="3000"/>
              </a:spcBef>
              <a:buBlip>
                <a:blip r:embed="rId2"/>
              </a:buBlip>
              <a:defRPr sz="2800"/>
            </a:lvl3pPr>
            <a:lvl4pPr marL="1473200" indent="-368300">
              <a:spcBef>
                <a:spcPts val="3000"/>
              </a:spcBef>
              <a:buBlip>
                <a:blip r:embed="rId2"/>
              </a:buBlip>
              <a:defRPr sz="2800"/>
            </a:lvl4pPr>
            <a:lvl5pPr marL="1841500" indent="-368300">
              <a:spcBef>
                <a:spcPts val="3000"/>
              </a:spcBef>
              <a:buBlip>
                <a:blip r:embed="rId2"/>
              </a:buBlip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" name="Shape 12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99CA6D6A-E1CB-40C0-A930-BA4C4F7C202A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hape 12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465C6CB-6995-41E5-AA70-D34A2763F6D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r>
              <a:t>Title Text</a:t>
            </a:r>
          </a:p>
        </p:txBody>
      </p:sp>
      <p:sp>
        <p:nvSpPr>
          <p:cNvPr id="105" name="Shape 105"/>
          <p:cNvSpPr>
            <a:spLocks noGrp="1"/>
          </p:cNvSpPr>
          <p:nvPr>
            <p:ph type="body" idx="1"/>
          </p:nvPr>
        </p:nvSpPr>
        <p:spPr>
          <a:xfrm>
            <a:off x="1270000" y="29718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10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95D3745-5A95-4625-832B-E7E67446F0B8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>
            <a:spLocks noGrp="1"/>
          </p:cNvSpPr>
          <p:nvPr>
            <p:ph type="body" sz="quarter" idx="13"/>
          </p:nvPr>
        </p:nvSpPr>
        <p:spPr>
          <a:xfrm>
            <a:off x="1270000" y="4559300"/>
            <a:ext cx="10464800" cy="6223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/>
            </a:lvl1pPr>
          </a:lstStyle>
          <a:p>
            <a:r>
              <a:t>“Type a quote here.”</a:t>
            </a:r>
          </a:p>
        </p:txBody>
      </p:sp>
      <p:sp>
        <p:nvSpPr>
          <p:cNvPr id="163" name="Shape 163"/>
          <p:cNvSpPr>
            <a:spLocks noGrp="1"/>
          </p:cNvSpPr>
          <p:nvPr>
            <p:ph type="body" sz="quarter" idx="14"/>
          </p:nvPr>
        </p:nvSpPr>
        <p:spPr>
          <a:xfrm>
            <a:off x="1270000" y="6362700"/>
            <a:ext cx="10464800" cy="444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4" name="Shape 16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32FDB3FB-25AF-428A-ACE9-20B81685CAD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xfrm>
            <a:off x="1270000" y="3733800"/>
            <a:ext cx="10464800" cy="2286000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+mj-lt"/>
                <a:ea typeface="+mj-ea"/>
                <a:cs typeface="+mj-cs"/>
                <a:sym typeface="Georgia"/>
              </a:defRPr>
            </a:lvl1pPr>
          </a:lstStyle>
          <a:p>
            <a:r>
              <a:t>Title Text</a:t>
            </a:r>
          </a:p>
        </p:txBody>
      </p:sp>
      <p:sp>
        <p:nvSpPr>
          <p:cNvPr id="3" name="Shape 5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FBBFE0BC-D0B6-41A7-8D4C-639660224C8B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674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 lvl="0"/>
            <a:endParaRPr noProof="0"/>
          </a:p>
        </p:txBody>
      </p:sp>
      <p:sp>
        <p:nvSpPr>
          <p:cNvPr id="3" name="Shape 180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fld id="{3B17170F-CB47-4D1E-9AB2-6CF5F11611C3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TABRIZ MEDICAL UNIVIVERSITY</a:t>
            </a:r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86864-54D1-4347-9D25-BDE5E3F6E157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246438" y="0"/>
            <a:ext cx="9753600" cy="97536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5" name="Rectangle 9"/>
          <p:cNvSpPr/>
          <p:nvPr/>
        </p:nvSpPr>
        <p:spPr bwMode="invGray">
          <a:xfrm>
            <a:off x="3251200" y="0"/>
            <a:ext cx="107950" cy="97536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6" name="Oval 7"/>
          <p:cNvSpPr/>
          <p:nvPr/>
        </p:nvSpPr>
        <p:spPr>
          <a:xfrm>
            <a:off x="3089523" y="4003067"/>
            <a:ext cx="299110" cy="299110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7" name="Oval 8"/>
          <p:cNvSpPr/>
          <p:nvPr/>
        </p:nvSpPr>
        <p:spPr>
          <a:xfrm>
            <a:off x="3424238" y="3905250"/>
            <a:ext cx="92075" cy="9048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7046" y="3698240"/>
            <a:ext cx="9103360" cy="3251200"/>
          </a:xfrm>
        </p:spPr>
        <p:txBody>
          <a:bodyPr anchor="t"/>
          <a:lstStyle>
            <a:lvl1pPr algn="l">
              <a:lnSpc>
                <a:spcPts val="6400"/>
              </a:lnSpc>
              <a:buNone/>
              <a:defRPr sz="5700" b="1" cap="all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7046" y="1517227"/>
            <a:ext cx="9103360" cy="2147146"/>
          </a:xfrm>
        </p:spPr>
        <p:txBody>
          <a:bodyPr anchor="b"/>
          <a:lstStyle>
            <a:lvl1pPr marL="26009" indent="0">
              <a:lnSpc>
                <a:spcPts val="3271"/>
              </a:lnSpc>
              <a:spcBef>
                <a:spcPts val="0"/>
              </a:spcBef>
              <a:buNone/>
              <a:defRPr sz="28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88E58-6475-45A4-8C54-DBB920F7905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1754" y="390144"/>
            <a:ext cx="10663936" cy="16256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41754" y="2167467"/>
            <a:ext cx="5201920" cy="6632448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03770" y="2167467"/>
            <a:ext cx="5201920" cy="6632448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TABRIZ MEDICAL UNIVIVERSITY</a:t>
            </a:r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C4A039-2BDC-451F-B0FB-5AB36B4B4F6E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7339145"/>
            <a:ext cx="11704320" cy="1625600"/>
          </a:xfrm>
        </p:spPr>
        <p:txBody>
          <a:bodyPr/>
          <a:lstStyle>
            <a:lvl1pPr algn="ctr">
              <a:defRPr sz="6400" b="1" cap="none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466884"/>
            <a:ext cx="5722112" cy="910336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91032" indent="0" algn="l">
              <a:lnSpc>
                <a:spcPct val="100000"/>
              </a:lnSpc>
              <a:spcBef>
                <a:spcPts val="142"/>
              </a:spcBef>
              <a:buNone/>
              <a:defRPr sz="2700" b="0">
                <a:solidFill>
                  <a:schemeClr val="tx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632448" y="466884"/>
            <a:ext cx="5722112" cy="910336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91032" indent="0" algn="l">
              <a:lnSpc>
                <a:spcPct val="100000"/>
              </a:lnSpc>
              <a:spcBef>
                <a:spcPts val="142"/>
              </a:spcBef>
              <a:buNone/>
              <a:defRPr sz="2700" b="0">
                <a:solidFill>
                  <a:schemeClr val="tx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50240" y="1378611"/>
            <a:ext cx="5722112" cy="585216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559198" indent="-390138">
              <a:lnSpc>
                <a:spcPct val="100000"/>
              </a:lnSpc>
              <a:spcBef>
                <a:spcPts val="996"/>
              </a:spcBef>
              <a:defRPr sz="3400"/>
            </a:lvl1pPr>
            <a:lvl2pPr>
              <a:lnSpc>
                <a:spcPct val="100000"/>
              </a:lnSpc>
              <a:spcBef>
                <a:spcPts val="996"/>
              </a:spcBef>
              <a:defRPr sz="2800"/>
            </a:lvl2pPr>
            <a:lvl3pPr>
              <a:lnSpc>
                <a:spcPct val="100000"/>
              </a:lnSpc>
              <a:spcBef>
                <a:spcPts val="996"/>
              </a:spcBef>
              <a:defRPr sz="2600"/>
            </a:lvl3pPr>
            <a:lvl4pPr>
              <a:lnSpc>
                <a:spcPct val="100000"/>
              </a:lnSpc>
              <a:spcBef>
                <a:spcPts val="996"/>
              </a:spcBef>
              <a:defRPr sz="2300"/>
            </a:lvl4pPr>
            <a:lvl5pPr>
              <a:lnSpc>
                <a:spcPct val="100000"/>
              </a:lnSpc>
              <a:spcBef>
                <a:spcPts val="996"/>
              </a:spcBef>
              <a:defRPr sz="23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2448" y="1378611"/>
            <a:ext cx="5722112" cy="585216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559198" indent="-390138">
              <a:lnSpc>
                <a:spcPct val="100000"/>
              </a:lnSpc>
              <a:spcBef>
                <a:spcPts val="996"/>
              </a:spcBef>
              <a:defRPr sz="3400"/>
            </a:lvl1pPr>
            <a:lvl2pPr>
              <a:lnSpc>
                <a:spcPct val="100000"/>
              </a:lnSpc>
              <a:spcBef>
                <a:spcPts val="996"/>
              </a:spcBef>
              <a:defRPr sz="2800"/>
            </a:lvl2pPr>
            <a:lvl3pPr>
              <a:lnSpc>
                <a:spcPct val="100000"/>
              </a:lnSpc>
              <a:spcBef>
                <a:spcPts val="996"/>
              </a:spcBef>
              <a:defRPr sz="2600"/>
            </a:lvl3pPr>
            <a:lvl4pPr>
              <a:lnSpc>
                <a:spcPct val="100000"/>
              </a:lnSpc>
              <a:spcBef>
                <a:spcPts val="996"/>
              </a:spcBef>
              <a:defRPr sz="2300"/>
            </a:lvl4pPr>
            <a:lvl5pPr>
              <a:lnSpc>
                <a:spcPct val="100000"/>
              </a:lnSpc>
              <a:spcBef>
                <a:spcPts val="996"/>
              </a:spcBef>
              <a:defRPr sz="23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E8A16-DC4E-40C9-A7A5-F3EFE497FC32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1754" y="390144"/>
            <a:ext cx="10663936" cy="1625600"/>
          </a:xfrm>
        </p:spPr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TABRIZ MEDICAL UNIVIVERSITY</a:t>
            </a:r>
            <a:endParaRPr 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1A0E4-A8BA-491A-80B5-F52390224854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1443038" y="0"/>
            <a:ext cx="11561762" cy="97536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3" name="Rectangle 5"/>
          <p:cNvSpPr/>
          <p:nvPr/>
        </p:nvSpPr>
        <p:spPr bwMode="invGray">
          <a:xfrm>
            <a:off x="1443038" y="0"/>
            <a:ext cx="104775" cy="97536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B485F-A129-43DB-B854-EDEC7E987D3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08307"/>
            <a:ext cx="5418667" cy="1652693"/>
          </a:xfrm>
          <a:ln>
            <a:noFill/>
          </a:ln>
        </p:spPr>
        <p:txBody>
          <a:bodyPr anchor="b"/>
          <a:lstStyle>
            <a:lvl1pPr algn="l">
              <a:lnSpc>
                <a:spcPts val="2844"/>
              </a:lnSpc>
              <a:buNone/>
              <a:defRPr sz="3100" b="1" cap="all" baseline="0"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50240" y="2001016"/>
            <a:ext cx="5418667" cy="993422"/>
          </a:xfrm>
        </p:spPr>
        <p:txBody>
          <a:bodyPr/>
          <a:lstStyle>
            <a:lvl1pPr marL="65023" indent="0">
              <a:lnSpc>
                <a:spcPct val="100000"/>
              </a:lnSpc>
              <a:spcBef>
                <a:spcPts val="0"/>
              </a:spcBef>
              <a:buNone/>
              <a:defRPr sz="20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650240" y="3034454"/>
            <a:ext cx="11595947" cy="5678312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F323F-D6BB-4887-80AE-76115F471C00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1083733" y="1517227"/>
            <a:ext cx="6502400" cy="65024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130046" tIns="390138" rIns="130046" bIns="65023">
            <a:normAutofit/>
          </a:bodyPr>
          <a:lstStyle>
            <a:extLst/>
          </a:lstStyle>
          <a:p>
            <a:pPr indent="-403143" algn="l" rtl="0" fontAlgn="auto">
              <a:lnSpc>
                <a:spcPts val="4267"/>
              </a:lnSpc>
              <a:spcBef>
                <a:spcPts val="853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4600">
              <a:solidFill>
                <a:schemeClr val="tx1"/>
              </a:solidFill>
              <a:latin typeface="+mn-lt"/>
              <a:ea typeface="+mn-ea"/>
              <a:cs typeface="+mn-cs"/>
              <a:sym typeface="Georgia"/>
            </a:endParaRPr>
          </a:p>
        </p:txBody>
      </p:sp>
      <p:sp>
        <p:nvSpPr>
          <p:cNvPr id="6" name="Flowchart: Process 8"/>
          <p:cNvSpPr/>
          <p:nvPr/>
        </p:nvSpPr>
        <p:spPr>
          <a:xfrm rot="19468671">
            <a:off x="563563" y="1357313"/>
            <a:ext cx="976312" cy="29051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7" name="Flowchart: Process 9"/>
          <p:cNvSpPr/>
          <p:nvPr/>
        </p:nvSpPr>
        <p:spPr>
          <a:xfrm rot="2103354" flipH="1">
            <a:off x="7116763" y="1331913"/>
            <a:ext cx="922337" cy="290512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sym typeface="Georgia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72474" y="1517227"/>
            <a:ext cx="3901440" cy="2817707"/>
          </a:xfrm>
        </p:spPr>
        <p:txBody>
          <a:bodyPr anchor="b">
            <a:noAutofit/>
          </a:bodyPr>
          <a:lstStyle>
            <a:lvl1pPr algn="l">
              <a:buNone/>
              <a:defRPr sz="3000" b="1"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2107" y="1625605"/>
            <a:ext cx="6285653" cy="4998444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390138">
            <a:normAutofit/>
          </a:bodyPr>
          <a:lstStyle>
            <a:lvl1pPr marL="0" indent="0" algn="l" eaLnBrk="1" latinLnBrk="0" hangingPunct="1">
              <a:buNone/>
              <a:defRPr sz="46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2107" y="6827520"/>
            <a:ext cx="6285653" cy="1083733"/>
          </a:xfrm>
        </p:spPr>
        <p:txBody>
          <a:bodyPr anchor="ctr"/>
          <a:lstStyle>
            <a:lvl1pPr marL="0" indent="0" algn="l">
              <a:lnSpc>
                <a:spcPts val="2276"/>
              </a:lnSpc>
              <a:spcBef>
                <a:spcPts val="0"/>
              </a:spcBef>
              <a:buNone/>
              <a:defRPr sz="2000">
                <a:solidFill>
                  <a:srgbClr val="777777"/>
                </a:solidFill>
              </a:defRPr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78132F-917B-4B7F-9037-EB5DDA5D04BD}" type="slidenum">
              <a:rPr lang="ar-SA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1160463" y="-1160463"/>
            <a:ext cx="2330451" cy="2330451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8" name="Oval 7"/>
          <p:cNvSpPr/>
          <p:nvPr/>
        </p:nvSpPr>
        <p:spPr>
          <a:xfrm>
            <a:off x="239713" y="30163"/>
            <a:ext cx="2420937" cy="242093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260098" y="1500554"/>
            <a:ext cx="1601020" cy="1568176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39863" y="0"/>
            <a:ext cx="11564937" cy="97536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2041525" y="390525"/>
            <a:ext cx="10664825" cy="1625600"/>
          </a:xfrm>
          <a:prstGeom prst="rect">
            <a:avLst/>
          </a:prstGeom>
        </p:spPr>
        <p:txBody>
          <a:bodyPr lIns="130046" tIns="65023" rIns="130046" bIns="65023" anchor="ctr">
            <a:normAutofit/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3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2041525" y="2058988"/>
            <a:ext cx="10664825" cy="682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30046" tIns="65023" rIns="130046" bIns="650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094288" y="8967788"/>
            <a:ext cx="3033712" cy="677862"/>
          </a:xfrm>
          <a:prstGeom prst="rect">
            <a:avLst/>
          </a:prstGeom>
        </p:spPr>
        <p:txBody>
          <a:bodyPr lIns="130046" tIns="65023" rIns="130046" bIns="65023" anchor="b"/>
          <a:lstStyle>
            <a:lvl1pPr algn="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700" kern="0" smtClean="0">
                <a:solidFill>
                  <a:schemeClr val="bg2">
                    <a:shade val="50000"/>
                    <a:satMod val="200000"/>
                  </a:schemeClr>
                </a:solidFill>
                <a:latin typeface="+mj-lt"/>
                <a:ea typeface="+mj-ea"/>
                <a:cs typeface="+mj-cs"/>
                <a:sym typeface="Georgia"/>
              </a:defRPr>
            </a:lvl1pPr>
            <a:extLst/>
          </a:lstStyle>
          <a:p>
            <a:pPr>
              <a:defRPr/>
            </a:pPr>
            <a:r>
              <a:rPr lang="en-US"/>
              <a:t>TABRIZ MEDICAL UNIVIVERSITY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8128000" y="8967788"/>
            <a:ext cx="4117975" cy="677862"/>
          </a:xfrm>
          <a:prstGeom prst="rect">
            <a:avLst/>
          </a:prstGeom>
        </p:spPr>
        <p:txBody>
          <a:bodyPr lIns="130046" tIns="65023" rIns="130046" bIns="65023" anchor="b"/>
          <a:lstStyle>
            <a:lvl1pPr algn="ctr" rtl="0" eaLnBrk="1" fontAlgn="auto" latinLnBrk="0" hangingPunct="1">
              <a:spcBef>
                <a:spcPts val="0"/>
              </a:spcBef>
              <a:spcAft>
                <a:spcPts val="0"/>
              </a:spcAft>
              <a:defRPr kumimoji="0" sz="1700" kern="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j-lt"/>
                <a:ea typeface="+mj-ea"/>
                <a:cs typeface="+mj-cs"/>
                <a:sym typeface="Georgia"/>
              </a:defRPr>
            </a:lvl1pPr>
            <a:extLst/>
          </a:lstStyle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12250738" y="8967788"/>
            <a:ext cx="649287" cy="677862"/>
          </a:xfrm>
          <a:prstGeom prst="rect">
            <a:avLst/>
          </a:prstGeom>
        </p:spPr>
        <p:txBody>
          <a:bodyPr vert="horz" wrap="square" lIns="130046" tIns="65023" rIns="130046" bIns="65023" numCol="1" anchor="b" anchorCtr="0" compatLnSpc="1">
            <a:prstTxWarp prst="textNoShape">
              <a:avLst/>
            </a:prstTxWarp>
          </a:bodyPr>
          <a:lstStyle>
            <a:lvl1pPr algn="ctr" rtl="0">
              <a:defRPr sz="1700">
                <a:solidFill>
                  <a:srgbClr val="B5A788"/>
                </a:solidFill>
                <a:latin typeface="Gill Sans MT" pitchFamily="34" charset="0"/>
                <a:cs typeface="Majalla UI"/>
              </a:defRPr>
            </a:lvl1pPr>
          </a:lstStyle>
          <a:p>
            <a:fld id="{72AA46AE-2759-4925-A46D-6520F96FD1E8}" type="slidenum">
              <a:rPr lang="ar-SA"/>
              <a:pPr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443038" y="0"/>
            <a:ext cx="104775" cy="97536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rtl="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ym typeface="Georgi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4" r:id="rId2"/>
    <p:sldLayoutId id="2147483896" r:id="rId3"/>
    <p:sldLayoutId id="2147483893" r:id="rId4"/>
    <p:sldLayoutId id="2147483897" r:id="rId5"/>
    <p:sldLayoutId id="2147483892" r:id="rId6"/>
    <p:sldLayoutId id="2147483898" r:id="rId7"/>
    <p:sldLayoutId id="2147483899" r:id="rId8"/>
    <p:sldLayoutId id="2147483900" r:id="rId9"/>
    <p:sldLayoutId id="2147483891" r:id="rId10"/>
    <p:sldLayoutId id="2147483890" r:id="rId11"/>
    <p:sldLayoutId id="2147483901" r:id="rId12"/>
    <p:sldLayoutId id="2147483902" r:id="rId13"/>
    <p:sldLayoutId id="2147483903" r:id="rId14"/>
    <p:sldLayoutId id="2147483904" r:id="rId15"/>
    <p:sldLayoutId id="2147483905" r:id="rId16"/>
    <p:sldLayoutId id="2147483906" r:id="rId17"/>
  </p:sldLayoutIdLst>
  <p:transition spd="slow">
    <p:circle/>
  </p:transition>
  <p:hf hdr="0"/>
  <p:txStyles>
    <p:titleStyle>
      <a:lvl1pPr algn="l" rtl="0" fontAlgn="base">
        <a:spcBef>
          <a:spcPct val="0"/>
        </a:spcBef>
        <a:spcAft>
          <a:spcPct val="0"/>
        </a:spcAft>
        <a:defRPr sz="61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Majalla UI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2pPr>
      <a:lvl3pPr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3pPr>
      <a:lvl4pPr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4pPr>
      <a:lvl5pPr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5pPr>
      <a:lvl6pPr marL="457200"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6pPr>
      <a:lvl7pPr marL="914400"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7pPr>
      <a:lvl8pPr marL="1371600"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8pPr>
      <a:lvl9pPr marL="1828800" algn="l" rtl="0" fontAlgn="base">
        <a:spcBef>
          <a:spcPct val="0"/>
        </a:spcBef>
        <a:spcAft>
          <a:spcPct val="0"/>
        </a:spcAft>
        <a:defRPr sz="6100">
          <a:solidFill>
            <a:srgbClr val="572314"/>
          </a:solidFill>
          <a:latin typeface="Gill Sans MT" pitchFamily="34" charset="0"/>
          <a:ea typeface="Majalla UI"/>
          <a:cs typeface="Majalla UI"/>
        </a:defRPr>
      </a:lvl9pPr>
      <a:extLst/>
    </p:titleStyle>
    <p:bodyStyle>
      <a:lvl1pPr marL="519113" indent="-401638" algn="l" rtl="0" fontAlgn="base">
        <a:spcBef>
          <a:spcPts val="8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4600" kern="1200">
          <a:solidFill>
            <a:schemeClr val="tx1"/>
          </a:solidFill>
          <a:latin typeface="+mn-lt"/>
          <a:ea typeface="Majalla UI"/>
          <a:cs typeface="+mn-cs"/>
        </a:defRPr>
      </a:lvl1pPr>
      <a:lvl2pPr marL="909638" indent="-336550" algn="l" rtl="0" fontAlgn="base">
        <a:spcBef>
          <a:spcPts val="788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4000" kern="1200">
          <a:solidFill>
            <a:schemeClr val="tx1"/>
          </a:solidFill>
          <a:latin typeface="+mn-lt"/>
          <a:ea typeface="Majalla UI"/>
          <a:cs typeface="+mn-cs"/>
        </a:defRPr>
      </a:lvl2pPr>
      <a:lvl3pPr marL="1260475" indent="-3238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3400" kern="1200">
          <a:solidFill>
            <a:schemeClr val="tx1"/>
          </a:solidFill>
          <a:latin typeface="+mn-lt"/>
          <a:ea typeface="Majalla UI"/>
          <a:cs typeface="+mn-cs"/>
        </a:defRPr>
      </a:lvl3pPr>
      <a:lvl4pPr marL="1560513" indent="-246063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Majalla UI"/>
          <a:cs typeface="+mn-cs"/>
        </a:defRPr>
      </a:lvl4pPr>
      <a:lvl5pPr marL="1846263" indent="-2587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Majalla UI"/>
          <a:cs typeface="+mn-cs"/>
        </a:defRPr>
      </a:lvl5pPr>
      <a:lvl6pPr marL="2145758" indent="-260092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444864" indent="-260092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2730965" indent="-260092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030071" indent="-260092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13" Type="http://schemas.openxmlformats.org/officeDocument/2006/relationships/image" Target="../media/image18.emf"/><Relationship Id="rId18" Type="http://schemas.openxmlformats.org/officeDocument/2006/relationships/image" Target="../media/image2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12" Type="http://schemas.openxmlformats.org/officeDocument/2006/relationships/image" Target="../media/image17.emf"/><Relationship Id="rId17" Type="http://schemas.openxmlformats.org/officeDocument/2006/relationships/image" Target="../media/image22.emf"/><Relationship Id="rId2" Type="http://schemas.openxmlformats.org/officeDocument/2006/relationships/image" Target="../media/image7.png"/><Relationship Id="rId16" Type="http://schemas.openxmlformats.org/officeDocument/2006/relationships/image" Target="../media/image21.emf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1.emf"/><Relationship Id="rId11" Type="http://schemas.openxmlformats.org/officeDocument/2006/relationships/image" Target="../media/image16.emf"/><Relationship Id="rId5" Type="http://schemas.openxmlformats.org/officeDocument/2006/relationships/image" Target="../media/image10.emf"/><Relationship Id="rId15" Type="http://schemas.openxmlformats.org/officeDocument/2006/relationships/image" Target="../media/image20.emf"/><Relationship Id="rId10" Type="http://schemas.openxmlformats.org/officeDocument/2006/relationships/image" Target="../media/image15.emf"/><Relationship Id="rId19" Type="http://schemas.openxmlformats.org/officeDocument/2006/relationships/image" Target="../media/image24.emf"/><Relationship Id="rId4" Type="http://schemas.openxmlformats.org/officeDocument/2006/relationships/image" Target="../media/image9.emf"/><Relationship Id="rId9" Type="http://schemas.openxmlformats.org/officeDocument/2006/relationships/image" Target="../media/image14.emf"/><Relationship Id="rId14" Type="http://schemas.openxmlformats.org/officeDocument/2006/relationships/image" Target="../media/image19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emf"/><Relationship Id="rId13" Type="http://schemas.openxmlformats.org/officeDocument/2006/relationships/image" Target="../media/image36.emf"/><Relationship Id="rId3" Type="http://schemas.openxmlformats.org/officeDocument/2006/relationships/image" Target="../media/image26.png"/><Relationship Id="rId7" Type="http://schemas.openxmlformats.org/officeDocument/2006/relationships/image" Target="../media/image30.emf"/><Relationship Id="rId12" Type="http://schemas.openxmlformats.org/officeDocument/2006/relationships/image" Target="../media/image35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11" Type="http://schemas.openxmlformats.org/officeDocument/2006/relationships/image" Target="../media/image34.emf"/><Relationship Id="rId5" Type="http://schemas.openxmlformats.org/officeDocument/2006/relationships/image" Target="../media/image28.emf"/><Relationship Id="rId10" Type="http://schemas.openxmlformats.org/officeDocument/2006/relationships/image" Target="../media/image33.emf"/><Relationship Id="rId4" Type="http://schemas.openxmlformats.org/officeDocument/2006/relationships/image" Target="../media/image27.png"/><Relationship Id="rId9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emf"/><Relationship Id="rId13" Type="http://schemas.openxmlformats.org/officeDocument/2006/relationships/image" Target="../media/image50.emf"/><Relationship Id="rId3" Type="http://schemas.openxmlformats.org/officeDocument/2006/relationships/image" Target="../media/image40.emf"/><Relationship Id="rId7" Type="http://schemas.openxmlformats.org/officeDocument/2006/relationships/image" Target="../media/image44.emf"/><Relationship Id="rId12" Type="http://schemas.openxmlformats.org/officeDocument/2006/relationships/image" Target="../media/image49.emf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emf"/><Relationship Id="rId11" Type="http://schemas.openxmlformats.org/officeDocument/2006/relationships/image" Target="../media/image48.emf"/><Relationship Id="rId5" Type="http://schemas.openxmlformats.org/officeDocument/2006/relationships/image" Target="../media/image42.emf"/><Relationship Id="rId15" Type="http://schemas.openxmlformats.org/officeDocument/2006/relationships/image" Target="../media/image52.emf"/><Relationship Id="rId10" Type="http://schemas.openxmlformats.org/officeDocument/2006/relationships/image" Target="../media/image47.emf"/><Relationship Id="rId4" Type="http://schemas.openxmlformats.org/officeDocument/2006/relationships/image" Target="../media/image41.emf"/><Relationship Id="rId9" Type="http://schemas.openxmlformats.org/officeDocument/2006/relationships/image" Target="../media/image46.emf"/><Relationship Id="rId14" Type="http://schemas.openxmlformats.org/officeDocument/2006/relationships/image" Target="../media/image51.emf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4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13" Type="http://schemas.openxmlformats.org/officeDocument/2006/relationships/image" Target="../media/image64.emf"/><Relationship Id="rId18" Type="http://schemas.openxmlformats.org/officeDocument/2006/relationships/image" Target="../media/image69.emf"/><Relationship Id="rId3" Type="http://schemas.openxmlformats.org/officeDocument/2006/relationships/image" Target="../media/image54.emf"/><Relationship Id="rId21" Type="http://schemas.openxmlformats.org/officeDocument/2006/relationships/image" Target="../media/image72.emf"/><Relationship Id="rId7" Type="http://schemas.openxmlformats.org/officeDocument/2006/relationships/image" Target="../media/image58.emf"/><Relationship Id="rId12" Type="http://schemas.openxmlformats.org/officeDocument/2006/relationships/image" Target="../media/image63.emf"/><Relationship Id="rId17" Type="http://schemas.openxmlformats.org/officeDocument/2006/relationships/image" Target="../media/image68.emf"/><Relationship Id="rId2" Type="http://schemas.openxmlformats.org/officeDocument/2006/relationships/image" Target="../media/image53.png"/><Relationship Id="rId16" Type="http://schemas.openxmlformats.org/officeDocument/2006/relationships/image" Target="../media/image67.emf"/><Relationship Id="rId20" Type="http://schemas.openxmlformats.org/officeDocument/2006/relationships/image" Target="../media/image7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emf"/><Relationship Id="rId11" Type="http://schemas.openxmlformats.org/officeDocument/2006/relationships/image" Target="../media/image62.emf"/><Relationship Id="rId5" Type="http://schemas.openxmlformats.org/officeDocument/2006/relationships/image" Target="../media/image56.emf"/><Relationship Id="rId15" Type="http://schemas.openxmlformats.org/officeDocument/2006/relationships/image" Target="../media/image66.emf"/><Relationship Id="rId10" Type="http://schemas.openxmlformats.org/officeDocument/2006/relationships/image" Target="../media/image61.emf"/><Relationship Id="rId19" Type="http://schemas.openxmlformats.org/officeDocument/2006/relationships/image" Target="../media/image70.emf"/><Relationship Id="rId4" Type="http://schemas.openxmlformats.org/officeDocument/2006/relationships/image" Target="../media/image55.emf"/><Relationship Id="rId9" Type="http://schemas.openxmlformats.org/officeDocument/2006/relationships/image" Target="../media/image60.emf"/><Relationship Id="rId14" Type="http://schemas.openxmlformats.org/officeDocument/2006/relationships/image" Target="../media/image65.emf"/><Relationship Id="rId22" Type="http://schemas.openxmlformats.org/officeDocument/2006/relationships/image" Target="../media/image73.emf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emf"/><Relationship Id="rId13" Type="http://schemas.openxmlformats.org/officeDocument/2006/relationships/image" Target="../media/image85.emf"/><Relationship Id="rId18" Type="http://schemas.openxmlformats.org/officeDocument/2006/relationships/image" Target="../media/image90.emf"/><Relationship Id="rId26" Type="http://schemas.openxmlformats.org/officeDocument/2006/relationships/image" Target="../media/image98.emf"/><Relationship Id="rId3" Type="http://schemas.openxmlformats.org/officeDocument/2006/relationships/image" Target="../media/image75.emf"/><Relationship Id="rId21" Type="http://schemas.openxmlformats.org/officeDocument/2006/relationships/image" Target="../media/image93.emf"/><Relationship Id="rId7" Type="http://schemas.openxmlformats.org/officeDocument/2006/relationships/image" Target="../media/image79.emf"/><Relationship Id="rId12" Type="http://schemas.openxmlformats.org/officeDocument/2006/relationships/image" Target="../media/image84.emf"/><Relationship Id="rId17" Type="http://schemas.openxmlformats.org/officeDocument/2006/relationships/image" Target="../media/image89.emf"/><Relationship Id="rId25" Type="http://schemas.openxmlformats.org/officeDocument/2006/relationships/image" Target="../media/image97.emf"/><Relationship Id="rId33" Type="http://schemas.openxmlformats.org/officeDocument/2006/relationships/image" Target="../media/image105.emf"/><Relationship Id="rId2" Type="http://schemas.openxmlformats.org/officeDocument/2006/relationships/image" Target="../media/image74.png"/><Relationship Id="rId16" Type="http://schemas.openxmlformats.org/officeDocument/2006/relationships/image" Target="../media/image88.emf"/><Relationship Id="rId20" Type="http://schemas.openxmlformats.org/officeDocument/2006/relationships/image" Target="../media/image92.emf"/><Relationship Id="rId29" Type="http://schemas.openxmlformats.org/officeDocument/2006/relationships/image" Target="../media/image101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emf"/><Relationship Id="rId11" Type="http://schemas.openxmlformats.org/officeDocument/2006/relationships/image" Target="../media/image83.emf"/><Relationship Id="rId24" Type="http://schemas.openxmlformats.org/officeDocument/2006/relationships/image" Target="../media/image96.emf"/><Relationship Id="rId32" Type="http://schemas.openxmlformats.org/officeDocument/2006/relationships/image" Target="../media/image104.emf"/><Relationship Id="rId5" Type="http://schemas.openxmlformats.org/officeDocument/2006/relationships/image" Target="../media/image77.emf"/><Relationship Id="rId15" Type="http://schemas.openxmlformats.org/officeDocument/2006/relationships/image" Target="../media/image87.emf"/><Relationship Id="rId23" Type="http://schemas.openxmlformats.org/officeDocument/2006/relationships/image" Target="../media/image95.emf"/><Relationship Id="rId28" Type="http://schemas.openxmlformats.org/officeDocument/2006/relationships/image" Target="../media/image100.emf"/><Relationship Id="rId10" Type="http://schemas.openxmlformats.org/officeDocument/2006/relationships/image" Target="../media/image82.emf"/><Relationship Id="rId19" Type="http://schemas.openxmlformats.org/officeDocument/2006/relationships/image" Target="../media/image91.emf"/><Relationship Id="rId31" Type="http://schemas.openxmlformats.org/officeDocument/2006/relationships/image" Target="../media/image103.emf"/><Relationship Id="rId4" Type="http://schemas.openxmlformats.org/officeDocument/2006/relationships/image" Target="../media/image76.emf"/><Relationship Id="rId9" Type="http://schemas.openxmlformats.org/officeDocument/2006/relationships/image" Target="../media/image81.emf"/><Relationship Id="rId14" Type="http://schemas.openxmlformats.org/officeDocument/2006/relationships/image" Target="../media/image86.emf"/><Relationship Id="rId22" Type="http://schemas.openxmlformats.org/officeDocument/2006/relationships/image" Target="../media/image94.emf"/><Relationship Id="rId27" Type="http://schemas.openxmlformats.org/officeDocument/2006/relationships/image" Target="../media/image99.emf"/><Relationship Id="rId30" Type="http://schemas.openxmlformats.org/officeDocument/2006/relationships/image" Target="../media/image10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438A47-ACDC-4319-8B8E-DFEEF7F2C25D}" type="slidenum">
              <a:rPr lang="ar-SA"/>
              <a:pPr/>
              <a:t>1</a:t>
            </a:fld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3950" y="4071938"/>
            <a:ext cx="10753725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1473200" y="533400"/>
            <a:ext cx="11531600" cy="8353425"/>
          </a:xfrm>
        </p:spPr>
        <p:txBody>
          <a:bodyPr>
            <a:normAutofit/>
          </a:bodyPr>
          <a:lstStyle/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ea typeface="+mn-ea"/>
              </a:rPr>
              <a:t>Some authors suggest </a:t>
            </a:r>
            <a:r>
              <a:rPr lang="en-US" dirty="0">
                <a:solidFill>
                  <a:srgbClr val="FF0000"/>
                </a:solidFill>
                <a:ea typeface="+mn-ea"/>
              </a:rPr>
              <a:t>checking antibody </a:t>
            </a:r>
            <a:r>
              <a:rPr lang="en-US" dirty="0">
                <a:ea typeface="+mn-ea"/>
              </a:rPr>
              <a:t>titers </a:t>
            </a:r>
            <a:r>
              <a:rPr lang="en-US" dirty="0" smtClean="0">
                <a:ea typeface="+mn-ea"/>
              </a:rPr>
              <a:t>in older </a:t>
            </a:r>
            <a:r>
              <a:rPr lang="en-US" dirty="0">
                <a:ea typeface="+mn-ea"/>
              </a:rPr>
              <a:t>IBD patients with an unknown vaccination history. </a:t>
            </a:r>
            <a:r>
              <a:rPr lang="en-US" dirty="0" smtClean="0">
                <a:ea typeface="+mn-ea"/>
              </a:rPr>
              <a:t>In </a:t>
            </a:r>
            <a:r>
              <a:rPr lang="en-US" dirty="0" err="1" smtClean="0">
                <a:ea typeface="+mn-ea"/>
              </a:rPr>
              <a:t>immunocompetent</a:t>
            </a:r>
            <a:r>
              <a:rPr lang="en-US" dirty="0" smtClean="0">
                <a:ea typeface="+mn-ea"/>
              </a:rPr>
              <a:t> </a:t>
            </a:r>
            <a:r>
              <a:rPr lang="en-US" dirty="0">
                <a:ea typeface="+mn-ea"/>
              </a:rPr>
              <a:t>patients </a:t>
            </a:r>
            <a:r>
              <a:rPr lang="en-US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who lack immunity to any of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these viruses</a:t>
            </a:r>
            <a:r>
              <a:rPr lang="en-US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, the vaccine should be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administered</a:t>
            </a:r>
          </a:p>
          <a:p>
            <a:pPr marL="117041" indent="0" fontAlgn="auto">
              <a:spcBef>
                <a:spcPts val="853"/>
              </a:spcBef>
              <a:spcAft>
                <a:spcPts val="0"/>
              </a:spcAft>
              <a:buFont typeface="Wingdings 2"/>
              <a:buNone/>
              <a:defRPr/>
            </a:pPr>
            <a:endParaRPr lang="en-US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>
                <a:ea typeface="+mn-ea"/>
              </a:rPr>
              <a:t>For </a:t>
            </a:r>
            <a:r>
              <a:rPr lang="en-US" dirty="0">
                <a:solidFill>
                  <a:srgbClr val="FF0000"/>
                </a:solidFill>
                <a:ea typeface="+mn-ea"/>
              </a:rPr>
              <a:t>unvaccinated healthcare </a:t>
            </a:r>
            <a:r>
              <a:rPr lang="en-US" dirty="0" smtClean="0">
                <a:solidFill>
                  <a:srgbClr val="FF0000"/>
                </a:solidFill>
                <a:ea typeface="+mn-ea"/>
              </a:rPr>
              <a:t>personnel </a:t>
            </a:r>
            <a:r>
              <a:rPr lang="en-US" dirty="0" smtClean="0">
                <a:ea typeface="+mn-ea"/>
              </a:rPr>
              <a:t>lacking </a:t>
            </a:r>
            <a:r>
              <a:rPr lang="en-US" dirty="0">
                <a:ea typeface="+mn-ea"/>
              </a:rPr>
              <a:t>immunity to any of these viruses, vaccination </a:t>
            </a:r>
            <a:r>
              <a:rPr lang="en-US" dirty="0" smtClean="0">
                <a:solidFill>
                  <a:srgbClr val="FF0000"/>
                </a:solidFill>
                <a:ea typeface="+mn-ea"/>
              </a:rPr>
              <a:t>should be </a:t>
            </a:r>
            <a:r>
              <a:rPr lang="en-US" dirty="0">
                <a:solidFill>
                  <a:srgbClr val="FF0000"/>
                </a:solidFill>
                <a:ea typeface="+mn-ea"/>
              </a:rPr>
              <a:t>considered </a:t>
            </a:r>
            <a:r>
              <a:rPr lang="en-US" dirty="0">
                <a:ea typeface="+mn-ea"/>
              </a:rPr>
              <a:t>(2 doses for measles and mumps, 1 dose </a:t>
            </a:r>
            <a:r>
              <a:rPr lang="en-US" dirty="0" smtClean="0">
                <a:ea typeface="+mn-ea"/>
              </a:rPr>
              <a:t>for rubella</a:t>
            </a:r>
            <a:r>
              <a:rPr lang="en-US" dirty="0">
                <a:ea typeface="+mn-ea"/>
              </a:rPr>
              <a:t>)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D58C94-8058-4F4F-92A9-05B2D320345E}" type="slidenum">
              <a:rPr lang="ar-SA"/>
              <a:pPr/>
              <a:t>10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accent2">
                    <a:lumMod val="50000"/>
                  </a:schemeClr>
                </a:solidFill>
                <a:ea typeface="+mj-ea"/>
              </a:rPr>
              <a:t>Varicella</a:t>
            </a:r>
            <a:endParaRPr lang="en-US" dirty="0">
              <a:solidFill>
                <a:schemeClr val="accent2">
                  <a:lumMod val="5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06400" y="2286000"/>
            <a:ext cx="12268200" cy="5715000"/>
          </a:xfrm>
        </p:spPr>
        <p:txBody>
          <a:bodyPr>
            <a:noAutofit/>
          </a:bodyPr>
          <a:lstStyle/>
          <a:p>
            <a:pPr marL="520184" indent="-403143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Arial" pitchFamily="34" charset="0"/>
              <a:buChar char="•"/>
              <a:defRPr/>
            </a:pPr>
            <a:r>
              <a:rPr lang="en-US" sz="5400" dirty="0">
                <a:ea typeface="+mn-ea"/>
              </a:rPr>
              <a:t>the absolute risk of primary varicella </a:t>
            </a: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r>
              <a:rPr lang="en-US" sz="5400" dirty="0">
                <a:ea typeface="+mn-ea"/>
              </a:rPr>
              <a:t>infection in older IBD patients is </a:t>
            </a:r>
            <a:r>
              <a:rPr lang="en-US" sz="5400" dirty="0" smtClean="0">
                <a:ea typeface="+mn-ea"/>
              </a:rPr>
              <a:t>unknown</a:t>
            </a: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endParaRPr lang="en-US" sz="5400" dirty="0">
              <a:ea typeface="+mn-ea"/>
            </a:endParaRPr>
          </a:p>
          <a:p>
            <a:pPr marL="571500" indent="-57150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Arial" pitchFamily="34" charset="0"/>
              <a:buChar char="•"/>
              <a:defRPr/>
            </a:pPr>
            <a:r>
              <a:rPr lang="en-US" sz="5400" dirty="0">
                <a:ea typeface="+mn-ea"/>
              </a:rPr>
              <a:t>A </a:t>
            </a:r>
            <a:r>
              <a:rPr lang="en-US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two- dose varicella vaccine</a:t>
            </a:r>
            <a:r>
              <a:rPr lang="en-US" sz="5400" dirty="0">
                <a:ea typeface="+mn-ea"/>
              </a:rPr>
              <a:t>,</a:t>
            </a: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r>
              <a:rPr lang="en-US" sz="5400" dirty="0">
                <a:ea typeface="+mn-ea"/>
              </a:rPr>
              <a:t> with at least 4 weeks between doses, </a:t>
            </a: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r>
              <a:rPr lang="en-US" sz="5400" dirty="0">
                <a:ea typeface="+mn-ea"/>
              </a:rPr>
              <a:t>is recommended for </a:t>
            </a: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r>
              <a:rPr lang="en-US" sz="5400" dirty="0" err="1" smtClean="0">
                <a:ea typeface="+mn-ea"/>
              </a:rPr>
              <a:t>Sero</a:t>
            </a:r>
            <a:r>
              <a:rPr lang="en-US" sz="5400" dirty="0" smtClean="0">
                <a:ea typeface="+mn-ea"/>
              </a:rPr>
              <a:t>-negative</a:t>
            </a:r>
            <a:r>
              <a:rPr lang="en-US" sz="5400" dirty="0">
                <a:ea typeface="+mn-ea"/>
              </a:rPr>
              <a:t>, </a:t>
            </a:r>
            <a:r>
              <a:rPr lang="en-US" sz="5400" dirty="0" err="1" smtClean="0">
                <a:ea typeface="+mn-ea"/>
              </a:rPr>
              <a:t>immunocompetent</a:t>
            </a:r>
            <a:r>
              <a:rPr lang="en-US" sz="5400" dirty="0" smtClean="0">
                <a:ea typeface="+mn-ea"/>
              </a:rPr>
              <a:t> adults</a:t>
            </a:r>
            <a:endParaRPr lang="en-US" sz="5400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1C60ED-CFB2-42D0-B2DF-DE76EAE400AE}" type="slidenum">
              <a:rPr lang="ar-SA"/>
              <a:pPr/>
              <a:t>11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Varicella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r>
              <a:rPr lang="en-US" sz="5400" dirty="0">
                <a:ea typeface="+mn-ea"/>
              </a:rPr>
              <a:t>In </a:t>
            </a:r>
            <a:r>
              <a:rPr lang="en-US" sz="5400" b="1" dirty="0" err="1">
                <a:ea typeface="+mn-ea"/>
              </a:rPr>
              <a:t>seronegative</a:t>
            </a:r>
            <a:r>
              <a:rPr lang="en-US" sz="5400" dirty="0">
                <a:ea typeface="+mn-ea"/>
              </a:rPr>
              <a:t> patients on immunosuppressive therapy, varicella vaccine may be administered </a:t>
            </a:r>
            <a:r>
              <a:rPr lang="en-US" sz="5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3-6 months following cessation of all immunosuppressive therapy</a:t>
            </a:r>
          </a:p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BF08D-2BC6-46DA-A8FC-E629FD21C052}" type="slidenum">
              <a:rPr lang="ar-SA"/>
              <a:pPr/>
              <a:t>12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Herpes zoster</a:t>
            </a:r>
            <a:endParaRPr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6005E8-6944-4CDB-A658-6E878599D6CE}" type="slidenum">
              <a:rPr lang="ar-SA"/>
              <a:pPr/>
              <a:t>13</a:t>
            </a:fld>
            <a:endParaRPr lang="en-US"/>
          </a:p>
        </p:txBody>
      </p:sp>
      <p:sp>
        <p:nvSpPr>
          <p:cNvPr id="225" name="Shape 225"/>
          <p:cNvSpPr/>
          <p:nvPr/>
        </p:nvSpPr>
        <p:spPr>
          <a:xfrm>
            <a:off x="787400" y="5795963"/>
            <a:ext cx="11430000" cy="1209675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Old age is a known risk factor for herpes zoster infection and post-herpetic neuralgia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/>
          <p:nvPr/>
        </p:nvSpPr>
        <p:spPr>
          <a:xfrm>
            <a:off x="1625600" y="1009650"/>
            <a:ext cx="10399713" cy="75819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5400">
                <a:solidFill>
                  <a:schemeClr val="tx1"/>
                </a:solidFill>
                <a:latin typeface="Gill Sans MT" pitchFamily="34" charset="0"/>
                <a:cs typeface="Majalla UI"/>
              </a:rPr>
              <a:t>A </a:t>
            </a:r>
            <a:r>
              <a:rPr lang="en-US" sz="54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one-dose</a:t>
            </a:r>
            <a:r>
              <a:rPr lang="en-US" sz="5400">
                <a:solidFill>
                  <a:schemeClr val="tx1"/>
                </a:solidFill>
                <a:latin typeface="Gill Sans MT" pitchFamily="34" charset="0"/>
                <a:cs typeface="Majalla UI"/>
              </a:rPr>
              <a:t> zoster vaccine is recommended </a:t>
            </a:r>
          </a:p>
          <a:p>
            <a:pPr algn="ctr" hangingPunct="0"/>
            <a:r>
              <a:rPr lang="en-US" sz="5400">
                <a:solidFill>
                  <a:schemeClr val="tx1"/>
                </a:solidFill>
                <a:latin typeface="Gill Sans MT" pitchFamily="34" charset="0"/>
                <a:cs typeface="Majalla UI"/>
              </a:rPr>
              <a:t>for </a:t>
            </a:r>
            <a:r>
              <a:rPr lang="en-US" sz="54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immunocompetent individuals ≥60 </a:t>
            </a:r>
            <a:r>
              <a:rPr lang="en-US" sz="5400">
                <a:solidFill>
                  <a:schemeClr val="tx1"/>
                </a:solidFill>
                <a:latin typeface="Gill Sans MT" pitchFamily="34" charset="0"/>
                <a:cs typeface="Majalla UI"/>
              </a:rPr>
              <a:t>years old . </a:t>
            </a:r>
          </a:p>
          <a:p>
            <a:pPr algn="ctr" hangingPunct="0"/>
            <a:endParaRPr lang="en-US" sz="5400">
              <a:solidFill>
                <a:schemeClr val="tx1"/>
              </a:solidFill>
              <a:latin typeface="Gill Sans MT" pitchFamily="34" charset="0"/>
              <a:cs typeface="Majalla UI"/>
            </a:endParaRPr>
          </a:p>
          <a:p>
            <a:pPr algn="ctr" hangingPunct="0"/>
            <a:r>
              <a:rPr lang="en-US" sz="5400">
                <a:solidFill>
                  <a:schemeClr val="tx1"/>
                </a:solidFill>
                <a:latin typeface="Gill Sans MT" pitchFamily="34" charset="0"/>
                <a:cs typeface="Majalla UI"/>
              </a:rPr>
              <a:t>Unlike with other live vaccines, </a:t>
            </a:r>
            <a:r>
              <a:rPr lang="en-US" sz="54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it is not necessary</a:t>
            </a:r>
          </a:p>
          <a:p>
            <a:pPr algn="ctr" hangingPunct="0"/>
            <a:r>
              <a:rPr lang="en-US" sz="54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 to check the varicella antibody titer prior to vaccination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2569B3-DAAC-4E3C-9D7B-085683AE48D8}" type="slidenum">
              <a:rPr lang="ar-SA"/>
              <a:pPr/>
              <a:t>14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/>
          <p:nvPr/>
        </p:nvSpPr>
        <p:spPr>
          <a:xfrm>
            <a:off x="1473200" y="2286000"/>
            <a:ext cx="11430000" cy="5641975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Although live vaccines are </a:t>
            </a:r>
          </a:p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generally avoided in immunosuppressed</a:t>
            </a:r>
          </a:p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 patients, </a:t>
            </a:r>
            <a:r>
              <a:rPr lang="en-US" sz="60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the use of the live </a:t>
            </a:r>
          </a:p>
          <a:p>
            <a:pPr algn="ctr" hangingPunct="0"/>
            <a:r>
              <a:rPr lang="en-US" sz="60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zoster vaccine in IBD patients is controversial</a:t>
            </a:r>
            <a:endParaRPr lang="en-US" u="sng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ill Sans MT" pitchFamily="34" charset="0"/>
              <a:cs typeface="Majalla UI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ECFDB-9DF5-48A1-B56B-5294B719CCF7}" type="slidenum">
              <a:rPr lang="ar-SA"/>
              <a:pPr/>
              <a:t>15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Inactivated vaccines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r>
              <a:rPr lang="en-US" sz="6000" dirty="0">
                <a:ea typeface="+mn-ea"/>
              </a:rPr>
              <a:t>Inactivated vaccines </a:t>
            </a:r>
            <a:r>
              <a:rPr lang="en-US" sz="6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can be </a:t>
            </a:r>
            <a:r>
              <a:rPr lang="en-US" sz="6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administered safely </a:t>
            </a:r>
            <a:r>
              <a:rPr lang="en-US" sz="6000" dirty="0">
                <a:ea typeface="+mn-ea"/>
              </a:rPr>
              <a:t>to older </a:t>
            </a:r>
            <a:r>
              <a:rPr lang="en-US" sz="6000" dirty="0" smtClean="0">
                <a:ea typeface="+mn-ea"/>
              </a:rPr>
              <a:t>IBD  </a:t>
            </a:r>
            <a:r>
              <a:rPr lang="en-US" sz="6000" dirty="0">
                <a:ea typeface="+mn-ea"/>
              </a:rPr>
              <a:t>patients, </a:t>
            </a:r>
            <a:r>
              <a:rPr lang="en-US" sz="6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regardless of their immune status</a:t>
            </a:r>
          </a:p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BE1B68-2810-4537-AE60-CD0F95C2479F}" type="slidenum">
              <a:rPr lang="ar-SA"/>
              <a:pPr/>
              <a:t>16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dv1595073_1080x1400.jpeg"/>
          <p:cNvPicPr>
            <a:picLocks noGrp="1" noChangeAspect="1"/>
          </p:cNvPicPr>
          <p:nvPr>
            <p:ph type="pic" sz="half" idx="13"/>
          </p:nvPr>
        </p:nvPicPr>
        <p:blipFill>
          <a:blip r:embed="rId2"/>
          <a:srcRect l="1356" r="1356"/>
          <a:stretch>
            <a:fillRect/>
          </a:stretch>
        </p:blipFill>
        <p:spPr>
          <a:xfrm rot="21360000">
            <a:off x="7448550" y="2547938"/>
            <a:ext cx="4737100" cy="6311900"/>
          </a:xfrm>
        </p:spPr>
      </p:pic>
      <p:sp>
        <p:nvSpPr>
          <p:cNvPr id="234" name="Shape 23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i="1" dirty="0" smtClean="0">
                <a:solidFill>
                  <a:schemeClr val="tx2">
                    <a:satMod val="130000"/>
                  </a:schemeClr>
                </a:solidFill>
                <a:latin typeface="MyriadPro-BoldIt"/>
                <a:ea typeface="+mj-ea"/>
              </a:rPr>
              <a:t>Influenza</a:t>
            </a:r>
            <a:endParaRPr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C319367E-796B-4387-BB97-3EAEF8C8D4F7}" type="slidenum">
              <a:rPr lang="ar-SA"/>
              <a:pPr/>
              <a:t>17</a:t>
            </a:fld>
            <a:endParaRPr lang="en-US"/>
          </a:p>
        </p:txBody>
      </p:sp>
      <p:sp>
        <p:nvSpPr>
          <p:cNvPr id="235" name="Shape 235"/>
          <p:cNvSpPr/>
          <p:nvPr/>
        </p:nvSpPr>
        <p:spPr>
          <a:xfrm>
            <a:off x="482600" y="2439988"/>
            <a:ext cx="6400800" cy="675005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54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Over 80% of influenza-related deaths occur in the elderly</a:t>
            </a:r>
          </a:p>
          <a:p>
            <a:pPr algn="ctr" hangingPunct="0"/>
            <a:r>
              <a:rPr lang="en-US" sz="5400">
                <a:solidFill>
                  <a:schemeClr val="tx1"/>
                </a:solidFill>
                <a:latin typeface="Gill Sans MT" pitchFamily="34" charset="0"/>
                <a:cs typeface="Majalla UI"/>
              </a:rPr>
              <a:t> and older adults have</a:t>
            </a:r>
          </a:p>
          <a:p>
            <a:pPr algn="ctr" hangingPunct="0"/>
            <a:r>
              <a:rPr lang="en-US" sz="5400">
                <a:solidFill>
                  <a:schemeClr val="tx1"/>
                </a:solidFill>
                <a:latin typeface="Gill Sans MT" pitchFamily="34" charset="0"/>
                <a:cs typeface="Majalla UI"/>
              </a:rPr>
              <a:t> signicantly higher morbidity from the infection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/>
          <p:nvPr/>
        </p:nvSpPr>
        <p:spPr>
          <a:xfrm>
            <a:off x="863600" y="2936875"/>
            <a:ext cx="10972800" cy="471805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Vaccination strategies such as the use of </a:t>
            </a:r>
            <a:r>
              <a:rPr lang="en-US" sz="60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high-dose</a:t>
            </a:r>
          </a:p>
          <a:p>
            <a:pPr algn="ctr" hangingPunct="0"/>
            <a:r>
              <a:rPr lang="en-US" sz="60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 influenza vaccine or</a:t>
            </a:r>
          </a:p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 administration of </a:t>
            </a:r>
            <a:r>
              <a:rPr lang="en-US" sz="60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booster doses have been suggested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9D79D3AB-FA97-435E-B195-330DF37A5143}" type="slidenum">
              <a:rPr lang="ar-SA"/>
              <a:pPr/>
              <a:t>18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Pneumococcal vaccine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marL="685800" indent="-68580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dirty="0">
                <a:ea typeface="+mn-ea"/>
              </a:rPr>
              <a:t>Pneumococcal pneumonia and sepsis </a:t>
            </a: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r>
              <a:rPr lang="en-US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cause </a:t>
            </a:r>
            <a:r>
              <a:rPr lang="en-US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significant </a:t>
            </a:r>
            <a:r>
              <a:rPr lang="en-US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morbidity and mortality </a:t>
            </a:r>
            <a:r>
              <a:rPr lang="en-US" dirty="0">
                <a:ea typeface="+mn-ea"/>
              </a:rPr>
              <a:t>in older </a:t>
            </a:r>
            <a:r>
              <a:rPr lang="en-US" dirty="0" smtClean="0">
                <a:ea typeface="+mn-ea"/>
              </a:rPr>
              <a:t>adults</a:t>
            </a:r>
            <a:endParaRPr lang="en-US" dirty="0">
              <a:ea typeface="+mn-ea"/>
            </a:endParaRP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endParaRPr lang="en-US" dirty="0">
              <a:ea typeface="+mn-ea"/>
            </a:endParaRPr>
          </a:p>
          <a:p>
            <a:pPr marL="685800" indent="-68580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>
                <a:ea typeface="+mn-ea"/>
              </a:rPr>
              <a:t> </a:t>
            </a: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rate and mortality of pneumococcal disease increase</a:t>
            </a: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 </a:t>
            </a:r>
            <a:r>
              <a:rPr lang="en-US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significantly </a:t>
            </a:r>
            <a:r>
              <a:rPr lang="en-US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at age 65 </a:t>
            </a:r>
            <a:endParaRPr lang="en-US" dirty="0">
              <a:ea typeface="+mn-ea"/>
            </a:endParaRPr>
          </a:p>
          <a:p>
            <a:pPr marL="0" indent="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Wingdings 2"/>
              <a:buNone/>
              <a:defRPr/>
            </a:pPr>
            <a:endParaRPr lang="en-US" dirty="0">
              <a:ea typeface="+mn-ea"/>
            </a:endParaRPr>
          </a:p>
          <a:p>
            <a:pPr marL="685800" indent="-685800" algn="ctr" fontAlgn="auto" hangingPunct="0">
              <a:spcBef>
                <a:spcPts val="0"/>
              </a:spcBef>
              <a:spcAft>
                <a:spcPts val="0"/>
              </a:spcAft>
              <a:buSzTx/>
              <a:buFont typeface="Arial" panose="020B0604020202020204" pitchFamily="34" charset="0"/>
              <a:buChar char="•"/>
              <a:defRPr/>
            </a:pPr>
            <a:r>
              <a:rPr lang="en-US" dirty="0">
                <a:ea typeface="+mn-ea"/>
              </a:rPr>
              <a:t>Patients with IBD are </a:t>
            </a:r>
            <a:r>
              <a:rPr lang="en-US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at increased risk for pneumonia</a:t>
            </a:r>
          </a:p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FBE414-99A9-4DFC-BFCC-2EF80762ACA6}" type="slidenum">
              <a:rPr lang="ar-SA"/>
              <a:pPr/>
              <a:t>19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algn="r"/>
            <a:r>
              <a:rPr lang="ar-SA" sz="5500" smtClean="0">
                <a:effectLst/>
              </a:rPr>
              <a:t>ژورنال-كلاب-های-گروه-گوارش</a:t>
            </a:r>
            <a:r>
              <a:rPr lang="en-US" sz="5500" smtClean="0">
                <a:effectLst/>
                <a:cs typeface="Majalla UI"/>
              </a:rPr>
              <a:t> </a:t>
            </a:r>
            <a:r>
              <a:rPr lang="fa-IR" sz="5500" smtClean="0">
                <a:effectLst/>
              </a:rPr>
              <a:t>دكترقويدل-دكترروحاني</a:t>
            </a:r>
            <a:endParaRPr lang="en-US" sz="5500" smtClean="0">
              <a:effectLst/>
              <a:cs typeface="Majalla UI"/>
            </a:endParaRPr>
          </a:p>
        </p:txBody>
      </p:sp>
      <p:sp>
        <p:nvSpPr>
          <p:cNvPr id="10240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sz="37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yriadPro-Bold"/>
                <a:cs typeface="Majalla UI"/>
              </a:rPr>
              <a:t>Healthcare maintenance in elderly patients with inflammatory</a:t>
            </a:r>
            <a:br>
              <a:rPr lang="en-US" sz="37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yriadPro-Bold"/>
                <a:cs typeface="Majalla UI"/>
              </a:rPr>
            </a:br>
            <a:r>
              <a:rPr lang="en-US" sz="37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yriadPro-Bold"/>
                <a:cs typeface="Majalla UI"/>
              </a:rPr>
              <a:t>bowel disease</a:t>
            </a:r>
          </a:p>
        </p:txBody>
      </p:sp>
    </p:spTree>
  </p:cSld>
  <p:clrMapOvr>
    <a:masterClrMapping/>
  </p:clrMapOvr>
  <p:transition spd="slow">
    <p:circl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Shape 241"/>
          <p:cNvSpPr/>
          <p:nvPr/>
        </p:nvSpPr>
        <p:spPr>
          <a:xfrm>
            <a:off x="1625600" y="1214438"/>
            <a:ext cx="10515600" cy="8226425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marL="571500" indent="-571500" algn="ctr" rtl="0" hangingPunct="0">
              <a:buFont typeface="Arial" charset="0"/>
              <a:buChar char="•"/>
            </a:pPr>
            <a:r>
              <a:rPr lang="en-US" sz="4400" b="1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pneumococcal vaccine is recommended</a:t>
            </a:r>
          </a:p>
          <a:p>
            <a:pPr marL="571500" indent="-571500" algn="ctr" rtl="0" hangingPunct="0"/>
            <a:r>
              <a:rPr lang="en-US" sz="4400" b="1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 for all older IBD patients,</a:t>
            </a:r>
          </a:p>
          <a:p>
            <a:pPr marL="571500" indent="-571500" algn="ctr" rtl="0" hangingPunct="0"/>
            <a:r>
              <a:rPr lang="en-US" sz="4400" b="1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 regardless of their immunosuppression status</a:t>
            </a:r>
          </a:p>
          <a:p>
            <a:pPr marL="571500" indent="-571500" algn="ctr" rtl="0" hangingPunct="0"/>
            <a:endParaRPr lang="en-US" sz="4400">
              <a:solidFill>
                <a:schemeClr val="tx1"/>
              </a:solidFill>
              <a:latin typeface="Gill Sans MT" pitchFamily="34" charset="0"/>
              <a:cs typeface="Majalla UI"/>
            </a:endParaRPr>
          </a:p>
          <a:p>
            <a:pPr marL="571500" indent="-571500" algn="ctr" rtl="0" hangingPunct="0">
              <a:buFont typeface="Arial" charset="0"/>
              <a:buChar char="•"/>
            </a:pPr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Both 23-valent polysaccharide vaccine (PPSV23; Pneumovax)</a:t>
            </a:r>
          </a:p>
          <a:p>
            <a:pPr marL="571500" indent="-571500" algn="ctr" rtl="0" hangingPunct="0"/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and 13-valent pneumococcal conjugate vaccine (PCV13) can</a:t>
            </a:r>
          </a:p>
          <a:p>
            <a:pPr marL="571500" indent="-571500" algn="ctr" rtl="0" hangingPunct="0"/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be administered to adults aged 65 years or older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00185F-7684-4028-B6FE-8DCF63374D84}" type="slidenum">
              <a:rPr lang="ar-SA"/>
              <a:pPr/>
              <a:t>20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Tetanus, diphtheria, and pertussis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40962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6000" smtClean="0">
                <a:cs typeface="Majalla UI"/>
              </a:rPr>
              <a:t>Older adults </a:t>
            </a:r>
            <a:r>
              <a:rPr lang="en-US" sz="6000" b="1" u="sng" smtClean="0">
                <a:cs typeface="Majalla UI"/>
              </a:rPr>
              <a:t>are at increased risk for tetanus and tetanus related mortality</a:t>
            </a:r>
            <a:r>
              <a:rPr lang="en-US" sz="6000" smtClean="0">
                <a:cs typeface="Majalla UI"/>
              </a:rPr>
              <a:t>, primarily because of inadequate or no vaccination</a:t>
            </a:r>
            <a:r>
              <a:rPr lang="en-US" smtClean="0">
                <a:cs typeface="Majalla UI"/>
              </a:rPr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1B757-9321-4C06-91C0-2E3DDE1B9499}" type="slidenum">
              <a:rPr lang="ar-SA"/>
              <a:pPr/>
              <a:t>21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ED73B-5269-4B75-9CAB-7A5A2DFCCFD0}" type="slidenum">
              <a:rPr lang="ar-SA"/>
              <a:pPr/>
              <a:t>22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28775" y="2286000"/>
            <a:ext cx="10620375" cy="6062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 algn="ctr" rtl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6000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A one-time dose of </a:t>
            </a:r>
            <a:r>
              <a:rPr lang="en-US" sz="6000" kern="0" dirty="0" err="1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Tdap</a:t>
            </a:r>
            <a:r>
              <a:rPr lang="en-US" sz="6000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 with a Td booster every 10 years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is recommended for all older IBD patients, regardless of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immunosuppression 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kern="0" dirty="0">
              <a:solidFill>
                <a:schemeClr val="tx1"/>
              </a:solidFill>
              <a:latin typeface="+mj-lt"/>
              <a:ea typeface="+mj-ea"/>
              <a:cs typeface="+mj-cs"/>
              <a:sym typeface="Georgia"/>
            </a:endParaRP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4FEED4-A517-4B04-A53E-137CF015F1A5}" type="slidenum">
              <a:rPr lang="ar-SA"/>
              <a:pPr/>
              <a:t>23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78000" y="533400"/>
            <a:ext cx="10744200" cy="7478713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 algn="ctr" rtl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6000" kern="0" dirty="0">
                <a:solidFill>
                  <a:prstClr val="black"/>
                </a:solidFill>
                <a:latin typeface="+mj-lt"/>
                <a:ea typeface="+mj-ea"/>
                <a:cs typeface="+mj-cs"/>
                <a:sym typeface="Georgia"/>
              </a:rPr>
              <a:t>Any patient with an </a:t>
            </a:r>
            <a:r>
              <a:rPr lang="en-US" sz="6000" b="1" u="sng" kern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unknown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b="1" u="sng" kern="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vaccination history should complete a primary vaccination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kern="0" dirty="0">
                <a:solidFill>
                  <a:prstClr val="black"/>
                </a:solidFill>
                <a:latin typeface="+mj-lt"/>
                <a:ea typeface="+mj-ea"/>
                <a:cs typeface="+mj-cs"/>
                <a:sym typeface="Georgia"/>
              </a:rPr>
              <a:t>series with the first two doses at least 4 weeks apart and the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kern="0" dirty="0">
                <a:solidFill>
                  <a:prstClr val="black"/>
                </a:solidFill>
                <a:latin typeface="+mj-lt"/>
                <a:ea typeface="+mj-ea"/>
                <a:cs typeface="+mj-cs"/>
                <a:sym typeface="Georgia"/>
              </a:rPr>
              <a:t>third dose 6-12 months after the second dose</a:t>
            </a:r>
          </a:p>
        </p:txBody>
      </p:sp>
    </p:spTree>
  </p:cSld>
  <p:clrMapOvr>
    <a:masterClrMapping/>
  </p:clrMapOvr>
  <p:transition spd="slow">
    <p:circl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Hepatitis A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44034" name="Text Placeholder 2"/>
          <p:cNvSpPr>
            <a:spLocks noGrp="1"/>
          </p:cNvSpPr>
          <p:nvPr>
            <p:ph type="body" idx="1"/>
          </p:nvPr>
        </p:nvSpPr>
        <p:spPr>
          <a:xfrm>
            <a:off x="803275" y="2644775"/>
            <a:ext cx="11734800" cy="5715000"/>
          </a:xfrm>
        </p:spPr>
        <p:txBody>
          <a:bodyPr/>
          <a:lstStyle/>
          <a:p>
            <a:r>
              <a:rPr lang="en-US" sz="6000" smtClean="0">
                <a:cs typeface="Majalla UI"/>
              </a:rPr>
              <a:t>A </a:t>
            </a:r>
            <a:r>
              <a:rPr lang="en-US" sz="6000" u="sng" smtClean="0">
                <a:cs typeface="Majalla UI"/>
              </a:rPr>
              <a:t>two-dose vaccine </a:t>
            </a:r>
            <a:r>
              <a:rPr lang="en-US" sz="6000" smtClean="0">
                <a:cs typeface="Majalla UI"/>
              </a:rPr>
              <a:t>followed by a </a:t>
            </a:r>
            <a:r>
              <a:rPr lang="en-US" sz="6000" b="1" u="sng" smtClean="0">
                <a:cs typeface="Majalla UI"/>
              </a:rPr>
              <a:t>booster dose 10 years later should be considered in all older IBD patients</a:t>
            </a:r>
          </a:p>
          <a:p>
            <a:r>
              <a:rPr lang="en-US" sz="6000" b="1" u="sng" smtClean="0">
                <a:cs typeface="Majalla UI"/>
              </a:rPr>
              <a:t> who have not been vaccinated or lack immunity </a:t>
            </a:r>
            <a:r>
              <a:rPr lang="en-US" sz="6000" smtClean="0">
                <a:cs typeface="Majalla UI"/>
              </a:rPr>
              <a:t>to hepatitis A virus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B43B4B-1C3A-4246-A683-07C5B0605C5B}" type="slidenum">
              <a:rPr lang="ar-SA"/>
              <a:pPr/>
              <a:t>24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Shape 245"/>
          <p:cNvSpPr/>
          <p:nvPr/>
        </p:nvSpPr>
        <p:spPr>
          <a:xfrm>
            <a:off x="2006600" y="3570288"/>
            <a:ext cx="9372600" cy="37973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Hepatitis A vaccine is generally </a:t>
            </a:r>
          </a:p>
          <a:p>
            <a:pPr algn="ctr" hangingPunct="0"/>
            <a:r>
              <a:rPr lang="en-US" sz="6000" b="1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considered safe and efective in IBD patients</a:t>
            </a:r>
            <a:r>
              <a:rPr lang="en-US">
                <a:latin typeface="Gill Sans MT" pitchFamily="34" charset="0"/>
                <a:cs typeface="Majalla UI"/>
              </a:rPr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245B89-778D-41DB-87B7-D133C6702E56}" type="slidenum">
              <a:rPr lang="ar-SA"/>
              <a:pPr/>
              <a:t>25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Hepatitis B virus (HBV)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46082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6000" smtClean="0">
                <a:cs typeface="Majalla UI"/>
              </a:rPr>
              <a:t>it is recommended to </a:t>
            </a:r>
            <a:r>
              <a:rPr lang="en-US" sz="6000" b="1" u="sng" smtClean="0">
                <a:cs typeface="Majalla UI"/>
              </a:rPr>
              <a:t>test all older IBD </a:t>
            </a:r>
            <a:r>
              <a:rPr lang="en-US" sz="6000" smtClean="0">
                <a:cs typeface="Majalla UI"/>
              </a:rPr>
              <a:t>patients for hepatitis B serology prior to initiation of immunosuppressive therapy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E69BE4-EC42-4120-8262-7F80AF8939E2}" type="slidenum">
              <a:rPr lang="ar-SA"/>
              <a:pPr/>
              <a:t>26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/>
          <p:nvPr/>
        </p:nvSpPr>
        <p:spPr>
          <a:xfrm>
            <a:off x="2159000" y="2538413"/>
            <a:ext cx="8763000" cy="471805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Older age and anti-TNF therapy </a:t>
            </a:r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are strongly</a:t>
            </a:r>
          </a:p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 associated with </a:t>
            </a:r>
          </a:p>
          <a:p>
            <a:pPr algn="ctr" hangingPunct="0"/>
            <a:r>
              <a:rPr lang="en-US" sz="6000" u="sng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low response rates to hepatitis B vaccination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987E7F-048D-45B0-9538-C682FCB57FC1}" type="slidenum">
              <a:rPr lang="ar-SA"/>
              <a:pPr/>
              <a:t>27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F1EFF74C-8888-42CA-B60D-72707BCECD04}" type="slidenum">
              <a:rPr lang="ar-SA"/>
              <a:pPr/>
              <a:t>28</a:t>
            </a:fld>
            <a:endParaRPr 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0450" y="304800"/>
            <a:ext cx="10458450" cy="908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Ink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32875" y="1973263"/>
            <a:ext cx="1982788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Ink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066213" y="2190750"/>
            <a:ext cx="898525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Ink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97963" y="2386013"/>
            <a:ext cx="758825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Ink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97963" y="2592388"/>
            <a:ext cx="855662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Ink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043988" y="2765425"/>
            <a:ext cx="8890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6" name="Ink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097963" y="2981325"/>
            <a:ext cx="769937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7" name="Ink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097963" y="3524250"/>
            <a:ext cx="823912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8" name="Ink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077325" y="3708400"/>
            <a:ext cx="7143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9" name="Ink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9077325" y="3924300"/>
            <a:ext cx="822325" cy="236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0" name="Ink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077325" y="4097338"/>
            <a:ext cx="974725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1" name="Ink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043988" y="4260850"/>
            <a:ext cx="768350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2" name="Ink 13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9055100" y="5430838"/>
            <a:ext cx="595313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3" name="Ink 14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077325" y="6223000"/>
            <a:ext cx="68103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4" name="Ink 15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0517188" y="6450013"/>
            <a:ext cx="45561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5" name="Ink 16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9759950" y="6970713"/>
            <a:ext cx="108267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6" name="Ink 17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9032875" y="7143750"/>
            <a:ext cx="1538288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47" name="Ink 18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3014663" y="1712913"/>
            <a:ext cx="5329237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53C511-05F1-4390-AC16-C0DD86D5C750}" type="slidenum">
              <a:rPr lang="ar-SA"/>
              <a:pPr/>
              <a:t>29</a:t>
            </a:fld>
            <a:endParaRPr lang="en-US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78000" y="2813050"/>
            <a:ext cx="99250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17688" y="6370638"/>
            <a:ext cx="9877425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4988" y="1944688"/>
            <a:ext cx="9904412" cy="84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  <p:pic>
        <p:nvPicPr>
          <p:cNvPr id="49159" name="Ink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888538" y="2873375"/>
            <a:ext cx="1116012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0" name="Ink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28138" y="3068638"/>
            <a:ext cx="1516062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1" name="Ink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250363" y="2862263"/>
            <a:ext cx="757237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2" name="Ink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50363" y="3751263"/>
            <a:ext cx="73660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3" name="Ink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282113" y="3935413"/>
            <a:ext cx="1408112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4" name="Ink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9217025" y="4119563"/>
            <a:ext cx="758825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5" name="Ink 10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63900" y="2765425"/>
            <a:ext cx="67945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6" name="Ink 1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505700" y="3967163"/>
            <a:ext cx="747713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67" name="Ink 12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505700" y="3740150"/>
            <a:ext cx="1049338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hape 206"/>
          <p:cNvSpPr>
            <a:spLocks noChangeArrowheads="1"/>
          </p:cNvSpPr>
          <p:nvPr/>
        </p:nvSpPr>
        <p:spPr bwMode="auto">
          <a:xfrm>
            <a:off x="1016000" y="3244850"/>
            <a:ext cx="11158538" cy="23193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en-US">
                <a:latin typeface="Gill Sans MT" pitchFamily="34" charset="0"/>
                <a:cs typeface="Majalla UI"/>
              </a:rPr>
              <a:t>With an aging population and </a:t>
            </a:r>
          </a:p>
          <a:p>
            <a:pPr algn="ctr" hangingPunct="0"/>
            <a:r>
              <a:rPr lang="en-US">
                <a:latin typeface="Gill Sans MT" pitchFamily="34" charset="0"/>
                <a:cs typeface="Majalla UI"/>
              </a:rPr>
              <a:t>increasing prevalence of IBD ,</a:t>
            </a:r>
          </a:p>
          <a:p>
            <a:pPr algn="ctr" hangingPunct="0"/>
            <a:r>
              <a:rPr lang="en-US">
                <a:latin typeface="Gill Sans MT" pitchFamily="34" charset="0"/>
                <a:cs typeface="Majalla UI"/>
              </a:rPr>
              <a:t> the identification and application </a:t>
            </a:r>
          </a:p>
          <a:p>
            <a:pPr algn="ctr" hangingPunct="0"/>
            <a:r>
              <a:rPr lang="en-US">
                <a:latin typeface="Gill Sans MT" pitchFamily="34" charset="0"/>
                <a:cs typeface="Majalla UI"/>
              </a:rPr>
              <a:t>of age-related health maintenance strategies is crucial.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0565E2F-E7AF-4376-81AC-CDA79B90A08F}" type="slidenum">
              <a:rPr lang="ar-SA"/>
              <a:pPr/>
              <a:t>3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711200" y="2743200"/>
            <a:ext cx="9677400" cy="4719638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Post-vaccine titers should be checked 1-2 months</a:t>
            </a:r>
          </a:p>
          <a:p>
            <a:pPr algn="ctr" hangingPunct="0"/>
            <a:r>
              <a:rPr lang="en-US" sz="60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 after the last dose</a:t>
            </a:r>
          </a:p>
          <a:p>
            <a:pPr algn="ctr" hangingPunct="0"/>
            <a:r>
              <a:rPr lang="en-US" sz="6000" i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ill Sans MT" pitchFamily="34" charset="0"/>
                <a:cs typeface="Majalla UI"/>
              </a:rPr>
              <a:t> to determine the need for revaccination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DDA40-7A3C-475D-8BBD-BABA69DF28F0}" type="slidenum">
              <a:rPr lang="ar-SA"/>
              <a:pPr/>
              <a:t>30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6019800"/>
            <a:ext cx="9067800" cy="2286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dirty="0">
                <a:solidFill>
                  <a:schemeClr val="tx2">
                    <a:satMod val="130000"/>
                  </a:schemeClr>
                </a:solidFill>
                <a:ea typeface="+mj-ea"/>
              </a:rPr>
              <a:t>For those with</a:t>
            </a:r>
            <a:br>
              <a:rPr lang="en-US" sz="6000" dirty="0">
                <a:solidFill>
                  <a:schemeClr val="tx2">
                    <a:satMod val="130000"/>
                  </a:schemeClr>
                </a:solidFill>
                <a:ea typeface="+mj-ea"/>
              </a:rPr>
            </a:br>
            <a:r>
              <a:rPr lang="en-US" sz="6000" dirty="0">
                <a:solidFill>
                  <a:schemeClr val="tx2">
                    <a:satMod val="130000"/>
                  </a:schemeClr>
                </a:solidFill>
                <a:ea typeface="+mj-ea"/>
              </a:rPr>
              <a:t>an ongoing risk of exposure to HBV, </a:t>
            </a:r>
            <a:r>
              <a:rPr lang="en-US" sz="6000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annual testing for anti-HBs</a:t>
            </a:r>
            <a:br>
              <a:rPr lang="en-US" sz="6000" b="1" dirty="0">
                <a:solidFill>
                  <a:schemeClr val="tx2">
                    <a:satMod val="130000"/>
                  </a:schemeClr>
                </a:solidFill>
                <a:ea typeface="+mj-ea"/>
              </a:rPr>
            </a:br>
            <a:r>
              <a:rPr lang="en-US" sz="6000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antibody titers and booster doses should be</a:t>
            </a:r>
            <a:r>
              <a:rPr lang="en-US" sz="6000" dirty="0">
                <a:solidFill>
                  <a:schemeClr val="tx2">
                    <a:satMod val="130000"/>
                  </a:schemeClr>
                </a:solidFill>
                <a:ea typeface="+mj-ea"/>
              </a:rPr>
              <a:t> considered </a:t>
            </a:r>
            <a:br>
              <a:rPr lang="en-US" sz="6000" dirty="0">
                <a:solidFill>
                  <a:schemeClr val="tx2">
                    <a:satMod val="130000"/>
                  </a:schemeClr>
                </a:solidFill>
                <a:ea typeface="+mj-ea"/>
              </a:rPr>
            </a:br>
            <a:endParaRPr lang="en-US" sz="6000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210731-57D7-4008-A37B-44187D6B19FD}" type="slidenum">
              <a:rPr lang="ar-SA"/>
              <a:pPr/>
              <a:t>31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i="0" dirty="0"/>
              <a:t>IBD patients on </a:t>
            </a:r>
            <a:r>
              <a:rPr lang="en-US" sz="6000" i="0" dirty="0" err="1"/>
              <a:t>immunosuppressants</a:t>
            </a:r>
            <a:r>
              <a:rPr lang="en-US" sz="6000" i="0" dirty="0"/>
              <a:t> should be vaccinated</a:t>
            </a:r>
            <a:br>
              <a:rPr lang="en-US" sz="6000" i="0" dirty="0"/>
            </a:br>
            <a:r>
              <a:rPr lang="en-US" sz="6000" i="0" dirty="0"/>
              <a:t>with </a:t>
            </a:r>
            <a:r>
              <a:rPr lang="en-US" sz="6000" i="0" u="sng" dirty="0">
                <a:effectLst/>
              </a:rPr>
              <a:t>higher doses of hepatitis B vaccine</a:t>
            </a:r>
            <a:endParaRPr lang="en-US" sz="6000" u="sng" dirty="0">
              <a:effectLst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AF5894-1D31-49C5-AAF3-AC7F536B5148}" type="slidenum">
              <a:rPr lang="ar-SA"/>
              <a:pPr/>
              <a:t>32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hape 251"/>
          <p:cNvSpPr>
            <a:spLocks noChangeArrowheads="1"/>
          </p:cNvSpPr>
          <p:nvPr/>
        </p:nvSpPr>
        <p:spPr bwMode="auto">
          <a:xfrm>
            <a:off x="2997200" y="300038"/>
            <a:ext cx="7543800" cy="8412162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Meningococcal vaccine </a:t>
            </a:r>
          </a:p>
          <a:p>
            <a:pPr algn="ctr" hangingPunct="0"/>
            <a:r>
              <a:rPr lang="en-US" sz="60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should be given to all at-risk older</a:t>
            </a:r>
          </a:p>
          <a:p>
            <a:pPr algn="ctr" hangingPunct="0"/>
            <a:r>
              <a:rPr lang="en-US" sz="60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 IBD patients</a:t>
            </a:r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, regardless </a:t>
            </a:r>
          </a:p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of their immunosuppression status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2C1C7B-F0B8-4D18-B205-EDAE1399E300}" type="slidenum">
              <a:rPr lang="ar-SA"/>
              <a:pPr/>
              <a:t>33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half" idx="13"/>
          </p:nvPr>
        </p:nvPicPr>
        <p:blipFill>
          <a:blip r:embed="rId2"/>
          <a:srcRect l="31706" r="31706"/>
          <a:stretch>
            <a:fillRect/>
          </a:stretch>
        </p:blipFill>
        <p:spPr>
          <a:xfrm rot="21360000">
            <a:off x="7448550" y="2547938"/>
            <a:ext cx="4737100" cy="63119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 err="1">
                <a:solidFill>
                  <a:schemeClr val="tx2">
                    <a:satMod val="130000"/>
                  </a:schemeClr>
                </a:solidFill>
                <a:ea typeface="+mj-ea"/>
              </a:rPr>
              <a:t>Haemophilus</a:t>
            </a: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 </a:t>
            </a:r>
            <a:r>
              <a:rPr lang="en-US" b="1" i="1" dirty="0" err="1" smtClean="0">
                <a:solidFill>
                  <a:schemeClr val="tx2">
                    <a:satMod val="130000"/>
                  </a:schemeClr>
                </a:solidFill>
                <a:ea typeface="+mj-ea"/>
              </a:rPr>
              <a:t>influenzae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54275" name="Text Placeholder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US" sz="4800" smtClean="0">
                <a:cs typeface="Majalla UI"/>
              </a:rPr>
              <a:t>Hib</a:t>
            </a:r>
          </a:p>
          <a:p>
            <a:pPr marL="0" indent="0">
              <a:buFont typeface="Wingdings 2" pitchFamily="18" charset="2"/>
              <a:buNone/>
            </a:pPr>
            <a:r>
              <a:rPr lang="en-US" sz="4800" smtClean="0">
                <a:cs typeface="Majalla UI"/>
              </a:rPr>
              <a:t>vaccination </a:t>
            </a:r>
            <a:r>
              <a:rPr lang="en-US" sz="4800" b="1" u="sng" smtClean="0">
                <a:cs typeface="Majalla UI"/>
              </a:rPr>
              <a:t>may be considered</a:t>
            </a:r>
            <a:r>
              <a:rPr lang="en-US" sz="4800" smtClean="0">
                <a:cs typeface="Majalla UI"/>
              </a:rPr>
              <a:t> in elderly patients with IBD</a:t>
            </a:r>
            <a:r>
              <a:rPr lang="en-US" smtClean="0">
                <a:cs typeface="Majalla UI"/>
              </a:rPr>
              <a:t>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050435CF-BD7D-4E3F-8262-6FF7D7958ABB}" type="slidenum">
              <a:rPr lang="ar-SA"/>
              <a:pPr/>
              <a:t>34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Cancer screening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55298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US" smtClean="0">
                <a:cs typeface="Majalla UI"/>
              </a:rPr>
              <a:t>Screening </a:t>
            </a:r>
            <a:r>
              <a:rPr lang="en-US" b="1" u="sng" smtClean="0">
                <a:cs typeface="Majalla UI"/>
              </a:rPr>
              <a:t>should only be offered to patients who have good life expectancy (more than 10 years) and are healthy </a:t>
            </a:r>
            <a:r>
              <a:rPr lang="en-US" smtClean="0">
                <a:cs typeface="Majalla UI"/>
              </a:rPr>
              <a:t>enough to undergo the cancer treatment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EF6732-66F9-4087-9A96-1481B7A543DF}" type="slidenum">
              <a:rPr lang="ar-SA"/>
              <a:pPr/>
              <a:t>35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7D9370-0882-437A-A2E3-60430D768C76}" type="slidenum">
              <a:rPr lang="ar-SA"/>
              <a:pPr/>
              <a:t>36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082800" y="457200"/>
            <a:ext cx="9601200" cy="75713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>
                <a:solidFill>
                  <a:srgbClr val="292929">
                    <a:alpha val="93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multiple factors need to be considered, including</a:t>
            </a:r>
            <a:br>
              <a:rPr lang="en-US" sz="5400" dirty="0">
                <a:solidFill>
                  <a:srgbClr val="292929">
                    <a:alpha val="93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</a:br>
            <a:r>
              <a:rPr lang="en-US" sz="5400" dirty="0">
                <a:solidFill>
                  <a:srgbClr val="292929">
                    <a:alpha val="93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life expectancy, functional performance status, comorbidities,</a:t>
            </a:r>
            <a:br>
              <a:rPr lang="en-US" sz="5400" dirty="0">
                <a:solidFill>
                  <a:srgbClr val="292929">
                    <a:alpha val="93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</a:br>
            <a:r>
              <a:rPr lang="en-US" sz="5400" dirty="0">
                <a:solidFill>
                  <a:srgbClr val="292929">
                    <a:alpha val="93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patient-specific risk factors for individual cancers, psychosocial</a:t>
            </a:r>
            <a:br>
              <a:rPr lang="en-US" sz="5400" dirty="0">
                <a:solidFill>
                  <a:srgbClr val="292929">
                    <a:alpha val="93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</a:br>
            <a:r>
              <a:rPr lang="en-US" sz="5400" dirty="0">
                <a:solidFill>
                  <a:srgbClr val="292929">
                    <a:alpha val="93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support, financial status, and patient desires</a:t>
            </a:r>
            <a:endParaRPr lang="en-US" kern="0" dirty="0">
              <a:latin typeface="+mj-lt"/>
              <a:ea typeface="+mj-ea"/>
              <a:cs typeface="+mj-cs"/>
              <a:sym typeface="Georgia"/>
            </a:endParaRPr>
          </a:p>
        </p:txBody>
      </p:sp>
    </p:spTree>
  </p:cSld>
  <p:clrMapOvr>
    <a:masterClrMapping/>
  </p:clrMapOvr>
  <p:transition spd="slow">
    <p:circl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hape 257"/>
          <p:cNvSpPr>
            <a:spLocks noChangeArrowheads="1"/>
          </p:cNvSpPr>
          <p:nvPr/>
        </p:nvSpPr>
        <p:spPr bwMode="auto">
          <a:xfrm>
            <a:off x="254000" y="1817688"/>
            <a:ext cx="12268200" cy="564197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IBD-related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 treatment with thiopurines is associated with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 an increased risk of 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non-Hodgkin’s lymphoma 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and non- melanoma skin cancer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95A090-02FC-45D6-9203-4A7DDE593AA1}" type="slidenum">
              <a:rPr lang="ar-SA"/>
              <a:pPr/>
              <a:t>37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hape 259"/>
          <p:cNvSpPr>
            <a:spLocks noChangeArrowheads="1"/>
          </p:cNvSpPr>
          <p:nvPr/>
        </p:nvSpPr>
        <p:spPr bwMode="auto">
          <a:xfrm>
            <a:off x="1625600" y="762000"/>
            <a:ext cx="9923463" cy="84121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cancer Screening should only be 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o ered to patients who have good life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 expectancy (more than 10 years) 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and are healthy enough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 to undergo the cancer treatment </a:t>
            </a:r>
            <a:endParaRPr lang="en-US">
              <a:solidFill>
                <a:schemeClr val="tx1"/>
              </a:solidFill>
              <a:latin typeface="Gill Sans MT" pitchFamily="34" charset="0"/>
              <a:cs typeface="Majalla UI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ADEF59-C67F-4966-91C4-A36A1F3A7E23}" type="slidenum">
              <a:rPr lang="ar-SA"/>
              <a:pPr/>
              <a:t>38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/>
          <p:nvPr/>
        </p:nvSpPr>
        <p:spPr>
          <a:xfrm>
            <a:off x="1854200" y="1524000"/>
            <a:ext cx="4410075" cy="657225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en-US" b="1">
                <a:solidFill>
                  <a:srgbClr val="835E01"/>
                </a:solidFill>
                <a:latin typeface="Gill Sans MT" pitchFamily="34" charset="0"/>
                <a:cs typeface="Majalla UI"/>
              </a:rPr>
              <a:t>IBD-related cancers</a:t>
            </a:r>
          </a:p>
        </p:txBody>
      </p:sp>
      <p:sp>
        <p:nvSpPr>
          <p:cNvPr id="59394" name="Shape 262"/>
          <p:cNvSpPr>
            <a:spLocks noChangeArrowheads="1"/>
          </p:cNvSpPr>
          <p:nvPr/>
        </p:nvSpPr>
        <p:spPr bwMode="auto">
          <a:xfrm>
            <a:off x="3302000" y="2438400"/>
            <a:ext cx="5273675" cy="619601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algn="ctr" hangingPunct="0"/>
            <a:endParaRPr lang="en-US">
              <a:latin typeface="Gill Sans MT" pitchFamily="34" charset="0"/>
              <a:cs typeface="Majalla UI"/>
            </a:endParaRPr>
          </a:p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Older patients with long-standing IBD-related colitis are at increased risk for CRC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F5EDE1-76DF-4D2D-A988-D21BE372C375}" type="slidenum">
              <a:rPr lang="ar-SA"/>
              <a:pPr/>
              <a:t>39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BC28A9-F46F-4422-9849-576CC18D70E2}" type="slidenum">
              <a:rPr lang="ar-SA"/>
              <a:pPr/>
              <a:t>4</a:t>
            </a:fld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9400" y="3962400"/>
            <a:ext cx="93091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4010025" y="1066800"/>
            <a:ext cx="5648325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7200" b="1" kern="0" dirty="0">
                <a:solidFill>
                  <a:schemeClr val="accent2">
                    <a:lumMod val="50000"/>
                  </a:schemeClr>
                </a:solidFill>
                <a:latin typeface="+mj-lt"/>
                <a:ea typeface="+mj-ea"/>
                <a:cs typeface="+mj-cs"/>
                <a:sym typeface="Georgia"/>
              </a:rPr>
              <a:t>Vaccinations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/>
          <p:nvPr/>
        </p:nvSpPr>
        <p:spPr>
          <a:xfrm>
            <a:off x="1778000" y="1633538"/>
            <a:ext cx="10668000" cy="61976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marL="571500" indent="-571500" algn="ctr" rtl="0" hangingPunct="0">
              <a:buFont typeface="Arial" charset="0"/>
              <a:buChar char="•"/>
            </a:pPr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IBD patients with extensive disease, </a:t>
            </a:r>
          </a:p>
          <a:p>
            <a:pPr marL="571500" indent="-571500" algn="ctr" rtl="0" hangingPunct="0"/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severe inflammation and longer disease duration are at higher risk of CRC </a:t>
            </a:r>
          </a:p>
          <a:p>
            <a:pPr marL="571500" indent="-571500" algn="ctr" rtl="0" hangingPunct="0"/>
            <a:endParaRPr lang="en-US" sz="4400">
              <a:solidFill>
                <a:schemeClr val="tx1"/>
              </a:solidFill>
              <a:latin typeface="Gill Sans MT" pitchFamily="34" charset="0"/>
              <a:cs typeface="Majalla UI"/>
            </a:endParaRPr>
          </a:p>
          <a:p>
            <a:pPr marL="571500" indent="-571500" algn="ctr" rtl="0" hangingPunct="0">
              <a:buFont typeface="Arial" charset="0"/>
              <a:buChar char="•"/>
            </a:pPr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 In patients with long-standing disease</a:t>
            </a:r>
          </a:p>
          <a:p>
            <a:pPr marL="571500" indent="-571500" algn="ctr" rtl="0" hangingPunct="0"/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 transitioning to older age, the risk of CRC may</a:t>
            </a:r>
          </a:p>
          <a:p>
            <a:pPr marL="571500" indent="-571500" algn="ctr" rtl="0" hangingPunct="0"/>
            <a:r>
              <a:rPr lang="en-US" sz="4400">
                <a:solidFill>
                  <a:schemeClr val="tx1"/>
                </a:solidFill>
                <a:latin typeface="Gill Sans MT" pitchFamily="34" charset="0"/>
                <a:cs typeface="Majalla UI"/>
              </a:rPr>
              <a:t> be particularly high because of the cumulative efects of age and IBD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5073E-1552-407F-8259-6ACC3E26263B}" type="slidenum">
              <a:rPr lang="ar-SA"/>
              <a:pPr/>
              <a:t>40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1000" y="3733800"/>
            <a:ext cx="7848600" cy="2286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i="0" dirty="0"/>
              <a:t>clinicians may consider starting screening colonoscopy within</a:t>
            </a:r>
            <a:br>
              <a:rPr lang="en-US" sz="6000" i="0" dirty="0"/>
            </a:br>
            <a:r>
              <a:rPr lang="en-US" sz="6000" i="0" dirty="0"/>
              <a:t>1-2 years of IBD diagnosis in older-onset IBD patients</a:t>
            </a:r>
            <a:endParaRPr lang="en-US" sz="6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575C4E-1B1D-461A-9E23-80C1C43A7F63}" type="slidenum">
              <a:rPr lang="ar-SA"/>
              <a:pPr/>
              <a:t>41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hape 266"/>
          <p:cNvSpPr>
            <a:spLocks noChangeArrowheads="1"/>
          </p:cNvSpPr>
          <p:nvPr/>
        </p:nvSpPr>
        <p:spPr bwMode="auto">
          <a:xfrm>
            <a:off x="2035175" y="2057400"/>
            <a:ext cx="10210800" cy="4719638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CRC screening guidelines in IBD suggest </a:t>
            </a:r>
          </a:p>
          <a:p>
            <a:pPr algn="ctr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starting colonoscopy 8-10 years after the diagnosis or onset of symptoms of IBD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FCD08F-FFEE-4C78-8677-636733B50A48}" type="slidenum">
              <a:rPr lang="ar-SA"/>
              <a:pPr/>
              <a:t>42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>
                    <a:satMod val="130000"/>
                  </a:schemeClr>
                </a:solidFill>
                <a:ea typeface="+mj-ea"/>
              </a:rPr>
              <a:t>Small intestinal</a:t>
            </a:r>
            <a:br>
              <a:rPr lang="en-US" dirty="0">
                <a:solidFill>
                  <a:schemeClr val="tx2">
                    <a:satMod val="130000"/>
                  </a:schemeClr>
                </a:solidFill>
                <a:ea typeface="+mj-ea"/>
              </a:rPr>
            </a:br>
            <a:r>
              <a:rPr lang="en-US" dirty="0">
                <a:solidFill>
                  <a:schemeClr val="tx2">
                    <a:satMod val="130000"/>
                  </a:schemeClr>
                </a:solidFill>
                <a:ea typeface="+mj-ea"/>
              </a:rPr>
              <a:t>adenocarcinoma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2600" y="2438400"/>
            <a:ext cx="12039600" cy="5715000"/>
          </a:xfrm>
        </p:spPr>
        <p:txBody>
          <a:bodyPr>
            <a:noAutofit/>
          </a:bodyPr>
          <a:lstStyle/>
          <a:p>
            <a:pPr marL="685800" indent="-685800" fontAlgn="auto">
              <a:spcBef>
                <a:spcPts val="853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6000" dirty="0">
                <a:ea typeface="+mn-ea"/>
              </a:rPr>
              <a:t>Patients with CD are at increased risk of SIA </a:t>
            </a:r>
            <a:endParaRPr lang="en-US" sz="6000" dirty="0" smtClean="0">
              <a:ea typeface="+mn-ea"/>
            </a:endParaRPr>
          </a:p>
          <a:p>
            <a:pPr marL="0" indent="0" fontAlgn="auto">
              <a:spcBef>
                <a:spcPts val="853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6000" dirty="0" smtClean="0">
              <a:ea typeface="+mn-ea"/>
            </a:endParaRPr>
          </a:p>
          <a:p>
            <a:pPr marL="685800" indent="-685800" fontAlgn="auto">
              <a:spcBef>
                <a:spcPts val="853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6000" dirty="0" smtClean="0">
                <a:ea typeface="+mn-ea"/>
              </a:rPr>
              <a:t> Risk factors </a:t>
            </a:r>
            <a:r>
              <a:rPr lang="en-US" sz="6000" dirty="0">
                <a:ea typeface="+mn-ea"/>
              </a:rPr>
              <a:t>for SIA in CD include older age, male </a:t>
            </a:r>
            <a:r>
              <a:rPr lang="en-US" sz="6000" dirty="0" smtClean="0">
                <a:ea typeface="+mn-ea"/>
              </a:rPr>
              <a:t>sex, duration of disease</a:t>
            </a:r>
            <a:r>
              <a:rPr lang="en-US" sz="6000" dirty="0">
                <a:ea typeface="+mn-ea"/>
              </a:rPr>
              <a:t>, and associated </a:t>
            </a:r>
            <a:r>
              <a:rPr lang="en-US" sz="6000" dirty="0" smtClean="0">
                <a:ea typeface="+mn-ea"/>
              </a:rPr>
              <a:t>fistulous </a:t>
            </a:r>
            <a:r>
              <a:rPr lang="en-US" sz="6000" dirty="0">
                <a:ea typeface="+mn-ea"/>
              </a:rPr>
              <a:t>disease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D3F114-3CCD-43EC-88CA-0D6550354FA9}" type="slidenum">
              <a:rPr lang="ar-SA"/>
              <a:pPr/>
              <a:t>43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i="0" dirty="0"/>
              <a:t>SIA screening in all older</a:t>
            </a:r>
            <a:br>
              <a:rPr lang="en-US" sz="6000" i="0" dirty="0"/>
            </a:br>
            <a:r>
              <a:rPr lang="en-US" sz="6000" i="0" dirty="0"/>
              <a:t>CD patients with small bowel disease may not be </a:t>
            </a:r>
            <a:r>
              <a:rPr lang="en-US" sz="6000" i="0" dirty="0" smtClean="0"/>
              <a:t>beneficial</a:t>
            </a:r>
            <a:endParaRPr lang="en-US" sz="6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6A4973-FBEF-4909-8524-475A32D7C7DF}" type="slidenum">
              <a:rPr lang="ar-SA"/>
              <a:pPr/>
              <a:t>44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8000" dirty="0" err="1">
                <a:solidFill>
                  <a:schemeClr val="tx2">
                    <a:satMod val="130000"/>
                  </a:schemeClr>
                </a:solidFill>
                <a:ea typeface="+mj-ea"/>
              </a:rPr>
              <a:t>Cholangiocarcinoma</a:t>
            </a:r>
            <a:endParaRPr lang="en-US" sz="8000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65538" name="Text Placeholder 2"/>
          <p:cNvSpPr>
            <a:spLocks noGrp="1"/>
          </p:cNvSpPr>
          <p:nvPr>
            <p:ph type="body" idx="1"/>
          </p:nvPr>
        </p:nvSpPr>
        <p:spPr>
          <a:xfrm>
            <a:off x="482600" y="2016125"/>
            <a:ext cx="12223750" cy="5715000"/>
          </a:xfrm>
        </p:spPr>
        <p:txBody>
          <a:bodyPr/>
          <a:lstStyle/>
          <a:p>
            <a:r>
              <a:rPr lang="en-US" sz="6000" smtClean="0">
                <a:cs typeface="Majalla UI"/>
              </a:rPr>
              <a:t>older patients </a:t>
            </a:r>
            <a:r>
              <a:rPr lang="en-US" sz="6000" b="1" u="sng" smtClean="0">
                <a:cs typeface="Majalla UI"/>
              </a:rPr>
              <a:t>may benefit from an annual ultrasound or magnetic resonance cholangio pancreatography and a cancer antigen 19-9</a:t>
            </a:r>
            <a:r>
              <a:rPr lang="en-US" sz="6000" smtClean="0">
                <a:cs typeface="Majalla UI"/>
              </a:rPr>
              <a:t>, </a:t>
            </a:r>
          </a:p>
          <a:p>
            <a:pPr>
              <a:buFont typeface="Arial" charset="0"/>
              <a:buChar char="•"/>
            </a:pPr>
            <a:r>
              <a:rPr lang="en-US" sz="6000" smtClean="0">
                <a:cs typeface="Majalla UI"/>
              </a:rPr>
              <a:t>particularly if other risk factors, such as concomitant PSC are present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0F92E1-12FB-48A4-9713-C89EB7A59C81}" type="slidenum">
              <a:rPr lang="ar-SA"/>
              <a:pPr/>
              <a:t>45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Shape 270"/>
          <p:cNvSpPr/>
          <p:nvPr/>
        </p:nvSpPr>
        <p:spPr>
          <a:xfrm>
            <a:off x="1473200" y="2255838"/>
            <a:ext cx="11531600" cy="5273675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marL="571500" indent="-571500" algn="ctr" rtl="0" hangingPunct="0">
              <a:buFont typeface="Arial" charset="0"/>
              <a:buChar char="•"/>
            </a:pP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Most CC cases are diagnosed within the  first year after the diagnosis of PSC </a:t>
            </a:r>
          </a:p>
          <a:p>
            <a:pPr marL="571500" indent="-571500" algn="ctr" rtl="0" hangingPunct="0">
              <a:buFont typeface="Arial" charset="0"/>
              <a:buChar char="•"/>
            </a:pPr>
            <a:endParaRPr lang="en-US" sz="4800">
              <a:solidFill>
                <a:schemeClr val="tx1"/>
              </a:solidFill>
              <a:latin typeface="Gill Sans MT" pitchFamily="34" charset="0"/>
              <a:cs typeface="Majalla UI"/>
            </a:endParaRPr>
          </a:p>
          <a:p>
            <a:pPr marL="571500" indent="-571500" algn="ctr" rtl="0" hangingPunct="0">
              <a:buFont typeface="Arial" charset="0"/>
              <a:buChar char="•"/>
            </a:pP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 Although there are nonspecific guidelines for CC screening in IBD patients,</a:t>
            </a:r>
          </a:p>
          <a:p>
            <a:pPr marL="571500" indent="-571500" algn="ctr" rtl="0" hangingPunct="0"/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 older patients may benefit from </a:t>
            </a:r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an annual US or MRCP and CA19-9</a:t>
            </a:r>
            <a:endParaRPr lang="en-US" sz="4800">
              <a:solidFill>
                <a:schemeClr val="tx1"/>
              </a:solidFill>
              <a:latin typeface="Gill Sans MT" pitchFamily="34" charset="0"/>
              <a:cs typeface="Majalla UI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FBFCC2-F98B-46B8-AAA7-C495EFBB1238}" type="slidenum">
              <a:rPr lang="ar-SA"/>
              <a:pPr/>
              <a:t>46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/>
          <p:nvPr/>
        </p:nvSpPr>
        <p:spPr>
          <a:xfrm>
            <a:off x="2744788" y="822325"/>
            <a:ext cx="7737475" cy="841375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wrap="none" lIns="50800" tIns="50800" rIns="50800" bIns="50800" anchor="ctr">
            <a:spAutoFit/>
          </a:bodyPr>
          <a:lstStyle/>
          <a:p>
            <a:pPr algn="ctr" hangingPunct="0"/>
            <a:r>
              <a:rPr lang="en-US" sz="4800">
                <a:solidFill>
                  <a:srgbClr val="C58D01"/>
                </a:solidFill>
                <a:latin typeface="Gill Sans MT" pitchFamily="34" charset="0"/>
                <a:cs typeface="Majalla UI"/>
              </a:rPr>
              <a:t>IBD treatment-related cancers</a:t>
            </a:r>
          </a:p>
        </p:txBody>
      </p:sp>
      <p:sp>
        <p:nvSpPr>
          <p:cNvPr id="273" name="Shape 273"/>
          <p:cNvSpPr/>
          <p:nvPr/>
        </p:nvSpPr>
        <p:spPr>
          <a:xfrm>
            <a:off x="479425" y="1763713"/>
            <a:ext cx="12268200" cy="8043862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/>
          <a:p>
            <a:pPr marL="685800" indent="-685800" algn="ctr" rtl="0" hangingPunct="0">
              <a:buFont typeface="Arial" charset="0"/>
              <a:buChar char="•"/>
            </a:pP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IBD treatment with </a:t>
            </a:r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thiopurines </a:t>
            </a: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is associated with an increased risk of lymphoma, particularly </a:t>
            </a:r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non-Hodgkin’s Lymphoma</a:t>
            </a:r>
          </a:p>
          <a:p>
            <a:pPr marL="685800" indent="-685800" algn="ctr" rtl="0" hangingPunct="0"/>
            <a:endParaRPr lang="en-US" sz="4800">
              <a:solidFill>
                <a:schemeClr val="tx1"/>
              </a:solidFill>
              <a:latin typeface="Gill Sans MT" pitchFamily="34" charset="0"/>
              <a:cs typeface="Majalla UI"/>
            </a:endParaRPr>
          </a:p>
          <a:p>
            <a:pPr marL="685800" indent="-685800" algn="ctr" rtl="0" hangingPunct="0">
              <a:buFont typeface="Arial" charset="0"/>
              <a:buChar char="•"/>
            </a:pP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Besides older age and thiopurine therapy, </a:t>
            </a:r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male sex and</a:t>
            </a:r>
          </a:p>
          <a:p>
            <a:pPr marL="685800" indent="-685800" algn="ctr" rtl="0" hangingPunct="0"/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longer duration of IBD </a:t>
            </a: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are associated with an increased risk </a:t>
            </a:r>
          </a:p>
          <a:p>
            <a:pPr marL="685800" indent="-685800" algn="ctr" rtl="0" hangingPunct="0"/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of </a:t>
            </a:r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lymphoma</a:t>
            </a:r>
          </a:p>
          <a:p>
            <a:pPr marL="685800" indent="-685800" algn="ctr" rtl="0" hangingPunct="0"/>
            <a:endParaRPr lang="en-US">
              <a:latin typeface="Gill Sans MT" pitchFamily="34" charset="0"/>
              <a:cs typeface="Majalla UI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1F1FB2-67CE-47F9-89D2-D78C23586596}" type="slidenum">
              <a:rPr lang="ar-SA"/>
              <a:pPr/>
              <a:t>47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5BB23B-655B-4A89-8AC0-5B636A7FF462}" type="slidenum">
              <a:rPr lang="ar-SA"/>
              <a:pPr/>
              <a:t>48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473200" y="598488"/>
            <a:ext cx="11125200" cy="98790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610514" indent="-571500" algn="l" defTabSz="914400" rtl="0" fontAlgn="auto">
              <a:spcBef>
                <a:spcPts val="853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en-US" sz="48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If anti-TNF therapy is needed, </a:t>
            </a:r>
            <a:r>
              <a:rPr lang="en-US" sz="4800" u="sng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monotherapy is preferred </a:t>
            </a:r>
            <a:r>
              <a:rPr lang="en-US" sz="48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over concomitant anti-TNF and </a:t>
            </a:r>
            <a:r>
              <a:rPr lang="en-US" sz="4800" dirty="0" err="1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thiopurine</a:t>
            </a:r>
            <a:r>
              <a:rPr lang="en-US" sz="48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 therapy</a:t>
            </a:r>
          </a:p>
          <a:p>
            <a:pPr marL="610514" indent="-571500" algn="l" defTabSz="914400" rtl="0" fontAlgn="auto">
              <a:spcBef>
                <a:spcPts val="853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en-US" sz="4800" dirty="0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One possible strategy to reduce the risk of lymphoma may be to </a:t>
            </a:r>
            <a:r>
              <a:rPr lang="en-US" sz="4800" u="sng" dirty="0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limit the use of </a:t>
            </a:r>
            <a:r>
              <a:rPr lang="en-US" sz="4800" u="sng" dirty="0" err="1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thiopurines</a:t>
            </a:r>
            <a:r>
              <a:rPr lang="en-US" sz="4800" u="sng" dirty="0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 to 1-3 years.</a:t>
            </a:r>
          </a:p>
          <a:p>
            <a:pPr marL="610514" indent="-571500" algn="l" defTabSz="914400" rtl="0" fontAlgn="auto">
              <a:spcBef>
                <a:spcPts val="853"/>
              </a:spcBef>
              <a:spcAft>
                <a:spcPts val="0"/>
              </a:spcAft>
              <a:buClr>
                <a:srgbClr val="3891A7"/>
              </a:buClr>
              <a:buSzPct val="80000"/>
              <a:buFont typeface="Arial" panose="020B0604020202020204" pitchFamily="34" charset="0"/>
              <a:buChar char="•"/>
              <a:defRPr/>
            </a:pPr>
            <a:r>
              <a:rPr lang="en-US" sz="4800" dirty="0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Another strategy may be to consider </a:t>
            </a:r>
            <a:r>
              <a:rPr lang="en-US" sz="4800" u="sng" dirty="0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alternative therapy in older IBD patients, methotrexate over </a:t>
            </a:r>
            <a:r>
              <a:rPr lang="en-US" sz="4800" u="sng" dirty="0" err="1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thiopurines</a:t>
            </a:r>
            <a:r>
              <a:rPr lang="en-US" sz="4800" u="sng" dirty="0">
                <a:solidFill>
                  <a:srgbClr val="4F271C">
                    <a:shade val="30000"/>
                    <a:satMod val="150000"/>
                  </a:srgbClr>
                </a:solidFill>
                <a:latin typeface="+mj-lt"/>
                <a:ea typeface="+mn-ea"/>
                <a:cs typeface="+mn-cs"/>
                <a:sym typeface="Georgia"/>
              </a:rPr>
              <a:t> in CD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4400" dirty="0">
              <a:solidFill>
                <a:srgbClr val="4F271C">
                  <a:satMod val="130000"/>
                </a:srgb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  <a:sym typeface="Georgia"/>
            </a:endParaRP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1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/>
            </a:r>
            <a:br>
              <a:rPr lang="en-US" sz="6100" dirty="0">
                <a:solidFill>
                  <a:srgbClr val="4F271C">
                    <a:satMod val="13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</a:br>
            <a:endParaRPr lang="en-US" kern="0" dirty="0">
              <a:latin typeface="+mj-lt"/>
              <a:ea typeface="+mj-ea"/>
              <a:cs typeface="+mj-cs"/>
              <a:sym typeface="Georgia"/>
            </a:endParaRPr>
          </a:p>
        </p:txBody>
      </p:sp>
    </p:spTree>
  </p:cSld>
  <p:clrMapOvr>
    <a:masterClrMapping/>
  </p:clrMapOvr>
  <p:transition spd="slow">
    <p:circl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/>
          <p:cNvPicPr>
            <a:picLocks noGrp="1" noChangeAspect="1"/>
          </p:cNvPicPr>
          <p:nvPr>
            <p:ph type="pic" sz="half" idx="13"/>
          </p:nvPr>
        </p:nvPicPr>
        <p:blipFill>
          <a:blip r:embed="rId2"/>
          <a:srcRect l="22000" r="22000"/>
          <a:stretch>
            <a:fillRect/>
          </a:stretch>
        </p:blipFill>
        <p:spPr>
          <a:xfrm rot="21360000">
            <a:off x="7402513" y="2824163"/>
            <a:ext cx="4737100" cy="63119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i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Skin cancer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800" dirty="0" err="1">
                <a:ea typeface="+mn-ea"/>
              </a:rPr>
              <a:t>thiopurine</a:t>
            </a:r>
            <a:r>
              <a:rPr lang="en-US" sz="4800" dirty="0">
                <a:ea typeface="+mn-ea"/>
              </a:rPr>
              <a:t> therapy in IBD patients is associated with an increased risk of non-melanoma skin cancer</a:t>
            </a:r>
          </a:p>
          <a:p>
            <a:pPr fontAlgn="auto">
              <a:spcAft>
                <a:spcPts val="0"/>
              </a:spcAft>
              <a:buFont typeface="Wingdings 2"/>
              <a:buBlip>
                <a:blip r:embed="rId3"/>
              </a:buBlip>
              <a:defRPr/>
            </a:pPr>
            <a:endParaRPr lang="en-US" dirty="0">
              <a:ea typeface="+mn-ea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73C890A7-25C8-4548-BE8E-165F459F37AD}" type="slidenum">
              <a:rPr lang="ar-SA"/>
              <a:pPr/>
              <a:t>49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hape 211"/>
          <p:cNvSpPr>
            <a:spLocks noChangeArrowheads="1"/>
          </p:cNvSpPr>
          <p:nvPr/>
        </p:nvSpPr>
        <p:spPr bwMode="auto">
          <a:xfrm>
            <a:off x="1123950" y="2870200"/>
            <a:ext cx="10668000" cy="6011863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4800">
                <a:latin typeface="Gill Sans MT" pitchFamily="34" charset="0"/>
                <a:cs typeface="Majalla UI"/>
              </a:rPr>
              <a:t>Patients with IBD generally mount appropriate</a:t>
            </a:r>
          </a:p>
          <a:p>
            <a:pPr algn="ctr" hangingPunct="0"/>
            <a:r>
              <a:rPr lang="en-US" sz="4800">
                <a:latin typeface="Gill Sans MT" pitchFamily="34" charset="0"/>
                <a:cs typeface="Majalla UI"/>
              </a:rPr>
              <a:t> responses to vaccinations, </a:t>
            </a:r>
          </a:p>
          <a:p>
            <a:pPr algn="ctr" hangingPunct="0"/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although patients ≥65 years old </a:t>
            </a:r>
          </a:p>
          <a:p>
            <a:pPr algn="ctr" hangingPunct="0"/>
            <a:r>
              <a:rPr lang="en-US" sz="4800" b="1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and patients on biologics and/or immune- modifying</a:t>
            </a:r>
          </a:p>
          <a:p>
            <a:pPr algn="ctr" hangingPunct="0"/>
            <a:r>
              <a:rPr lang="en-US" sz="4800">
                <a:latin typeface="Gill Sans MT" pitchFamily="34" charset="0"/>
                <a:cs typeface="Majalla UI"/>
              </a:rPr>
              <a:t> agents may have a </a:t>
            </a: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decreased immune response </a:t>
            </a:r>
            <a:r>
              <a:rPr lang="en-US" sz="4800">
                <a:latin typeface="Gill Sans MT" pitchFamily="34" charset="0"/>
                <a:cs typeface="Majalla UI"/>
              </a:rPr>
              <a:t>to vaccinations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DA355E-F144-4372-AFFA-4689513EA1AA}" type="slidenum">
              <a:rPr lang="ar-SA"/>
              <a:pPr/>
              <a:t>5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5800" y="3733800"/>
            <a:ext cx="6629400" cy="2286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/>
              <a:t>most experts recommend an annual dermatology examination</a:t>
            </a:r>
            <a:br>
              <a:rPr lang="en-US" sz="6600" b="1" dirty="0"/>
            </a:br>
            <a:r>
              <a:rPr lang="en-US" sz="6600" b="1" dirty="0"/>
              <a:t>by a physician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9546D4-9123-465E-B841-FCB7886734C9}" type="slidenum">
              <a:rPr lang="ar-SA"/>
              <a:pPr/>
              <a:t>50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000" dirty="0" smtClean="0"/>
              <a:t>The </a:t>
            </a:r>
            <a:r>
              <a:rPr lang="en-US" sz="8000" dirty="0"/>
              <a:t>risk of MSC</a:t>
            </a:r>
            <a:br>
              <a:rPr lang="en-US" sz="8000" dirty="0"/>
            </a:br>
            <a:r>
              <a:rPr lang="en-US" sz="8000" dirty="0"/>
              <a:t>with anti-TNF therapy is </a:t>
            </a:r>
            <a:r>
              <a:rPr lang="en-US" sz="8000" dirty="0" smtClean="0"/>
              <a:t>controversial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49A060-4945-40BC-B9DD-264092952D77}" type="slidenum">
              <a:rPr lang="ar-SA"/>
              <a:pPr/>
              <a:t>51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52122B-41EE-4E94-A1BF-92627740A38D}" type="slidenum">
              <a:rPr lang="ar-SA"/>
              <a:pPr/>
              <a:t>52</a:t>
            </a:fld>
            <a:endParaRPr lang="en-US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1836738" y="914400"/>
            <a:ext cx="10439400" cy="747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In addition to thiopurine therapy,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older age, male sex, fair skin, high ultraviolet exposure, and a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personal or family history of skin cancer are associated with</a:t>
            </a:r>
          </a:p>
          <a:p>
            <a:pPr algn="ctr" rtl="0" hangingPunct="0"/>
            <a:r>
              <a:rPr lang="en-US" sz="6000">
                <a:solidFill>
                  <a:schemeClr val="tx1"/>
                </a:solidFill>
                <a:latin typeface="Gill Sans MT" pitchFamily="34" charset="0"/>
                <a:cs typeface="Majalla UI"/>
              </a:rPr>
              <a:t>an increased risk of NMSC in IBD patients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B4F8ADC-25BC-49E2-AA0E-B407FB4C9EFB}" type="slidenum">
              <a:rPr lang="ar-SA"/>
              <a:pPr/>
              <a:t>53</a:t>
            </a:fld>
            <a:endParaRPr lang="en-US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4800" y="741363"/>
            <a:ext cx="114300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1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B5A788"/>
                </a:solidFill>
                <a:ea typeface="Majalla UI"/>
                <a:cs typeface="Majalla UI"/>
                <a:sym typeface="Georgia" pitchFamily="18" charset="0"/>
              </a:rPr>
              <a:t>TABRIZ MEDICAL UNIVIVERSITY</a:t>
            </a:r>
          </a:p>
        </p:txBody>
      </p:sp>
      <p:sp>
        <p:nvSpPr>
          <p:cNvPr id="7373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B5A788"/>
                </a:solidFill>
                <a:ea typeface="Majalla UI"/>
                <a:cs typeface="Majalla UI"/>
                <a:sym typeface="Georgia" pitchFamily="18" charset="0"/>
              </a:rPr>
              <a:t>GASTEROENTROLOGY &amp; HEPATOLOGY DEPARTMENT</a:t>
            </a:r>
          </a:p>
        </p:txBody>
      </p:sp>
      <p:pic>
        <p:nvPicPr>
          <p:cNvPr id="73733" name="Ink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49700" y="2547938"/>
            <a:ext cx="2817813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4" name="Ink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60813" y="2830513"/>
            <a:ext cx="33337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Ink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6838" y="2720975"/>
            <a:ext cx="22764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Ink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6588" y="2298700"/>
            <a:ext cx="725487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7" name="Ink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65663" y="3448050"/>
            <a:ext cx="2079625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8" name="Ink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906838" y="3675063"/>
            <a:ext cx="2081212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9" name="Ink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505700" y="4108450"/>
            <a:ext cx="1462088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0" name="Ink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61250" y="4368800"/>
            <a:ext cx="1430338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Ink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50138" y="4997450"/>
            <a:ext cx="747712" cy="16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2" name="Ink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62125" y="4975225"/>
            <a:ext cx="1808163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3" name="Ink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1751013" y="4097338"/>
            <a:ext cx="1646237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4" name="Ink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771650" y="3219450"/>
            <a:ext cx="1192213" cy="13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Ink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1782763" y="3468688"/>
            <a:ext cx="1277937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97000" y="112713"/>
            <a:ext cx="10663238" cy="1625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a typeface="+mj-ea"/>
              </a:rPr>
              <a:t>Bone health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963" y="1752600"/>
            <a:ext cx="12722225" cy="6750050"/>
          </a:xfrm>
        </p:spPr>
        <p:txBody>
          <a:bodyPr>
            <a:noAutofit/>
          </a:bodyPr>
          <a:lstStyle/>
          <a:p>
            <a:pPr marL="571500" indent="-571500" fontAlgn="auto">
              <a:spcBef>
                <a:spcPts val="853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4400" b="1" u="sng" dirty="0">
                <a:ea typeface="+mn-ea"/>
              </a:rPr>
              <a:t>Older age, ongoing intestinal inflammation, </a:t>
            </a:r>
            <a:r>
              <a:rPr lang="en-US" sz="4400" b="1" u="sng" dirty="0" smtClean="0">
                <a:ea typeface="+mn-ea"/>
              </a:rPr>
              <a:t>and corticosteroids</a:t>
            </a:r>
            <a:r>
              <a:rPr lang="en-US" sz="4400" dirty="0" smtClean="0">
                <a:ea typeface="+mn-ea"/>
              </a:rPr>
              <a:t> </a:t>
            </a:r>
            <a:r>
              <a:rPr lang="en-US" sz="4400" dirty="0">
                <a:ea typeface="+mn-ea"/>
              </a:rPr>
              <a:t>can predispose IBD patients to </a:t>
            </a:r>
            <a:r>
              <a:rPr lang="en-US" sz="4400" dirty="0" smtClean="0">
                <a:ea typeface="+mn-ea"/>
              </a:rPr>
              <a:t>osteoporosis</a:t>
            </a:r>
          </a:p>
          <a:p>
            <a:pPr marL="0" indent="0" fontAlgn="auto">
              <a:spcBef>
                <a:spcPts val="853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4400" dirty="0">
              <a:ea typeface="+mn-ea"/>
            </a:endParaRPr>
          </a:p>
          <a:p>
            <a:pPr marL="571500" indent="-571500" fontAlgn="auto">
              <a:spcBef>
                <a:spcPts val="853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4400" dirty="0">
                <a:ea typeface="+mn-ea"/>
              </a:rPr>
              <a:t>Other risk factors for osteoporosis in IBD include 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low BMI, </a:t>
            </a:r>
            <a:r>
              <a:rPr lang="en-US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immobilization or sedentary lifestyle, 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previous fragility </a:t>
            </a:r>
            <a:r>
              <a:rPr lang="en-US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fracture, </a:t>
            </a:r>
            <a:r>
              <a:rPr lang="en-US" sz="4400" u="sng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hypogonadism</a:t>
            </a:r>
            <a:r>
              <a:rPr lang="en-US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, smoking, excess 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alcohol consumption</a:t>
            </a:r>
            <a:r>
              <a:rPr lang="en-US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, malnutrition, malabsorption and </a:t>
            </a:r>
            <a:r>
              <a:rPr lang="en-US" sz="4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deficiency of </a:t>
            </a:r>
            <a:r>
              <a:rPr lang="en-US" sz="4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calcium and vitamin </a:t>
            </a:r>
            <a:r>
              <a:rPr lang="en-US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D</a:t>
            </a:r>
            <a:endParaRPr lang="en-US" sz="32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05CEED-F674-4CF3-AA87-7686F46830DD}" type="slidenum">
              <a:rPr lang="ar-SA"/>
              <a:pPr/>
              <a:t>54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000" i="0" dirty="0" smtClean="0"/>
              <a:t>The </a:t>
            </a:r>
            <a:r>
              <a:rPr lang="en-US" sz="6000" b="1" i="0" u="sng" dirty="0"/>
              <a:t>AGA guidelines </a:t>
            </a:r>
            <a:r>
              <a:rPr lang="en-US" sz="6000" i="0" dirty="0"/>
              <a:t>suggest</a:t>
            </a:r>
            <a:br>
              <a:rPr lang="en-US" sz="6000" i="0" dirty="0"/>
            </a:br>
            <a:r>
              <a:rPr lang="en-US" sz="6000" b="1" i="0" u="sng" dirty="0"/>
              <a:t>screening </a:t>
            </a:r>
            <a:r>
              <a:rPr lang="en-US" sz="6000" i="0" dirty="0"/>
              <a:t>IBD patients for decreased bone </a:t>
            </a:r>
            <a:r>
              <a:rPr lang="en-US" sz="6000" b="1" i="0" u="sng" dirty="0"/>
              <a:t>mineral density </a:t>
            </a:r>
            <a:r>
              <a:rPr lang="en-US" sz="6000" i="0" dirty="0"/>
              <a:t>with</a:t>
            </a:r>
            <a:br>
              <a:rPr lang="en-US" sz="6000" i="0" dirty="0"/>
            </a:br>
            <a:r>
              <a:rPr lang="en-US" sz="6000" i="0" dirty="0"/>
              <a:t>dual-energy X-ray absorptiometry scanning </a:t>
            </a:r>
            <a:r>
              <a:rPr lang="en-US" sz="6000" b="1" i="0" u="sng" dirty="0"/>
              <a:t>in the presence of</a:t>
            </a:r>
            <a:br>
              <a:rPr lang="en-US" sz="6000" b="1" i="0" u="sng" dirty="0"/>
            </a:br>
            <a:r>
              <a:rPr lang="en-US" sz="6000" b="1" i="0" u="sng" dirty="0"/>
              <a:t>one or more risk factors</a:t>
            </a:r>
            <a:endParaRPr lang="en-US" sz="6000" b="1" u="sn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498ADA-2547-44E0-92C8-7631B97F941C}" type="slidenum">
              <a:rPr lang="ar-SA"/>
              <a:pPr/>
              <a:t>55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3200" y="4114800"/>
            <a:ext cx="10464800" cy="2286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6600" i="0" dirty="0" smtClean="0"/>
              <a:t>The </a:t>
            </a:r>
            <a:r>
              <a:rPr lang="en-US" sz="6600" i="0" dirty="0"/>
              <a:t>AGA guidelines suggest</a:t>
            </a:r>
            <a:br>
              <a:rPr lang="en-US" sz="6600" i="0" dirty="0"/>
            </a:br>
            <a:r>
              <a:rPr lang="en-US" sz="6600" b="1" i="0" u="sng" dirty="0"/>
              <a:t>bisphosphonate therapy in IBD patients with osteoporosis,</a:t>
            </a:r>
            <a:br>
              <a:rPr lang="en-US" sz="6600" b="1" i="0" u="sng" dirty="0"/>
            </a:br>
            <a:r>
              <a:rPr lang="en-US" sz="6600" b="1" i="0" u="sng" dirty="0" err="1"/>
              <a:t>atraumatic</a:t>
            </a:r>
            <a:r>
              <a:rPr lang="en-US" sz="6600" b="1" i="0" u="sng" dirty="0"/>
              <a:t> fractures, and patients on corticosteroids for</a:t>
            </a:r>
            <a:br>
              <a:rPr lang="en-US" sz="6600" b="1" i="0" u="sng" dirty="0"/>
            </a:br>
            <a:r>
              <a:rPr lang="en-US" sz="6600" b="1" i="0" u="sng" dirty="0"/>
              <a:t>&gt;3 months</a:t>
            </a:r>
            <a:endParaRPr lang="en-US" sz="4400" b="1" u="sng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9B8F33-615D-40F2-9436-282AFF036F1D}" type="slidenum">
              <a:rPr lang="ar-SA"/>
              <a:pPr/>
              <a:t>56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Mental health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r>
              <a:rPr lang="en-US" dirty="0">
                <a:ea typeface="+mn-ea"/>
              </a:rPr>
              <a:t>the European </a:t>
            </a:r>
            <a:r>
              <a:rPr lang="en-US" dirty="0" err="1">
                <a:ea typeface="+mn-ea"/>
              </a:rPr>
              <a:t>Crohn’s</a:t>
            </a:r>
            <a:r>
              <a:rPr lang="en-US" dirty="0">
                <a:ea typeface="+mn-ea"/>
              </a:rPr>
              <a:t> and Colitis </a:t>
            </a:r>
            <a:r>
              <a:rPr lang="en-US" dirty="0" err="1">
                <a:ea typeface="+mn-ea"/>
              </a:rPr>
              <a:t>Organisation</a:t>
            </a:r>
            <a:r>
              <a:rPr lang="en-US" dirty="0">
                <a:ea typeface="+mn-ea"/>
              </a:rPr>
              <a:t> </a:t>
            </a:r>
            <a:r>
              <a:rPr lang="en-US" b="1" u="sng" dirty="0">
                <a:ea typeface="+mn-ea"/>
              </a:rPr>
              <a:t>(ECCO) consensus guidelines recommend assessment of the patient’s psychosocial status and need for additional psychological care at regular visits</a:t>
            </a:r>
            <a:r>
              <a:rPr lang="en-US" dirty="0">
                <a:ea typeface="+mn-ea"/>
              </a:rPr>
              <a:t>, with psychotherapy being provided if indicated</a:t>
            </a:r>
          </a:p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endParaRPr lang="en-US" dirty="0">
              <a:ea typeface="+mn-ea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A0906E-854B-4184-BD28-696C8B15208C}" type="slidenum">
              <a:rPr lang="ar-SA"/>
              <a:pPr/>
              <a:t>57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Nutritional status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00" y="2016125"/>
            <a:ext cx="12039600" cy="5715000"/>
          </a:xfrm>
        </p:spPr>
        <p:txBody>
          <a:bodyPr>
            <a:noAutofit/>
          </a:bodyPr>
          <a:lstStyle/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r>
              <a:rPr lang="en-US" sz="6000" dirty="0">
                <a:ea typeface="+mn-ea"/>
              </a:rPr>
              <a:t>In patients </a:t>
            </a:r>
            <a:r>
              <a:rPr lang="en-US" sz="6000" u="sng" dirty="0" smtClean="0">
                <a:ea typeface="+mn-ea"/>
              </a:rPr>
              <a:t>with small </a:t>
            </a:r>
            <a:r>
              <a:rPr lang="en-US" sz="6000" u="sng" dirty="0">
                <a:ea typeface="+mn-ea"/>
              </a:rPr>
              <a:t>bowel CD in remission, serum vitamin B12, vitamin D, iron and folate levels should be measured annually </a:t>
            </a:r>
            <a:r>
              <a:rPr lang="en-US" sz="6000" u="sng" dirty="0" smtClean="0">
                <a:ea typeface="+mn-ea"/>
              </a:rPr>
              <a:t> </a:t>
            </a:r>
          </a:p>
          <a:p>
            <a:pPr marL="117041" indent="0" fontAlgn="auto">
              <a:spcBef>
                <a:spcPts val="853"/>
              </a:spcBef>
              <a:spcAft>
                <a:spcPts val="0"/>
              </a:spcAft>
              <a:buFont typeface="Wingdings 2"/>
              <a:buNone/>
              <a:defRPr/>
            </a:pPr>
            <a:endParaRPr lang="en-US" sz="6000" u="sng" dirty="0" smtClean="0">
              <a:ea typeface="+mn-ea"/>
            </a:endParaRPr>
          </a:p>
          <a:p>
            <a:pPr marL="520184" indent="-403143" fontAlgn="auto">
              <a:spcBef>
                <a:spcPts val="853"/>
              </a:spcBef>
              <a:spcAft>
                <a:spcPts val="0"/>
              </a:spcAft>
              <a:buFont typeface="Wingdings 2"/>
              <a:buBlip>
                <a:blip r:embed="rId2"/>
              </a:buBlip>
              <a:defRPr/>
            </a:pPr>
            <a:r>
              <a:rPr lang="en-US" sz="6000" b="1" u="sng" dirty="0" smtClean="0">
                <a:ea typeface="+mn-ea"/>
              </a:rPr>
              <a:t>Nutritional deficiencies </a:t>
            </a:r>
            <a:r>
              <a:rPr lang="en-US" sz="6000" b="1" u="sng" dirty="0">
                <a:ea typeface="+mn-ea"/>
              </a:rPr>
              <a:t>correlated with </a:t>
            </a:r>
            <a:r>
              <a:rPr lang="en-US" sz="6000" b="1" u="sng" dirty="0" smtClean="0">
                <a:ea typeface="+mn-ea"/>
              </a:rPr>
              <a:t>the duration </a:t>
            </a:r>
            <a:r>
              <a:rPr lang="en-US" sz="6000" b="1" u="sng" dirty="0">
                <a:ea typeface="+mn-ea"/>
              </a:rPr>
              <a:t>of disease in CD, but not in UC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36118C-43FA-461D-BB6C-84F7FC2618E4}" type="slidenum">
              <a:rPr lang="ar-SA"/>
              <a:pPr/>
              <a:t>58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Smoking cessation</a:t>
            </a:r>
            <a:endParaRPr lang="en-US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400" y="2635250"/>
            <a:ext cx="11633200" cy="5715000"/>
          </a:xfrm>
        </p:spPr>
        <p:txBody>
          <a:bodyPr>
            <a:noAutofit/>
          </a:bodyPr>
          <a:lstStyle/>
          <a:p>
            <a:pPr marL="0" indent="0" fontAlgn="auto">
              <a:spcBef>
                <a:spcPts val="853"/>
              </a:spcBef>
              <a:spcAft>
                <a:spcPts val="0"/>
              </a:spcAft>
              <a:buFont typeface="Wingdings 2"/>
              <a:buNone/>
              <a:defRPr/>
            </a:pPr>
            <a:r>
              <a:rPr lang="en-US" sz="6000" dirty="0">
                <a:ea typeface="+mn-ea"/>
              </a:rPr>
              <a:t>Smoking </a:t>
            </a:r>
            <a:r>
              <a:rPr lang="en-US" sz="6000" dirty="0" smtClean="0">
                <a:ea typeface="+mn-ea"/>
              </a:rPr>
              <a:t>in CD </a:t>
            </a:r>
            <a:r>
              <a:rPr lang="en-US" sz="6000" dirty="0">
                <a:ea typeface="+mn-ea"/>
              </a:rPr>
              <a:t>patients is associated with a </a:t>
            </a:r>
            <a:r>
              <a:rPr lang="en-US" sz="6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more severe disease </a:t>
            </a:r>
            <a:r>
              <a:rPr lang="en-US" sz="6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course, increased </a:t>
            </a:r>
            <a:r>
              <a:rPr lang="en-US" sz="6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relapse rates, need for corticosteroids and </a:t>
            </a:r>
            <a:r>
              <a:rPr lang="en-US" sz="6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immune modifying agents</a:t>
            </a:r>
            <a:r>
              <a:rPr lang="en-US" sz="6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, and a higher risk of </a:t>
            </a:r>
            <a:r>
              <a:rPr lang="en-US" sz="60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hospitalization and </a:t>
            </a:r>
            <a:r>
              <a:rPr lang="en-US" sz="6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</a:rPr>
              <a:t>surgery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21D71-179B-4307-996B-6E28394B2F20}" type="slidenum">
              <a:rPr lang="ar-SA"/>
              <a:pPr/>
              <a:t>59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hape 214"/>
          <p:cNvSpPr>
            <a:spLocks noChangeArrowheads="1"/>
          </p:cNvSpPr>
          <p:nvPr/>
        </p:nvSpPr>
        <p:spPr bwMode="auto">
          <a:xfrm>
            <a:off x="0" y="1981200"/>
            <a:ext cx="13004800" cy="564197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algn="ctr" hangingPunct="0"/>
            <a:r>
              <a:rPr lang="en-US" sz="6000">
                <a:latin typeface="Gill Sans MT" pitchFamily="34" charset="0"/>
                <a:cs typeface="Majalla UI"/>
              </a:rPr>
              <a:t>Some authors have suggested using higher initial</a:t>
            </a:r>
          </a:p>
          <a:p>
            <a:pPr algn="ctr" hangingPunct="0"/>
            <a:r>
              <a:rPr lang="en-US" sz="6000">
                <a:latin typeface="Gill Sans MT" pitchFamily="34" charset="0"/>
                <a:cs typeface="Majalla UI"/>
              </a:rPr>
              <a:t> vaccination doses, checking post-vaccination titers</a:t>
            </a:r>
          </a:p>
          <a:p>
            <a:pPr algn="ctr" hangingPunct="0"/>
            <a:r>
              <a:rPr lang="en-US" sz="6000">
                <a:latin typeface="Gill Sans MT" pitchFamily="34" charset="0"/>
                <a:cs typeface="Majalla UI"/>
              </a:rPr>
              <a:t>, administering booster doses, and using</a:t>
            </a:r>
          </a:p>
          <a:p>
            <a:pPr algn="ctr" hangingPunct="0"/>
            <a:r>
              <a:rPr lang="en-US" sz="6000">
                <a:latin typeface="Gill Sans MT" pitchFamily="34" charset="0"/>
                <a:cs typeface="Majalla UI"/>
              </a:rPr>
              <a:t> conjugated vaccines, when appropriate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3606C3FF-8161-443E-AA40-438069C4260D}" type="slidenum">
              <a:rPr lang="ar-SA"/>
              <a:pPr/>
              <a:t>6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800" dirty="0"/>
              <a:t>smoking cessation is an important topic of discussion between providers and older IBD patients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7BAFEF-A933-485E-822E-FA09CE3800CF}" type="slidenum">
              <a:rPr lang="ar-SA"/>
              <a:pPr/>
              <a:t>60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Venous thromboembolism (VTE) prevention</a:t>
            </a:r>
            <a:endParaRPr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89EDF2-B525-4840-B194-36458D668A2E}" type="slidenum">
              <a:rPr lang="ar-SA"/>
              <a:pPr/>
              <a:t>61</a:t>
            </a:fld>
            <a:endParaRPr lang="en-US"/>
          </a:p>
        </p:txBody>
      </p:sp>
      <p:sp>
        <p:nvSpPr>
          <p:cNvPr id="293" name="Shape 293"/>
          <p:cNvSpPr/>
          <p:nvPr/>
        </p:nvSpPr>
        <p:spPr>
          <a:xfrm>
            <a:off x="482600" y="2436813"/>
            <a:ext cx="11677650" cy="6565900"/>
          </a:xfrm>
          <a:prstGeom prst="rect">
            <a:avLst/>
          </a:prstGeom>
          <a:ln w="12700">
            <a:miter lim="400000"/>
          </a:ln>
          <a:extLst>
            <a:ext uri="{C572A759-6A51-4108-AA02-DFA0A04FC94B}"/>
          </a:extLst>
        </p:spPr>
        <p:txBody>
          <a:bodyPr lIns="50800" tIns="50800" rIns="50800" bIns="50800" anchor="ctr">
            <a:spAutoFit/>
          </a:bodyPr>
          <a:lstStyle>
            <a:lvl1pPr rtl="1">
              <a:defRPr/>
            </a:lvl1pPr>
          </a:lstStyle>
          <a:p>
            <a:pPr marL="857250" indent="-857250" algn="ctr" rtl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6000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Patients with IBD have a 2- to 3-fold higher risk of VTE</a:t>
            </a:r>
          </a:p>
          <a:p>
            <a:pPr algn="ctr" rtl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kern="0" dirty="0" smtClean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compared </a:t>
            </a:r>
            <a:r>
              <a:rPr lang="en-US" sz="6000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to the general </a:t>
            </a:r>
            <a:r>
              <a:rPr lang="en-US" sz="6000" kern="0" dirty="0" smtClean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population</a:t>
            </a:r>
          </a:p>
          <a:p>
            <a:pPr marL="857250" indent="-857250" algn="ctr" rtl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6000" kern="0" dirty="0" smtClean="0">
              <a:solidFill>
                <a:schemeClr val="tx1"/>
              </a:solidFill>
              <a:latin typeface="+mj-lt"/>
              <a:ea typeface="+mj-ea"/>
              <a:cs typeface="+mj-cs"/>
              <a:sym typeface="Georgia"/>
            </a:endParaRPr>
          </a:p>
          <a:p>
            <a:pPr marL="857250" indent="-857250" algn="ctr" rtl="0" fontAlgn="auto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sz="6000" kern="0" dirty="0" smtClean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IBD </a:t>
            </a:r>
            <a:r>
              <a:rPr sz="6000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guidelines </a:t>
            </a:r>
            <a:r>
              <a:rPr sz="6000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recommend anticoagulant </a:t>
            </a:r>
            <a:r>
              <a:rPr sz="6000" u="sng" kern="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thromboprophylaxis</a:t>
            </a:r>
            <a:r>
              <a:rPr sz="6000" u="sng" kern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  <a:sym typeface="Georgia"/>
              </a:rPr>
              <a:t> in hospitalized IBD </a:t>
            </a:r>
            <a:r>
              <a:rPr sz="6000" kern="0" dirty="0">
                <a:solidFill>
                  <a:schemeClr val="tx1"/>
                </a:solidFill>
                <a:latin typeface="+mj-lt"/>
                <a:ea typeface="+mj-ea"/>
                <a:cs typeface="+mj-cs"/>
                <a:sym typeface="Georgia"/>
              </a:rPr>
              <a:t>patients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/>
          <p:cNvSpPr>
            <a:spLocks noGrp="1"/>
          </p:cNvSpPr>
          <p:nvPr>
            <p:ph type="ctrTitle"/>
          </p:nvPr>
        </p:nvSpPr>
        <p:spPr bwMode="auto">
          <a:xfrm>
            <a:off x="1855788" y="2514600"/>
            <a:ext cx="11044237" cy="2286000"/>
          </a:xfrm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marL="857250" indent="-857250">
              <a:buFontTx/>
              <a:buChar char="•"/>
            </a:pPr>
            <a:r>
              <a:rPr lang="en-US" sz="6000" i="1" u="sng" smtClean="0">
                <a:solidFill>
                  <a:schemeClr val="tx1"/>
                </a:solidFill>
                <a:effectLst/>
                <a:cs typeface="Majalla UI"/>
              </a:rPr>
              <a:t>Consensus guidelines recommend against the routine use of anticoagulant thromboprophylaxis during an outpatient IBD flare</a:t>
            </a:r>
          </a:p>
        </p:txBody>
      </p:sp>
      <p:sp>
        <p:nvSpPr>
          <p:cNvPr id="82946" name="Text Placeholder 2"/>
          <p:cNvSpPr>
            <a:spLocks noGrp="1"/>
          </p:cNvSpPr>
          <p:nvPr>
            <p:ph type="subTitle" idx="1"/>
          </p:nvPr>
        </p:nvSpPr>
        <p:spPr>
          <a:xfrm>
            <a:off x="2159000" y="5283200"/>
            <a:ext cx="10845800" cy="1651000"/>
          </a:xfrm>
        </p:spPr>
        <p:txBody>
          <a:bodyPr/>
          <a:lstStyle/>
          <a:p>
            <a:pPr marL="723900" indent="-685800">
              <a:buFont typeface="Arial" charset="0"/>
              <a:buChar char="•"/>
            </a:pPr>
            <a:r>
              <a:rPr lang="en-US" sz="5400" smtClean="0">
                <a:solidFill>
                  <a:schemeClr val="tx1"/>
                </a:solidFill>
                <a:cs typeface="Majalla UI"/>
              </a:rPr>
              <a:t>anticoagulation may be considered </a:t>
            </a:r>
            <a:r>
              <a:rPr lang="en-US" sz="5400" u="sng" smtClean="0">
                <a:solidFill>
                  <a:schemeClr val="tx1"/>
                </a:solidFill>
                <a:cs typeface="Majalla UI"/>
              </a:rPr>
              <a:t>during moderate to severe IBD flares in IBD outpatients who are no longer on anticoagulation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BD8EBE-90F7-410E-9618-953387332E19}" type="slidenum">
              <a:rPr lang="ar-SA"/>
              <a:pPr/>
              <a:t>62</a:t>
            </a:fld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  <a:endParaRPr lang="en-US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0400" y="3733800"/>
            <a:ext cx="9804400" cy="2286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9600" dirty="0"/>
              <a:t>older IBD patients are likely to benefit from annual ophthalmologic exams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748C5E-2C20-4B98-A660-0639CEDF49D0}" type="slidenum">
              <a:rPr lang="ar-SA"/>
              <a:pPr/>
              <a:t>63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3800" y="3733800"/>
            <a:ext cx="8382000" cy="2286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8800" dirty="0"/>
              <a:t>annual or biannual dental exams should be encouraged in older IBD patients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4DE2F0-8CC5-4DE2-B226-BB9C32526A1B}" type="slidenum">
              <a:rPr lang="ar-SA"/>
              <a:pPr/>
              <a:t>64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800" b="1" dirty="0" err="1">
                <a:solidFill>
                  <a:schemeClr val="tx2">
                    <a:satMod val="130000"/>
                  </a:schemeClr>
                </a:solidFill>
                <a:ea typeface="+mj-ea"/>
              </a:rPr>
              <a:t>Polypharmacy</a:t>
            </a:r>
            <a:r>
              <a:rPr lang="en-US" sz="4800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/monitoring for adverse </a:t>
            </a:r>
            <a:r>
              <a:rPr lang="en-US" sz="4800" b="1" dirty="0" smtClean="0">
                <a:solidFill>
                  <a:schemeClr val="tx2">
                    <a:satMod val="130000"/>
                  </a:schemeClr>
                </a:solidFill>
                <a:ea typeface="+mj-ea"/>
              </a:rPr>
              <a:t>effects </a:t>
            </a:r>
            <a:r>
              <a:rPr lang="en-US" sz="4800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of IBD</a:t>
            </a:r>
            <a:br>
              <a:rPr lang="en-US" sz="4800" b="1" dirty="0">
                <a:solidFill>
                  <a:schemeClr val="tx2">
                    <a:satMod val="130000"/>
                  </a:schemeClr>
                </a:solidFill>
                <a:ea typeface="+mj-ea"/>
              </a:rPr>
            </a:br>
            <a:r>
              <a:rPr lang="en-US" sz="4800" b="1" dirty="0">
                <a:solidFill>
                  <a:schemeClr val="tx2">
                    <a:satMod val="130000"/>
                  </a:schemeClr>
                </a:solidFill>
                <a:ea typeface="+mj-ea"/>
              </a:rPr>
              <a:t>treatment</a:t>
            </a:r>
            <a:endParaRPr lang="en-US" sz="4800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86018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 2" pitchFamily="18" charset="2"/>
              <a:buNone/>
            </a:pPr>
            <a:r>
              <a:rPr lang="en-US" sz="6000" smtClean="0">
                <a:cs typeface="Majalla UI"/>
              </a:rPr>
              <a:t>Renal elimination of sulfasalazine, corticosteroids, and methotrexate may be slower in older IBD patients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52FF4E-6C2D-4DD1-BFA4-523C1655AE34}" type="slidenum">
              <a:rPr lang="ar-SA"/>
              <a:pPr/>
              <a:t>65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Shape 299"/>
          <p:cNvSpPr>
            <a:spLocks noChangeArrowheads="1"/>
          </p:cNvSpPr>
          <p:nvPr/>
        </p:nvSpPr>
        <p:spPr bwMode="auto">
          <a:xfrm>
            <a:off x="1930400" y="1493838"/>
            <a:ext cx="10515600" cy="7489825"/>
          </a:xfrm>
          <a:prstGeom prst="rect">
            <a:avLst/>
          </a:prstGeom>
          <a:noFill/>
          <a:ln w="12700">
            <a:noFill/>
            <a:miter lim="400000"/>
            <a:headEnd/>
            <a:tailEnd/>
          </a:ln>
        </p:spPr>
        <p:txBody>
          <a:bodyPr lIns="50800" tIns="50800" rIns="50800" bIns="50800" anchor="ctr">
            <a:spAutoFit/>
          </a:bodyPr>
          <a:lstStyle/>
          <a:p>
            <a:pPr marL="685800" indent="-685800" algn="ctr" rtl="0" hangingPunct="0">
              <a:buFont typeface="Arial" charset="0"/>
              <a:buChar char="•"/>
            </a:pP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Based on the level of disease severity, patients should undergo </a:t>
            </a:r>
            <a:r>
              <a:rPr lang="en-US" sz="4800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routine office visits at least every 3-6 months</a:t>
            </a:r>
          </a:p>
          <a:p>
            <a:pPr marL="685800" indent="-685800" algn="ctr" rtl="0" hangingPunct="0">
              <a:buFont typeface="Wingdings" pitchFamily="2" charset="2"/>
              <a:buChar char="§"/>
            </a:pP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 Providers should consider obtaining baseline </a:t>
            </a:r>
            <a:r>
              <a:rPr lang="en-US" sz="4800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laboratory tests (CBC, metabolic profile, LFT,CRP, ESR</a:t>
            </a:r>
            <a:endParaRPr lang="en-US" sz="4800">
              <a:solidFill>
                <a:schemeClr val="tx1"/>
              </a:solidFill>
              <a:latin typeface="Gill Sans MT" pitchFamily="34" charset="0"/>
              <a:cs typeface="Majalla UI"/>
            </a:endParaRPr>
          </a:p>
          <a:p>
            <a:pPr marL="685800" indent="-685800" algn="ctr" rtl="0" hangingPunct="0">
              <a:buFont typeface="Arial" charset="0"/>
              <a:buChar char="•"/>
            </a:pP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 Patients on medical therapy should undergo </a:t>
            </a:r>
            <a:r>
              <a:rPr lang="en-US" sz="4800" u="sng">
                <a:solidFill>
                  <a:schemeClr val="tx1"/>
                </a:solidFill>
                <a:latin typeface="Gill Sans MT" pitchFamily="34" charset="0"/>
                <a:cs typeface="Majalla UI"/>
              </a:rPr>
              <a:t>laboratory testing every 1-6 </a:t>
            </a:r>
            <a:r>
              <a:rPr lang="en-US" sz="4800">
                <a:solidFill>
                  <a:schemeClr val="tx1"/>
                </a:solidFill>
                <a:latin typeface="Gill Sans MT" pitchFamily="34" charset="0"/>
                <a:cs typeface="Majalla UI"/>
              </a:rPr>
              <a:t>months depending on their treatment regimen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85E29-CF48-42F0-9C04-C68980741A1B}" type="slidenum">
              <a:rPr lang="ar-SA"/>
              <a:pPr/>
              <a:t>66</a:t>
            </a:fld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TABRIZ MEDICAL UNIVIVERSITY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GASTEROENTROLOGY &amp; HEPATOLOGY DEPARTMENT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C163800-85BC-4028-B8E4-7366EEEC5882}" type="slidenum">
              <a:rPr lang="ar-SA"/>
              <a:pPr/>
              <a:t>67</a:t>
            </a:fld>
            <a:endParaRPr lang="en-US"/>
          </a:p>
        </p:txBody>
      </p:sp>
      <p:pic>
        <p:nvPicPr>
          <p:cNvPr id="880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457200"/>
            <a:ext cx="11430000" cy="815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8067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B5A788"/>
                </a:solidFill>
                <a:ea typeface="Majalla UI"/>
                <a:cs typeface="Majalla UI"/>
                <a:sym typeface="Georgia" pitchFamily="18" charset="0"/>
              </a:rPr>
              <a:t>TABRIZ MEDICAL UNIVIVERSITY</a:t>
            </a:r>
          </a:p>
        </p:txBody>
      </p:sp>
      <p:sp>
        <p:nvSpPr>
          <p:cNvPr id="88068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B5A788"/>
                </a:solidFill>
                <a:ea typeface="Majalla UI"/>
                <a:cs typeface="Majalla UI"/>
                <a:sym typeface="Georgia" pitchFamily="18" charset="0"/>
              </a:rPr>
              <a:t>GASTEROENTROLOGY &amp; HEPATOLOGY DEPARTMENT</a:t>
            </a:r>
          </a:p>
        </p:txBody>
      </p:sp>
      <p:pic>
        <p:nvPicPr>
          <p:cNvPr id="88069" name="Ink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05588" y="4011613"/>
            <a:ext cx="20701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0" name="Ink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3838" y="4227513"/>
            <a:ext cx="876300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1" name="Ink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56463" y="4271963"/>
            <a:ext cx="194945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2" name="Ink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21763" y="4173538"/>
            <a:ext cx="3273425" cy="34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3" name="Ink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37338" y="5722938"/>
            <a:ext cx="4811712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4" name="Ink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70675" y="5940425"/>
            <a:ext cx="57007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5" name="Ink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648450" y="6178550"/>
            <a:ext cx="5970588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6" name="Ink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37338" y="6450013"/>
            <a:ext cx="1138237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7" name="Ink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722688" y="6818313"/>
            <a:ext cx="2503487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8" name="Ink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756025" y="7651750"/>
            <a:ext cx="19177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79" name="Ink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733800" y="7869238"/>
            <a:ext cx="476250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0" name="Ink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627813" y="6807200"/>
            <a:ext cx="941387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1" name="Ink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9097963" y="6829425"/>
            <a:ext cx="1181100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2" name="Ink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6692900" y="7035800"/>
            <a:ext cx="496888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3" name="Ink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12014200" y="6829425"/>
            <a:ext cx="550863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4" name="Ink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8902700" y="7078663"/>
            <a:ext cx="338137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5" name="Ink 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6605588" y="7273925"/>
            <a:ext cx="9207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6" name="Ink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6648450" y="7664450"/>
            <a:ext cx="2112963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7" name="Ink 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583363" y="7902575"/>
            <a:ext cx="1181100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88" name="Ink 2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6605588" y="7891463"/>
            <a:ext cx="4508500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A060FD2-26C7-4D0E-ABDC-FA065B2C1D17}" type="slidenum">
              <a:rPr lang="ar-SA"/>
              <a:pPr/>
              <a:t>68</a:t>
            </a:fld>
            <a:endParaRPr lang="en-US"/>
          </a:p>
        </p:txBody>
      </p:sp>
      <p:pic>
        <p:nvPicPr>
          <p:cNvPr id="890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4800" y="747713"/>
            <a:ext cx="11430000" cy="824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1" name="Date Placeholder 2"/>
          <p:cNvSpPr>
            <a:spLocks noGrp="1"/>
          </p:cNvSpPr>
          <p:nvPr>
            <p:ph type="dt" sz="quarter" idx="10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B5A788"/>
                </a:solidFill>
                <a:ea typeface="Majalla UI"/>
                <a:cs typeface="Majalla UI"/>
                <a:sym typeface="Georgia" pitchFamily="18" charset="0"/>
              </a:rPr>
              <a:t>TABRIZ MEDICAL UNIVIVERSITY</a:t>
            </a:r>
          </a:p>
        </p:txBody>
      </p:sp>
      <p:sp>
        <p:nvSpPr>
          <p:cNvPr id="89092" name="Footer Placeholder 3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>
                <a:solidFill>
                  <a:srgbClr val="B5A788"/>
                </a:solidFill>
                <a:ea typeface="Majalla UI"/>
                <a:cs typeface="Majalla UI"/>
                <a:sym typeface="Georgia" pitchFamily="18" charset="0"/>
              </a:rPr>
              <a:t>GASTEROENTROLOGY &amp; HEPATOLOGY DEPARTMENT</a:t>
            </a:r>
          </a:p>
        </p:txBody>
      </p:sp>
      <p:pic>
        <p:nvPicPr>
          <p:cNvPr id="89093" name="Ink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7638" y="3524250"/>
            <a:ext cx="411162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4" name="Ink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7775" y="3729038"/>
            <a:ext cx="1614488" cy="16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5" name="Ink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76663" y="4856163"/>
            <a:ext cx="2016125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6" name="Ink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56025" y="5778500"/>
            <a:ext cx="995363" cy="14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7" name="Ink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98888" y="6178550"/>
            <a:ext cx="1039812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8" name="Ink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83313" y="6189663"/>
            <a:ext cx="747712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9" name="Ink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10000" y="6427788"/>
            <a:ext cx="952500" cy="13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0" name="Ink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461250" y="1692275"/>
            <a:ext cx="55054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1" name="Ink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396163" y="1908175"/>
            <a:ext cx="1073150" cy="20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2" name="Ink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461250" y="2386013"/>
            <a:ext cx="5148263" cy="32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3" name="Ink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96163" y="2635250"/>
            <a:ext cx="931862" cy="13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4" name="Ink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440613" y="3924300"/>
            <a:ext cx="477837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5" name="Ink 16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429500" y="4152900"/>
            <a:ext cx="2741613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6" name="Ink 17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0267950" y="4152900"/>
            <a:ext cx="2297113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7" name="Ink 18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7385050" y="4303713"/>
            <a:ext cx="2319338" cy="26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8" name="Ink 19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9683750" y="4325938"/>
            <a:ext cx="14954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09" name="Ink 20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9899650" y="4541838"/>
            <a:ext cx="25146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0" name="Ink 21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7418388" y="4835525"/>
            <a:ext cx="3087687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1" name="Ink 22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10507663" y="4824413"/>
            <a:ext cx="2306637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2" name="Ink 23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7461250" y="5084763"/>
            <a:ext cx="563563" cy="14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3" name="Ink 24"/>
          <p:cNvPicPr>
            <a:picLocks noChangeAspect="1" noChangeArrowheads="1"/>
          </p:cNvPicPr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9726613" y="5529263"/>
            <a:ext cx="21780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4" name="Ink 25"/>
          <p:cNvPicPr>
            <a:picLocks noChangeAspect="1" noChangeArrowheads="1"/>
          </p:cNvPicPr>
          <p:nvPr/>
        </p:nvPicPr>
        <p:blipFill>
          <a:blip r:embed="rId24"/>
          <a:srcRect/>
          <a:stretch>
            <a:fillRect/>
          </a:stretch>
        </p:blipFill>
        <p:spPr bwMode="auto">
          <a:xfrm>
            <a:off x="11915775" y="5583238"/>
            <a:ext cx="931863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5" name="Ink 26"/>
          <p:cNvPicPr>
            <a:picLocks noChangeAspect="1" noChangeArrowheads="1"/>
          </p:cNvPicPr>
          <p:nvPr/>
        </p:nvPicPr>
        <p:blipFill>
          <a:blip r:embed="rId25"/>
          <a:srcRect/>
          <a:stretch>
            <a:fillRect/>
          </a:stretch>
        </p:blipFill>
        <p:spPr bwMode="auto">
          <a:xfrm>
            <a:off x="7450138" y="5722938"/>
            <a:ext cx="3457575" cy="22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6" name="Ink 27"/>
          <p:cNvPicPr>
            <a:picLocks noChangeAspect="1" noChangeArrowheads="1"/>
          </p:cNvPicPr>
          <p:nvPr/>
        </p:nvPicPr>
        <p:blipFill>
          <a:blip r:embed="rId26"/>
          <a:srcRect/>
          <a:stretch>
            <a:fillRect/>
          </a:stretch>
        </p:blipFill>
        <p:spPr bwMode="auto">
          <a:xfrm>
            <a:off x="9694863" y="7902575"/>
            <a:ext cx="1495425" cy="15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7" name="Ink 28"/>
          <p:cNvPicPr>
            <a:picLocks noChangeAspect="1" noChangeArrowheads="1"/>
          </p:cNvPicPr>
          <p:nvPr/>
        </p:nvPicPr>
        <p:blipFill>
          <a:blip r:embed="rId27"/>
          <a:srcRect/>
          <a:stretch>
            <a:fillRect/>
          </a:stretch>
        </p:blipFill>
        <p:spPr bwMode="auto">
          <a:xfrm>
            <a:off x="11091863" y="7891463"/>
            <a:ext cx="1333500" cy="19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8" name="Ink 29"/>
          <p:cNvPicPr>
            <a:picLocks noChangeAspect="1" noChangeArrowheads="1"/>
          </p:cNvPicPr>
          <p:nvPr/>
        </p:nvPicPr>
        <p:blipFill>
          <a:blip r:embed="rId28"/>
          <a:srcRect/>
          <a:stretch>
            <a:fillRect/>
          </a:stretch>
        </p:blipFill>
        <p:spPr bwMode="auto">
          <a:xfrm>
            <a:off x="7505700" y="8086725"/>
            <a:ext cx="480060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19" name="Ink 30"/>
          <p:cNvPicPr>
            <a:picLocks noChangeAspect="1" noChangeArrowheads="1"/>
          </p:cNvPicPr>
          <p:nvPr/>
        </p:nvPicPr>
        <p:blipFill>
          <a:blip r:embed="rId29"/>
          <a:srcRect/>
          <a:stretch>
            <a:fillRect/>
          </a:stretch>
        </p:blipFill>
        <p:spPr bwMode="auto">
          <a:xfrm>
            <a:off x="12317413" y="8097838"/>
            <a:ext cx="442912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20" name="Ink 10239"/>
          <p:cNvPicPr>
            <a:picLocks noChangeAspect="1" noChangeArrowheads="1"/>
          </p:cNvPicPr>
          <p:nvPr/>
        </p:nvPicPr>
        <p:blipFill>
          <a:blip r:embed="rId30"/>
          <a:srcRect/>
          <a:stretch>
            <a:fillRect/>
          </a:stretch>
        </p:blipFill>
        <p:spPr bwMode="auto">
          <a:xfrm>
            <a:off x="7429500" y="8248650"/>
            <a:ext cx="5038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21" name="Ink 10240"/>
          <p:cNvPicPr>
            <a:picLocks noChangeAspect="1" noChangeArrowheads="1"/>
          </p:cNvPicPr>
          <p:nvPr/>
        </p:nvPicPr>
        <p:blipFill>
          <a:blip r:embed="rId31"/>
          <a:srcRect/>
          <a:stretch>
            <a:fillRect/>
          </a:stretch>
        </p:blipFill>
        <p:spPr bwMode="auto">
          <a:xfrm>
            <a:off x="7407275" y="8520113"/>
            <a:ext cx="552450" cy="16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22" name="Ink 10242"/>
          <p:cNvPicPr>
            <a:picLocks noChangeAspect="1" noChangeArrowheads="1"/>
          </p:cNvPicPr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7429500" y="8097838"/>
            <a:ext cx="506095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123" name="Ink 10243"/>
          <p:cNvPicPr>
            <a:picLocks noChangeAspect="1" noChangeArrowheads="1"/>
          </p:cNvPicPr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7310438" y="7718425"/>
            <a:ext cx="52451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6600" b="1" dirty="0">
                <a:solidFill>
                  <a:schemeClr val="accent2">
                    <a:lumMod val="50000"/>
                  </a:schemeClr>
                </a:solidFill>
                <a:latin typeface="MyriadPro-Bold"/>
                <a:ea typeface="+mj-ea"/>
              </a:rPr>
              <a:t>Live vaccines</a:t>
            </a:r>
            <a:endParaRPr lang="en-US" dirty="0">
              <a:solidFill>
                <a:schemeClr val="accent2">
                  <a:lumMod val="50000"/>
                </a:schemeClr>
              </a:solidFill>
              <a:ea typeface="+mj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4000" y="2590800"/>
            <a:ext cx="12420600" cy="6858000"/>
          </a:xfrm>
        </p:spPr>
        <p:txBody>
          <a:bodyPr>
            <a:normAutofit/>
          </a:bodyPr>
          <a:lstStyle/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z="4300" smtClean="0">
                <a:cs typeface="Majalla UI"/>
              </a:rPr>
              <a:t>Live vaccines are typically </a:t>
            </a:r>
            <a:r>
              <a:rPr lang="en-US" sz="4300" b="1" smtClean="0">
                <a:solidFill>
                  <a:srgbClr val="FF0000"/>
                </a:solidFill>
                <a:cs typeface="Majalla UI"/>
              </a:rPr>
              <a:t>avoided in 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z="4300" b="1" smtClean="0">
                <a:solidFill>
                  <a:srgbClr val="FF0000"/>
                </a:solidFill>
                <a:cs typeface="Majalla UI"/>
              </a:rPr>
              <a:t>patients using glucocorticoids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z="4300" smtClean="0">
                <a:cs typeface="Majalla UI"/>
              </a:rPr>
              <a:t> (prednisone &gt;20 mg/day equivalent for ≥2 weeks or&gt;3months after stopping),  </a:t>
            </a:r>
            <a:r>
              <a:rPr lang="en-US" sz="4300" smtClean="0">
                <a:solidFill>
                  <a:srgbClr val="FF0000"/>
                </a:solidFill>
                <a:cs typeface="Majalla UI"/>
              </a:rPr>
              <a:t>immune-modifying agents </a:t>
            </a:r>
            <a:r>
              <a:rPr lang="en-US" sz="4300" smtClean="0">
                <a:cs typeface="Majalla UI"/>
              </a:rPr>
              <a:t>(6-mercaptopurine [6-MP]/azathioprine/methotrexate, 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z="4300" smtClean="0">
                <a:cs typeface="Majalla UI"/>
              </a:rPr>
              <a:t>ongoing use or within 3 months of discontinuation),</a:t>
            </a:r>
            <a:r>
              <a:rPr lang="en-US" sz="4300" smtClean="0">
                <a:solidFill>
                  <a:srgbClr val="FF0000"/>
                </a:solidFill>
                <a:cs typeface="Majalla UI"/>
              </a:rPr>
              <a:t>or</a:t>
            </a:r>
            <a:r>
              <a:rPr lang="en-US" sz="4300" smtClean="0">
                <a:cs typeface="Majalla UI"/>
              </a:rPr>
              <a:t> </a:t>
            </a:r>
            <a:r>
              <a:rPr lang="en-US" sz="4300" smtClean="0">
                <a:solidFill>
                  <a:srgbClr val="FF0000"/>
                </a:solidFill>
                <a:cs typeface="Majalla UI"/>
              </a:rPr>
              <a:t>biologics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z="4300" smtClean="0">
                <a:cs typeface="Majalla UI"/>
              </a:rPr>
              <a:t> (ongoing use or within 3 months of discontinuation)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z="4300" smtClean="0">
                <a:cs typeface="Majalla UI"/>
              </a:rPr>
              <a:t> and patients with </a:t>
            </a:r>
            <a:r>
              <a:rPr lang="en-US" sz="4300" smtClean="0">
                <a:solidFill>
                  <a:srgbClr val="FF0000"/>
                </a:solidFill>
                <a:cs typeface="Majalla UI"/>
              </a:rPr>
              <a:t>severe protein calorie malnutrition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3FA3B2-044B-4FD4-AD64-B1F3D249DDC7}" type="slidenum">
              <a:rPr lang="ar-SA"/>
              <a:pPr/>
              <a:t>7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 Placeholder 2"/>
          <p:cNvSpPr>
            <a:spLocks noGrp="1"/>
          </p:cNvSpPr>
          <p:nvPr>
            <p:ph type="body" idx="1"/>
          </p:nvPr>
        </p:nvSpPr>
        <p:spPr>
          <a:xfrm>
            <a:off x="558800" y="1752600"/>
            <a:ext cx="12039600" cy="6934200"/>
          </a:xfrm>
        </p:spPr>
        <p:txBody>
          <a:bodyPr/>
          <a:lstStyle/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mtClean="0">
                <a:cs typeface="Majalla UI"/>
              </a:rPr>
              <a:t>Live vaccines could be administered </a:t>
            </a:r>
            <a:r>
              <a:rPr lang="en-US" smtClean="0">
                <a:solidFill>
                  <a:srgbClr val="FF0000"/>
                </a:solidFill>
                <a:cs typeface="Majalla UI"/>
              </a:rPr>
              <a:t>3-4 weeks 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mtClean="0">
                <a:solidFill>
                  <a:srgbClr val="FF0000"/>
                </a:solidFill>
                <a:cs typeface="Majalla UI"/>
              </a:rPr>
              <a:t>before </a:t>
            </a:r>
            <a:r>
              <a:rPr lang="en-US" smtClean="0">
                <a:cs typeface="Majalla UI"/>
              </a:rPr>
              <a:t>starting immune-modifying agents/biologics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mtClean="0">
                <a:cs typeface="Majalla UI"/>
              </a:rPr>
              <a:t> </a:t>
            </a:r>
            <a:r>
              <a:rPr lang="en-US" smtClean="0">
                <a:solidFill>
                  <a:srgbClr val="FF0000"/>
                </a:solidFill>
                <a:cs typeface="Majalla UI"/>
              </a:rPr>
              <a:t>and 3 months after </a:t>
            </a:r>
            <a:r>
              <a:rPr lang="en-US" smtClean="0">
                <a:cs typeface="Majalla UI"/>
              </a:rPr>
              <a:t>the last dose . 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endParaRPr lang="en-US" smtClean="0">
              <a:cs typeface="Majalla UI"/>
            </a:endParaRP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smtClean="0">
                <a:cs typeface="Majalla UI"/>
              </a:rPr>
              <a:t> </a:t>
            </a:r>
            <a:r>
              <a:rPr lang="en-US" u="sng" smtClean="0">
                <a:cs typeface="Majalla UI"/>
              </a:rPr>
              <a:t>the </a:t>
            </a:r>
            <a:r>
              <a:rPr lang="en-US" u="sng" smtClean="0">
                <a:solidFill>
                  <a:srgbClr val="FF0000"/>
                </a:solidFill>
                <a:cs typeface="Majalla UI"/>
              </a:rPr>
              <a:t>latter delay </a:t>
            </a:r>
            <a:r>
              <a:rPr lang="en-US" u="sng" smtClean="0">
                <a:cs typeface="Majalla UI"/>
              </a:rPr>
              <a:t>may</a:t>
            </a:r>
          </a:p>
          <a:p>
            <a:pPr marL="0" indent="0" algn="ctr" hangingPunct="0">
              <a:spcBef>
                <a:spcPct val="0"/>
              </a:spcBef>
              <a:buSzTx/>
              <a:buFont typeface="Wingdings 2" pitchFamily="18" charset="2"/>
              <a:buNone/>
            </a:pPr>
            <a:r>
              <a:rPr lang="en-US" u="sng" smtClean="0">
                <a:cs typeface="Majalla UI"/>
              </a:rPr>
              <a:t> be reduced to </a:t>
            </a:r>
            <a:r>
              <a:rPr lang="en-US" u="sng" smtClean="0">
                <a:solidFill>
                  <a:srgbClr val="FF0000"/>
                </a:solidFill>
                <a:cs typeface="Majalla UI"/>
              </a:rPr>
              <a:t>1 month </a:t>
            </a:r>
            <a:r>
              <a:rPr lang="en-US" u="sng" smtClean="0">
                <a:cs typeface="Majalla UI"/>
              </a:rPr>
              <a:t>in the case of </a:t>
            </a:r>
            <a:r>
              <a:rPr lang="en-US" u="sng" smtClean="0">
                <a:solidFill>
                  <a:srgbClr val="FF0000"/>
                </a:solidFill>
                <a:cs typeface="Majalla UI"/>
              </a:rPr>
              <a:t>corticosteroid</a:t>
            </a:r>
            <a:r>
              <a:rPr lang="en-US" u="sng" smtClean="0">
                <a:cs typeface="Majalla UI"/>
              </a:rPr>
              <a:t> use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EAEC8D-7A88-4CD2-B78D-EAF725D02EA3}" type="slidenum">
              <a:rPr lang="ar-SA"/>
              <a:pPr/>
              <a:t>8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i="1" dirty="0">
                <a:solidFill>
                  <a:schemeClr val="tx2">
                    <a:satMod val="130000"/>
                  </a:schemeClr>
                </a:solidFill>
                <a:latin typeface="MyriadPro-BoldIt"/>
                <a:ea typeface="+mj-ea"/>
              </a:rPr>
              <a:t>Measles, mumps, and rubella (MMR)</a:t>
            </a:r>
            <a:endParaRPr lang="en-US" sz="4400" dirty="0">
              <a:solidFill>
                <a:schemeClr val="tx2">
                  <a:satMod val="130000"/>
                </a:schemeClr>
              </a:solidFill>
              <a:ea typeface="+mj-ea"/>
            </a:endParaRPr>
          </a:p>
        </p:txBody>
      </p:sp>
      <p:sp>
        <p:nvSpPr>
          <p:cNvPr id="28674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>
                <a:cs typeface="Majalla UI"/>
              </a:rPr>
              <a:t>The Advisory Committee on Immunization Practices makes </a:t>
            </a:r>
            <a:r>
              <a:rPr lang="en-US" b="1" smtClean="0">
                <a:solidFill>
                  <a:srgbClr val="FF0000"/>
                </a:solidFill>
                <a:cs typeface="Majalla UI"/>
              </a:rPr>
              <a:t>no specific MMR vaccination recommendations </a:t>
            </a:r>
            <a:r>
              <a:rPr lang="en-US" b="1" smtClean="0">
                <a:cs typeface="Majalla UI"/>
              </a:rPr>
              <a:t>for adults aged 60 or older, except for healthcare personnel</a:t>
            </a:r>
            <a:r>
              <a:rPr lang="en-US" smtClean="0">
                <a:cs typeface="Majalla UI"/>
              </a:rPr>
              <a:t>.</a:t>
            </a:r>
          </a:p>
          <a:p>
            <a:endParaRPr lang="en-US" smtClean="0">
              <a:cs typeface="Majalla U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0C64A2-B9FC-46A6-9363-3F7C6DA0D93D}" type="slidenum">
              <a:rPr lang="ar-SA"/>
              <a:pPr/>
              <a:t>9</a:t>
            </a:fld>
            <a:endParaRPr lang="en-US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raft">
  <a:themeElements>
    <a:clrScheme name="Craft">
      <a:dk1>
        <a:srgbClr val="000000"/>
      </a:dk1>
      <a:lt1>
        <a:srgbClr val="FFFFFF"/>
      </a:lt1>
      <a:dk2>
        <a:srgbClr val="5C5D5F"/>
      </a:dk2>
      <a:lt2>
        <a:srgbClr val="CBCBCB"/>
      </a:lt2>
      <a:accent1>
        <a:srgbClr val="68B7E8"/>
      </a:accent1>
      <a:accent2>
        <a:srgbClr val="87BD40"/>
      </a:accent2>
      <a:accent3>
        <a:srgbClr val="E1B949"/>
      </a:accent3>
      <a:accent4>
        <a:srgbClr val="DF8E3E"/>
      </a:accent4>
      <a:accent5>
        <a:srgbClr val="DA6856"/>
      </a:accent5>
      <a:accent6>
        <a:srgbClr val="9779C2"/>
      </a:accent6>
      <a:hlink>
        <a:srgbClr val="0000FF"/>
      </a:hlink>
      <a:folHlink>
        <a:srgbClr val="FF00FF"/>
      </a:folHlink>
    </a:clrScheme>
    <a:fontScheme name="Craft">
      <a:majorFont>
        <a:latin typeface="Georgia"/>
        <a:ea typeface="Georgia"/>
        <a:cs typeface="Georgia"/>
      </a:majorFont>
      <a:minorFont>
        <a:latin typeface="Marker Felt"/>
        <a:ea typeface="Marker Felt"/>
        <a:cs typeface="Marker Felt"/>
      </a:minorFont>
    </a:fontScheme>
    <a:fmtScheme name="Craf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25400" dist="12700" dir="5400000" rotWithShape="0">
                <a:srgbClr val="000000">
                  <a:alpha val="30000"/>
                </a:srgbClr>
              </a:outerShdw>
            </a:effectLst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50800" cap="flat">
          <a:solidFill>
            <a:srgbClr val="FFFFFF">
              <a:alpha val="70300"/>
            </a:srgb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6288"/>
            </a:solidFill>
            <a:effectLst/>
            <a:uFillTx/>
            <a:latin typeface="+mj-lt"/>
            <a:ea typeface="+mj-ea"/>
            <a:cs typeface="+mj-cs"/>
            <a:sym typeface="Georgi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650</TotalTime>
  <Words>1796</Words>
  <Application>Microsoft Office PowerPoint</Application>
  <PresentationFormat>Custom</PresentationFormat>
  <Paragraphs>302</Paragraphs>
  <Slides>68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68</vt:i4>
      </vt:variant>
    </vt:vector>
  </HeadingPairs>
  <TitlesOfParts>
    <vt:vector size="69" baseType="lpstr">
      <vt:lpstr>Solstice</vt:lpstr>
      <vt:lpstr>PowerPoint Presentation</vt:lpstr>
      <vt:lpstr>ژورنال-كلاب-های-گروه-گوارش دكترقويدل-دكترروحاني</vt:lpstr>
      <vt:lpstr>PowerPoint Presentation</vt:lpstr>
      <vt:lpstr>PowerPoint Presentation</vt:lpstr>
      <vt:lpstr>PowerPoint Presentation</vt:lpstr>
      <vt:lpstr>PowerPoint Presentation</vt:lpstr>
      <vt:lpstr>Live vaccines</vt:lpstr>
      <vt:lpstr>PowerPoint Presentation</vt:lpstr>
      <vt:lpstr>Measles, mumps, and rubella (MMR)</vt:lpstr>
      <vt:lpstr>PowerPoint Presentation</vt:lpstr>
      <vt:lpstr>Varicella</vt:lpstr>
      <vt:lpstr>Varicella</vt:lpstr>
      <vt:lpstr>Herpes zoster</vt:lpstr>
      <vt:lpstr>PowerPoint Presentation</vt:lpstr>
      <vt:lpstr>PowerPoint Presentation</vt:lpstr>
      <vt:lpstr>Inactivated vaccines</vt:lpstr>
      <vt:lpstr>Influenza</vt:lpstr>
      <vt:lpstr>PowerPoint Presentation</vt:lpstr>
      <vt:lpstr>Pneumococcal vaccine</vt:lpstr>
      <vt:lpstr>PowerPoint Presentation</vt:lpstr>
      <vt:lpstr>Tetanus, diphtheria, and pertussis</vt:lpstr>
      <vt:lpstr>PowerPoint Presentation</vt:lpstr>
      <vt:lpstr>PowerPoint Presentation</vt:lpstr>
      <vt:lpstr>Hepatitis A</vt:lpstr>
      <vt:lpstr>PowerPoint Presentation</vt:lpstr>
      <vt:lpstr>Hepatitis B virus (HBV)</vt:lpstr>
      <vt:lpstr>PowerPoint Presentation</vt:lpstr>
      <vt:lpstr>PowerPoint Presentation</vt:lpstr>
      <vt:lpstr>PowerPoint Presentation</vt:lpstr>
      <vt:lpstr>PowerPoint Presentation</vt:lpstr>
      <vt:lpstr>For those with an ongoing risk of exposure to HBV, annual testing for anti-HBs antibody titers and booster doses should be considered  </vt:lpstr>
      <vt:lpstr>IBD patients on immunosuppressants should be vaccinated with higher doses of hepatitis B vaccine</vt:lpstr>
      <vt:lpstr>PowerPoint Presentation</vt:lpstr>
      <vt:lpstr>Haemophilus influenzae</vt:lpstr>
      <vt:lpstr>Cancer screening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clinicians may consider starting screening colonoscopy within 1-2 years of IBD diagnosis in older-onset IBD patients</vt:lpstr>
      <vt:lpstr>PowerPoint Presentation</vt:lpstr>
      <vt:lpstr>Small intestinal adenocarcinoma</vt:lpstr>
      <vt:lpstr>SIA screening in all older CD patients with small bowel disease may not be beneficial</vt:lpstr>
      <vt:lpstr>Cholangiocarcinoma</vt:lpstr>
      <vt:lpstr>PowerPoint Presentation</vt:lpstr>
      <vt:lpstr>PowerPoint Presentation</vt:lpstr>
      <vt:lpstr>PowerPoint Presentation</vt:lpstr>
      <vt:lpstr>Skin cancer</vt:lpstr>
      <vt:lpstr>most experts recommend an annual dermatology examination by a physician</vt:lpstr>
      <vt:lpstr>The risk of MSC with anti-TNF therapy is controversial </vt:lpstr>
      <vt:lpstr>PowerPoint Presentation</vt:lpstr>
      <vt:lpstr>PowerPoint Presentation</vt:lpstr>
      <vt:lpstr>Bone health</vt:lpstr>
      <vt:lpstr>The AGA guidelines suggest screening IBD patients for decreased bone mineral density with dual-energy X-ray absorptiometry scanning in the presence of one or more risk factors</vt:lpstr>
      <vt:lpstr>The AGA guidelines suggest bisphosphonate therapy in IBD patients with osteoporosis, atraumatic fractures, and patients on corticosteroids for &gt;3 months</vt:lpstr>
      <vt:lpstr>Mental health</vt:lpstr>
      <vt:lpstr>Nutritional status</vt:lpstr>
      <vt:lpstr>Smoking cessation</vt:lpstr>
      <vt:lpstr>smoking cessation is an important topic of discussion between providers and older IBD patients</vt:lpstr>
      <vt:lpstr>Venous thromboembolism (VTE) prevention</vt:lpstr>
      <vt:lpstr>Consensus guidelines recommend against the routine use of anticoagulant thromboprophylaxis during an outpatient IBD flare</vt:lpstr>
      <vt:lpstr>older IBD patients are likely to benefit from annual ophthalmologic exams</vt:lpstr>
      <vt:lpstr>annual or biannual dental exams should be encouraged in older IBD patients</vt:lpstr>
      <vt:lpstr>Polypharmacy/monitoring for adverse effects of IBD treatment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erh133</dc:creator>
  <cp:lastModifiedBy>user</cp:lastModifiedBy>
  <cp:revision>91</cp:revision>
  <dcterms:modified xsi:type="dcterms:W3CDTF">2017-06-29T17:33:36Z</dcterms:modified>
</cp:coreProperties>
</file>