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3876" r:id="rId2"/>
  </p:sldMasterIdLst>
  <p:sldIdLst>
    <p:sldId id="316" r:id="rId3"/>
    <p:sldId id="448" r:id="rId4"/>
    <p:sldId id="258" r:id="rId5"/>
    <p:sldId id="260" r:id="rId6"/>
    <p:sldId id="261" r:id="rId7"/>
    <p:sldId id="262" r:id="rId8"/>
    <p:sldId id="368" r:id="rId9"/>
    <p:sldId id="264" r:id="rId10"/>
    <p:sldId id="265" r:id="rId11"/>
    <p:sldId id="266" r:id="rId12"/>
    <p:sldId id="379" r:id="rId13"/>
    <p:sldId id="267" r:id="rId14"/>
    <p:sldId id="369" r:id="rId15"/>
    <p:sldId id="268" r:id="rId16"/>
    <p:sldId id="269" r:id="rId17"/>
    <p:sldId id="370" r:id="rId18"/>
    <p:sldId id="371" r:id="rId19"/>
    <p:sldId id="270" r:id="rId20"/>
    <p:sldId id="271" r:id="rId21"/>
    <p:sldId id="272" r:id="rId22"/>
    <p:sldId id="395" r:id="rId23"/>
    <p:sldId id="396" r:id="rId24"/>
    <p:sldId id="400" r:id="rId25"/>
    <p:sldId id="277" r:id="rId26"/>
    <p:sldId id="372" r:id="rId27"/>
    <p:sldId id="279" r:id="rId28"/>
    <p:sldId id="280" r:id="rId29"/>
    <p:sldId id="281" r:id="rId30"/>
    <p:sldId id="282" r:id="rId31"/>
    <p:sldId id="373" r:id="rId32"/>
    <p:sldId id="283" r:id="rId33"/>
    <p:sldId id="374" r:id="rId34"/>
    <p:sldId id="401" r:id="rId35"/>
    <p:sldId id="402" r:id="rId36"/>
    <p:sldId id="284" r:id="rId37"/>
    <p:sldId id="375" r:id="rId38"/>
    <p:sldId id="285" r:id="rId39"/>
    <p:sldId id="286" r:id="rId40"/>
    <p:sldId id="287" r:id="rId41"/>
    <p:sldId id="378" r:id="rId42"/>
    <p:sldId id="288" r:id="rId43"/>
    <p:sldId id="377" r:id="rId44"/>
    <p:sldId id="289" r:id="rId45"/>
    <p:sldId id="290" r:id="rId46"/>
    <p:sldId id="436" r:id="rId47"/>
    <p:sldId id="380" r:id="rId48"/>
    <p:sldId id="292" r:id="rId49"/>
    <p:sldId id="293" r:id="rId50"/>
    <p:sldId id="294" r:id="rId51"/>
    <p:sldId id="295" r:id="rId52"/>
    <p:sldId id="296" r:id="rId53"/>
    <p:sldId id="297" r:id="rId54"/>
    <p:sldId id="298" r:id="rId55"/>
    <p:sldId id="403" r:id="rId56"/>
    <p:sldId id="404" r:id="rId57"/>
    <p:sldId id="299" r:id="rId58"/>
    <p:sldId id="300" r:id="rId59"/>
    <p:sldId id="301" r:id="rId60"/>
    <p:sldId id="302" r:id="rId61"/>
    <p:sldId id="303" r:id="rId62"/>
    <p:sldId id="304" r:id="rId63"/>
    <p:sldId id="410" r:id="rId64"/>
    <p:sldId id="411" r:id="rId65"/>
    <p:sldId id="412" r:id="rId66"/>
    <p:sldId id="426" r:id="rId67"/>
    <p:sldId id="413" r:id="rId68"/>
    <p:sldId id="305" r:id="rId69"/>
    <p:sldId id="432" r:id="rId70"/>
    <p:sldId id="433" r:id="rId71"/>
    <p:sldId id="307" r:id="rId72"/>
    <p:sldId id="308" r:id="rId73"/>
    <p:sldId id="309" r:id="rId74"/>
    <p:sldId id="310" r:id="rId75"/>
    <p:sldId id="414" r:id="rId76"/>
    <p:sldId id="311" r:id="rId77"/>
    <p:sldId id="381" r:id="rId78"/>
    <p:sldId id="417" r:id="rId79"/>
    <p:sldId id="415" r:id="rId80"/>
    <p:sldId id="430" r:id="rId81"/>
    <p:sldId id="429" r:id="rId82"/>
    <p:sldId id="431" r:id="rId83"/>
    <p:sldId id="312" r:id="rId84"/>
    <p:sldId id="428" r:id="rId85"/>
    <p:sldId id="313" r:id="rId86"/>
    <p:sldId id="314" r:id="rId87"/>
    <p:sldId id="425" r:id="rId88"/>
    <p:sldId id="382" r:id="rId89"/>
    <p:sldId id="420" r:id="rId90"/>
    <p:sldId id="315" r:id="rId91"/>
    <p:sldId id="418" r:id="rId92"/>
    <p:sldId id="427" r:id="rId93"/>
    <p:sldId id="423" r:id="rId94"/>
    <p:sldId id="424" r:id="rId95"/>
    <p:sldId id="329" r:id="rId96"/>
    <p:sldId id="422" r:id="rId97"/>
    <p:sldId id="330" r:id="rId98"/>
    <p:sldId id="441" r:id="rId99"/>
    <p:sldId id="442" r:id="rId100"/>
    <p:sldId id="446" r:id="rId101"/>
    <p:sldId id="383" r:id="rId102"/>
    <p:sldId id="331" r:id="rId103"/>
    <p:sldId id="332" r:id="rId104"/>
    <p:sldId id="334" r:id="rId105"/>
    <p:sldId id="335" r:id="rId106"/>
    <p:sldId id="385" r:id="rId107"/>
    <p:sldId id="336" r:id="rId108"/>
    <p:sldId id="386" r:id="rId109"/>
    <p:sldId id="364" r:id="rId110"/>
    <p:sldId id="341" r:id="rId111"/>
    <p:sldId id="342" r:id="rId112"/>
    <p:sldId id="390" r:id="rId113"/>
    <p:sldId id="343" r:id="rId114"/>
    <p:sldId id="344" r:id="rId115"/>
    <p:sldId id="391" r:id="rId116"/>
    <p:sldId id="345" r:id="rId117"/>
    <p:sldId id="347" r:id="rId118"/>
    <p:sldId id="348" r:id="rId119"/>
    <p:sldId id="394" r:id="rId120"/>
    <p:sldId id="349" r:id="rId121"/>
    <p:sldId id="353" r:id="rId122"/>
    <p:sldId id="376" r:id="rId123"/>
    <p:sldId id="354" r:id="rId124"/>
    <p:sldId id="355" r:id="rId125"/>
    <p:sldId id="384" r:id="rId126"/>
    <p:sldId id="356" r:id="rId127"/>
    <p:sldId id="357" r:id="rId128"/>
    <p:sldId id="358" r:id="rId129"/>
    <p:sldId id="360" r:id="rId130"/>
    <p:sldId id="362" r:id="rId131"/>
    <p:sldId id="363" r:id="rId132"/>
    <p:sldId id="366" r:id="rId133"/>
    <p:sldId id="437"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8" d="100"/>
          <a:sy n="78" d="100"/>
        </p:scale>
        <p:origin x="-1128"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slide" Target="slides/slide132.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97E170-6CE8-42C1-BFF3-22B3BBF00717}" type="datetimeFigureOut">
              <a:rPr lang="en-US" smtClean="0"/>
              <a:t>11/2/2017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2AC8B9A-8C80-4EEF-8FA8-DB0D4AA83B9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97E170-6CE8-42C1-BFF3-22B3BBF00717}" type="datetimeFigureOut">
              <a:rPr lang="en-US" smtClean="0"/>
              <a:t>11/2/2017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97E170-6CE8-42C1-BFF3-22B3BBF00717}" type="datetimeFigureOut">
              <a:rPr lang="en-US" smtClean="0"/>
              <a:t>11/2/2017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592BCA3-D072-418A-8C53-FA7D744B56E3}" type="datetimeFigureOut">
              <a:rPr lang="fa-IR" smtClean="0"/>
              <a:pPr/>
              <a:t>02/13/1439</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5D97ED1-8FD3-4793-99CA-160FBC7F5E0A}" type="slidenum">
              <a:rPr lang="fa-IR" smtClean="0"/>
              <a:pPr/>
              <a:t>‹#›</a:t>
            </a:fld>
            <a:endParaRPr lang="fa-IR"/>
          </a:p>
        </p:txBody>
      </p:sp>
    </p:spTree>
    <p:extLst>
      <p:ext uri="{BB962C8B-B14F-4D97-AF65-F5344CB8AC3E}">
        <p14:creationId xmlns:p14="http://schemas.microsoft.com/office/powerpoint/2010/main" val="330021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592BCA3-D072-418A-8C53-FA7D744B56E3}" type="datetimeFigureOut">
              <a:rPr lang="fa-IR" smtClean="0">
                <a:solidFill>
                  <a:prstClr val="black"/>
                </a:solidFill>
              </a:rPr>
              <a:pPr/>
              <a:t>02/13/1439</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394641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592BCA3-D072-418A-8C53-FA7D744B56E3}" type="datetimeFigureOut">
              <a:rPr lang="fa-IR" smtClean="0">
                <a:solidFill>
                  <a:prstClr val="white"/>
                </a:solidFill>
              </a:rPr>
              <a:pPr/>
              <a:t>02/13/1439</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B5D97ED1-8FD3-4793-99CA-160FBC7F5E0A}"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238168495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592BCA3-D072-418A-8C53-FA7D744B56E3}" type="datetimeFigureOut">
              <a:rPr lang="fa-IR" smtClean="0">
                <a:solidFill>
                  <a:prstClr val="white"/>
                </a:solidFill>
              </a:rPr>
              <a:pPr/>
              <a:t>02/13/1439</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B5D97ED1-8FD3-4793-99CA-160FBC7F5E0A}"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91614531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592BCA3-D072-418A-8C53-FA7D744B56E3}" type="datetimeFigureOut">
              <a:rPr lang="fa-IR" smtClean="0">
                <a:solidFill>
                  <a:prstClr val="black"/>
                </a:solidFill>
              </a:rPr>
              <a:pPr/>
              <a:t>02/13/1439</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52935745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C592BCA3-D072-418A-8C53-FA7D744B56E3}" type="datetimeFigureOut">
              <a:rPr lang="fa-IR" smtClean="0">
                <a:solidFill>
                  <a:prstClr val="white"/>
                </a:solidFill>
              </a:rPr>
              <a:pPr/>
              <a:t>02/13/1439</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B5D97ED1-8FD3-4793-99CA-160FBC7F5E0A}"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5989312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C592BCA3-D072-418A-8C53-FA7D744B56E3}" type="datetimeFigureOut">
              <a:rPr lang="fa-IR" smtClean="0">
                <a:solidFill>
                  <a:prstClr val="black"/>
                </a:solidFill>
              </a:rPr>
              <a:pPr/>
              <a:t>02/13/1439</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78115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C592BCA3-D072-418A-8C53-FA7D744B56E3}" type="datetimeFigureOut">
              <a:rPr lang="fa-IR" smtClean="0">
                <a:solidFill>
                  <a:prstClr val="black"/>
                </a:solidFill>
              </a:rPr>
              <a:pPr/>
              <a:t>02/13/1439</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71203149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97E170-6CE8-42C1-BFF3-22B3BBF00717}" type="datetimeFigureOut">
              <a:rPr lang="en-US" smtClean="0"/>
              <a:t>11/2/2017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AC8B9A-8C80-4EEF-8FA8-DB0D4AA83B94}"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592BCA3-D072-418A-8C53-FA7D744B56E3}" type="datetimeFigureOut">
              <a:rPr lang="fa-IR" smtClean="0">
                <a:solidFill>
                  <a:prstClr val="white"/>
                </a:solidFill>
              </a:rPr>
              <a:pPr/>
              <a:t>02/13/1439</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5D97ED1-8FD3-4793-99CA-160FBC7F5E0A}"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26883357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592BCA3-D072-418A-8C53-FA7D744B56E3}" type="datetimeFigureOut">
              <a:rPr lang="fa-IR" smtClean="0">
                <a:solidFill>
                  <a:prstClr val="black"/>
                </a:solidFill>
              </a:rPr>
              <a:pPr/>
              <a:t>02/13/1439</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249286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592BCA3-D072-418A-8C53-FA7D744B56E3}" type="datetimeFigureOut">
              <a:rPr lang="fa-IR" smtClean="0">
                <a:solidFill>
                  <a:prstClr val="black"/>
                </a:solidFill>
              </a:rPr>
              <a:pPr/>
              <a:t>02/13/1439</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20591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497E170-6CE8-42C1-BFF3-22B3BBF00717}" type="datetimeFigureOut">
              <a:rPr lang="en-US" smtClean="0"/>
              <a:t>11/2/2017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AC8B9A-8C80-4EEF-8FA8-DB0D4AA83B94}"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497E170-6CE8-42C1-BFF3-22B3BBF00717}" type="datetimeFigureOut">
              <a:rPr lang="en-US" smtClean="0"/>
              <a:t>11/2/2017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AC8B9A-8C80-4EEF-8FA8-DB0D4AA83B94}"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497E170-6CE8-42C1-BFF3-22B3BBF00717}" type="datetimeFigureOut">
              <a:rPr lang="en-US" smtClean="0"/>
              <a:t>11/2/2017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497E170-6CE8-42C1-BFF3-22B3BBF00717}" type="datetimeFigureOut">
              <a:rPr lang="en-US" smtClean="0"/>
              <a:t>11/2/2017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2AC8B9A-8C80-4EEF-8FA8-DB0D4AA83B94}"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497E170-6CE8-42C1-BFF3-22B3BBF00717}" type="datetimeFigureOut">
              <a:rPr lang="en-US" smtClean="0"/>
              <a:t>11/2/2017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497E170-6CE8-42C1-BFF3-22B3BBF00717}" type="datetimeFigureOut">
              <a:rPr lang="en-US" smtClean="0"/>
              <a:t>11/2/2017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497E170-6CE8-42C1-BFF3-22B3BBF00717}" type="datetimeFigureOut">
              <a:rPr lang="en-US" smtClean="0"/>
              <a:t>11/2/2017</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2AC8B9A-8C80-4EEF-8FA8-DB0D4AA83B94}"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497E170-6CE8-42C1-BFF3-22B3BBF00717}" type="datetimeFigureOut">
              <a:rPr lang="en-US" smtClean="0"/>
              <a:t>11/2/2017</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2AC8B9A-8C80-4EEF-8FA8-DB0D4AA83B9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a:fld id="{C592BCA3-D072-418A-8C53-FA7D744B56E3}" type="datetimeFigureOut">
              <a:rPr lang="fa-IR" smtClean="0">
                <a:solidFill>
                  <a:prstClr val="black"/>
                </a:solidFill>
              </a:rPr>
              <a:pPr rtl="1"/>
              <a:t>02/13/1439</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a:fld id="{B5D97ED1-8FD3-4793-99CA-160FBC7F5E0A}"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372713052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90600" y="609600"/>
            <a:ext cx="8153400" cy="3505200"/>
          </a:xfrm>
        </p:spPr>
        <p:txBody>
          <a:bodyPr>
            <a:normAutofit/>
          </a:bodyPr>
          <a:lstStyle/>
          <a:p>
            <a:r>
              <a:rPr lang="en-US" sz="4400" b="1" dirty="0" smtClean="0">
                <a:solidFill>
                  <a:srgbClr val="0070C0"/>
                </a:solidFill>
              </a:rPr>
              <a:t>ACG Clinical Guideline:</a:t>
            </a:r>
            <a:br>
              <a:rPr lang="en-US" sz="4400" b="1" dirty="0" smtClean="0">
                <a:solidFill>
                  <a:srgbClr val="0070C0"/>
                </a:solidFill>
              </a:rPr>
            </a:br>
            <a:r>
              <a:rPr lang="en-US" sz="3200" dirty="0" smtClean="0">
                <a:solidFill>
                  <a:srgbClr val="0070C0"/>
                </a:solidFill>
              </a:rPr>
              <a:t/>
            </a:r>
            <a:br>
              <a:rPr lang="en-US" sz="3200" dirty="0" smtClean="0">
                <a:solidFill>
                  <a:srgbClr val="0070C0"/>
                </a:solidFill>
              </a:rPr>
            </a:br>
            <a:r>
              <a:rPr lang="en-US" sz="3600" dirty="0" smtClean="0">
                <a:solidFill>
                  <a:srgbClr val="0070C0"/>
                </a:solidFill>
              </a:rPr>
              <a:t>The Diagnosis and Management of Focal  Liver Lesions </a:t>
            </a:r>
            <a:endParaRPr lang="en-US" sz="3600" dirty="0">
              <a:solidFill>
                <a:srgbClr val="0070C0"/>
              </a:solidFill>
            </a:endParaRPr>
          </a:p>
        </p:txBody>
      </p:sp>
      <p:sp>
        <p:nvSpPr>
          <p:cNvPr id="3" name="Subtitle 2"/>
          <p:cNvSpPr>
            <a:spLocks noGrp="1"/>
          </p:cNvSpPr>
          <p:nvPr>
            <p:ph type="subTitle" idx="4294967295"/>
          </p:nvPr>
        </p:nvSpPr>
        <p:spPr>
          <a:xfrm>
            <a:off x="0" y="4419600"/>
            <a:ext cx="7924800" cy="2438400"/>
          </a:xfrm>
        </p:spPr>
        <p:txBody>
          <a:bodyPr>
            <a:normAutofit/>
          </a:bodyPr>
          <a:lstStyle/>
          <a:p>
            <a:pPr marL="109728" indent="0" algn="l" rtl="0">
              <a:buNone/>
            </a:pPr>
            <a:r>
              <a:rPr lang="en-US" dirty="0" smtClean="0"/>
              <a:t> Jorge A. Marrero , MD 1</a:t>
            </a:r>
          </a:p>
          <a:p>
            <a:pPr marL="109728" indent="0" algn="l" rtl="0">
              <a:buNone/>
            </a:pPr>
            <a:r>
              <a:rPr lang="en-US" dirty="0" smtClean="0"/>
              <a:t> Joseph </a:t>
            </a:r>
            <a:r>
              <a:rPr lang="en-US" dirty="0" err="1" smtClean="0"/>
              <a:t>Ahn</a:t>
            </a:r>
            <a:r>
              <a:rPr lang="en-US" dirty="0" smtClean="0"/>
              <a:t> , MD, FACG 2</a:t>
            </a:r>
          </a:p>
          <a:p>
            <a:pPr marL="109728" indent="0" algn="l" rtl="0">
              <a:buNone/>
            </a:pPr>
            <a:r>
              <a:rPr lang="en-US" dirty="0" smtClean="0"/>
              <a:t> K. </a:t>
            </a:r>
            <a:r>
              <a:rPr lang="en-US" dirty="0" err="1" smtClean="0"/>
              <a:t>Rajender</a:t>
            </a:r>
            <a:r>
              <a:rPr lang="en-US" dirty="0" smtClean="0"/>
              <a:t> Reddy , MD, FACG 3</a:t>
            </a:r>
          </a:p>
          <a:p>
            <a:pPr algn="l" rtl="0"/>
            <a:endParaRPr lang="en-US" dirty="0" smtClean="0"/>
          </a:p>
          <a:p>
            <a:pPr marL="109728" indent="0" algn="l" rtl="0">
              <a:buNone/>
            </a:pPr>
            <a:r>
              <a:rPr lang="en-US" b="1" dirty="0" smtClean="0">
                <a:solidFill>
                  <a:srgbClr val="FFC000"/>
                </a:solidFill>
              </a:rPr>
              <a:t>19 August 2014 </a:t>
            </a:r>
            <a:endParaRPr lang="en-US" b="1" dirty="0">
              <a:solidFill>
                <a:srgbClr val="FFC000"/>
              </a:solidFill>
            </a:endParaRPr>
          </a:p>
        </p:txBody>
      </p:sp>
    </p:spTree>
    <p:extLst>
      <p:ext uri="{BB962C8B-B14F-4D97-AF65-F5344CB8AC3E}">
        <p14:creationId xmlns:p14="http://schemas.microsoft.com/office/powerpoint/2010/main" val="2233518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7696200" cy="5257800"/>
          </a:xfrm>
        </p:spPr>
        <p:txBody>
          <a:bodyPr>
            <a:normAutofit fontScale="85000" lnSpcReduction="10000"/>
          </a:bodyPr>
          <a:lstStyle/>
          <a:p>
            <a:pPr algn="l" rtl="0"/>
            <a:r>
              <a:rPr lang="en-US" dirty="0" smtClean="0"/>
              <a:t>However</a:t>
            </a:r>
            <a:r>
              <a:rPr lang="en-US" dirty="0"/>
              <a:t>, </a:t>
            </a:r>
            <a:r>
              <a:rPr lang="en-US" b="1" dirty="0">
                <a:solidFill>
                  <a:srgbClr val="FF0000"/>
                </a:solidFill>
              </a:rPr>
              <a:t>if the diagnosis cannot be reliably made </a:t>
            </a:r>
            <a:r>
              <a:rPr lang="en-US" b="1" dirty="0" err="1">
                <a:solidFill>
                  <a:srgbClr val="FF0000"/>
                </a:solidFill>
              </a:rPr>
              <a:t>radiologically</a:t>
            </a:r>
            <a:r>
              <a:rPr lang="en-US" b="1" dirty="0">
                <a:solidFill>
                  <a:srgbClr val="FF0000"/>
                </a:solidFill>
              </a:rPr>
              <a:t>, </a:t>
            </a:r>
            <a:r>
              <a:rPr lang="en-US" b="1" dirty="0">
                <a:solidFill>
                  <a:srgbClr val="0070C0"/>
                </a:solidFill>
              </a:rPr>
              <a:t>a biopsy should be performed</a:t>
            </a:r>
            <a:r>
              <a:rPr lang="en-US" b="1" dirty="0" smtClean="0">
                <a:solidFill>
                  <a:srgbClr val="FFC000"/>
                </a:solidFill>
              </a:rPr>
              <a:t>.</a:t>
            </a:r>
          </a:p>
          <a:p>
            <a:pPr algn="l" rtl="0"/>
            <a:r>
              <a:rPr lang="en-US" dirty="0" smtClean="0"/>
              <a:t>Pathological </a:t>
            </a:r>
            <a:r>
              <a:rPr lang="en-US" dirty="0"/>
              <a:t>examination is </a:t>
            </a:r>
            <a:r>
              <a:rPr lang="en-US" b="1" dirty="0">
                <a:solidFill>
                  <a:srgbClr val="FF0000"/>
                </a:solidFill>
              </a:rPr>
              <a:t>extremely accurate </a:t>
            </a:r>
            <a:r>
              <a:rPr lang="en-US" dirty="0"/>
              <a:t>in making a diagnosis in a patient with an FLL. </a:t>
            </a:r>
            <a:endParaRPr lang="en-US" dirty="0" smtClean="0"/>
          </a:p>
          <a:p>
            <a:pPr algn="l" rtl="0"/>
            <a:endParaRPr lang="en-US" dirty="0" smtClean="0"/>
          </a:p>
          <a:p>
            <a:pPr algn="l" rtl="0"/>
            <a:r>
              <a:rPr lang="en-US" b="1" dirty="0" smtClean="0">
                <a:solidFill>
                  <a:srgbClr val="FF0000"/>
                </a:solidFill>
              </a:rPr>
              <a:t>A </a:t>
            </a:r>
            <a:r>
              <a:rPr lang="en-US" b="1" dirty="0">
                <a:solidFill>
                  <a:srgbClr val="FF0000"/>
                </a:solidFill>
              </a:rPr>
              <a:t>well-sampled biopsy specimen </a:t>
            </a:r>
            <a:r>
              <a:rPr lang="en-US" dirty="0"/>
              <a:t>has greater diagnostic accuracy and provides more tissue for ancillary testing (i.e., </a:t>
            </a:r>
            <a:r>
              <a:rPr lang="en-US" dirty="0" err="1"/>
              <a:t>immuno</a:t>
            </a:r>
            <a:r>
              <a:rPr lang="en-US" dirty="0"/>
              <a:t> </a:t>
            </a:r>
            <a:r>
              <a:rPr lang="en-US" dirty="0" err="1"/>
              <a:t>histochemistry</a:t>
            </a:r>
            <a:r>
              <a:rPr lang="en-US" dirty="0"/>
              <a:t>) when compared with </a:t>
            </a:r>
            <a:r>
              <a:rPr lang="en-US" dirty="0">
                <a:solidFill>
                  <a:srgbClr val="FF0000"/>
                </a:solidFill>
              </a:rPr>
              <a:t>fine-needle aspiration </a:t>
            </a:r>
            <a:r>
              <a:rPr lang="en-US" dirty="0" smtClean="0"/>
              <a:t>.</a:t>
            </a:r>
          </a:p>
          <a:p>
            <a:pPr algn="l" rtl="0"/>
            <a:endParaRPr lang="en-US" dirty="0"/>
          </a:p>
          <a:p>
            <a:pPr algn="l" rtl="0"/>
            <a:r>
              <a:rPr lang="en-US" dirty="0" smtClean="0"/>
              <a:t> </a:t>
            </a:r>
            <a:r>
              <a:rPr lang="en-US" dirty="0"/>
              <a:t>A consensus conference on pathology for </a:t>
            </a:r>
            <a:r>
              <a:rPr lang="en-US" dirty="0" err="1"/>
              <a:t>hepatobiliary</a:t>
            </a:r>
            <a:r>
              <a:rPr lang="en-US" dirty="0"/>
              <a:t> malignancies also recommended </a:t>
            </a:r>
            <a:r>
              <a:rPr lang="en-US" b="1" dirty="0">
                <a:solidFill>
                  <a:srgbClr val="FFC000"/>
                </a:solidFill>
              </a:rPr>
              <a:t>core biopsies </a:t>
            </a:r>
            <a:r>
              <a:rPr lang="en-US" dirty="0"/>
              <a:t>over fine-needle aspiration as it allows for the assessment of both architectural and cytological features </a:t>
            </a:r>
          </a:p>
          <a:p>
            <a:endParaRPr lang="en-US" dirty="0"/>
          </a:p>
          <a:p>
            <a:endParaRPr lang="en-US" dirty="0"/>
          </a:p>
        </p:txBody>
      </p:sp>
    </p:spTree>
    <p:extLst>
      <p:ext uri="{BB962C8B-B14F-4D97-AF65-F5344CB8AC3E}">
        <p14:creationId xmlns:p14="http://schemas.microsoft.com/office/powerpoint/2010/main" val="28537663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8288" indent="0">
              <a:buNone/>
            </a:pPr>
            <a:endParaRPr lang="en-US" dirty="0"/>
          </a:p>
          <a:p>
            <a:endParaRPr lang="en-US" dirty="0"/>
          </a:p>
        </p:txBody>
      </p:sp>
      <p:sp>
        <p:nvSpPr>
          <p:cNvPr id="3" name="Title 2"/>
          <p:cNvSpPr>
            <a:spLocks noGrp="1"/>
          </p:cNvSpPr>
          <p:nvPr>
            <p:ph type="title"/>
          </p:nvPr>
        </p:nvSpPr>
        <p:spPr>
          <a:xfrm>
            <a:off x="685800" y="1676400"/>
            <a:ext cx="7543800" cy="1828800"/>
          </a:xfrm>
        </p:spPr>
        <p:txBody>
          <a:bodyPr/>
          <a:lstStyle/>
          <a:p>
            <a:r>
              <a:rPr lang="en-US" dirty="0">
                <a:solidFill>
                  <a:srgbClr val="FFC000"/>
                </a:solidFill>
              </a:rPr>
              <a:t>HEPATIC CYSTS</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1722095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609600"/>
            <a:ext cx="7467600" cy="5181600"/>
          </a:xfrm>
        </p:spPr>
        <p:txBody>
          <a:bodyPr>
            <a:normAutofit/>
          </a:bodyPr>
          <a:lstStyle/>
          <a:p>
            <a:pPr algn="l" rtl="0"/>
            <a:r>
              <a:rPr lang="en-US" dirty="0" smtClean="0"/>
              <a:t>Hepatic </a:t>
            </a:r>
            <a:r>
              <a:rPr lang="en-US" dirty="0"/>
              <a:t>cysts typically present for evaluation upon being </a:t>
            </a:r>
            <a:r>
              <a:rPr lang="en-US" dirty="0" smtClean="0"/>
              <a:t>found </a:t>
            </a:r>
            <a:r>
              <a:rPr lang="en-US" dirty="0" smtClean="0">
                <a:solidFill>
                  <a:srgbClr val="FF0000"/>
                </a:solidFill>
              </a:rPr>
              <a:t>incidentally </a:t>
            </a:r>
            <a:r>
              <a:rPr lang="en-US" dirty="0">
                <a:solidFill>
                  <a:srgbClr val="FF0000"/>
                </a:solidFill>
              </a:rPr>
              <a:t>on imaging studies</a:t>
            </a:r>
            <a:r>
              <a:rPr lang="en-US" dirty="0" smtClean="0">
                <a:solidFill>
                  <a:srgbClr val="FF0000"/>
                </a:solidFill>
              </a:rPr>
              <a:t>.</a:t>
            </a:r>
          </a:p>
          <a:p>
            <a:pPr algn="l" rtl="0"/>
            <a:r>
              <a:rPr lang="en-US" dirty="0" smtClean="0"/>
              <a:t>Early </a:t>
            </a:r>
            <a:r>
              <a:rPr lang="en-US" dirty="0"/>
              <a:t>laparotomy series </a:t>
            </a:r>
            <a:r>
              <a:rPr lang="en-US" dirty="0" smtClean="0"/>
              <a:t>reported a </a:t>
            </a:r>
            <a:r>
              <a:rPr lang="en-US" dirty="0"/>
              <a:t>prevalence of </a:t>
            </a:r>
            <a:r>
              <a:rPr lang="en-US" dirty="0">
                <a:solidFill>
                  <a:srgbClr val="FF0000"/>
                </a:solidFill>
              </a:rPr>
              <a:t>0.2 to 1 % </a:t>
            </a:r>
            <a:r>
              <a:rPr lang="en-US" dirty="0" smtClean="0">
                <a:solidFill>
                  <a:srgbClr val="FF0000"/>
                </a:solidFill>
              </a:rPr>
              <a:t>.</a:t>
            </a:r>
          </a:p>
          <a:p>
            <a:pPr algn="l" rtl="0"/>
            <a:endParaRPr lang="en-US" dirty="0">
              <a:solidFill>
                <a:srgbClr val="FF0000"/>
              </a:solidFill>
            </a:endParaRPr>
          </a:p>
          <a:p>
            <a:pPr algn="l" rtl="0"/>
            <a:r>
              <a:rPr lang="en-US" dirty="0" smtClean="0"/>
              <a:t>US </a:t>
            </a:r>
            <a:r>
              <a:rPr lang="en-US" dirty="0"/>
              <a:t>series have reported a </a:t>
            </a:r>
            <a:r>
              <a:rPr lang="en-US" dirty="0">
                <a:solidFill>
                  <a:srgbClr val="FF0000"/>
                </a:solidFill>
              </a:rPr>
              <a:t>3 – 5 </a:t>
            </a:r>
            <a:r>
              <a:rPr lang="en-US" dirty="0" smtClean="0">
                <a:solidFill>
                  <a:srgbClr val="FF0000"/>
                </a:solidFill>
              </a:rPr>
              <a:t>%.</a:t>
            </a:r>
          </a:p>
          <a:p>
            <a:pPr algn="l" rtl="0"/>
            <a:endParaRPr lang="en-US" dirty="0">
              <a:solidFill>
                <a:srgbClr val="FF0000"/>
              </a:solidFill>
            </a:endParaRPr>
          </a:p>
          <a:p>
            <a:pPr algn="l" rtl="0"/>
            <a:r>
              <a:rPr lang="en-US" dirty="0" smtClean="0"/>
              <a:t>CT </a:t>
            </a:r>
            <a:r>
              <a:rPr lang="en-US" dirty="0"/>
              <a:t>series have reported </a:t>
            </a:r>
            <a:r>
              <a:rPr lang="en-US" dirty="0" smtClean="0"/>
              <a:t>the prevalence </a:t>
            </a:r>
            <a:r>
              <a:rPr lang="en-US" dirty="0"/>
              <a:t>to be as high as </a:t>
            </a:r>
            <a:r>
              <a:rPr lang="en-US" dirty="0">
                <a:solidFill>
                  <a:srgbClr val="FF0000"/>
                </a:solidFill>
              </a:rPr>
              <a:t>15 – 18 % </a:t>
            </a:r>
            <a:r>
              <a:rPr lang="en-US" dirty="0" smtClean="0">
                <a:solidFill>
                  <a:srgbClr val="FF0000"/>
                </a:solidFill>
              </a:rPr>
              <a:t>.</a:t>
            </a:r>
            <a:endParaRPr lang="en-US" dirty="0">
              <a:solidFill>
                <a:srgbClr val="FF0000"/>
              </a:solidFill>
            </a:endParaRPr>
          </a:p>
          <a:p>
            <a:pPr marL="18288" indent="0">
              <a:buNone/>
            </a:pPr>
            <a:endParaRPr lang="en-US" dirty="0"/>
          </a:p>
        </p:txBody>
      </p:sp>
    </p:spTree>
    <p:extLst>
      <p:ext uri="{BB962C8B-B14F-4D97-AF65-F5344CB8AC3E}">
        <p14:creationId xmlns:p14="http://schemas.microsoft.com/office/powerpoint/2010/main" val="7939584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14" t="22588" r="10771" b="18471"/>
          <a:stretch/>
        </p:blipFill>
        <p:spPr bwMode="auto">
          <a:xfrm>
            <a:off x="-381000" y="-304800"/>
            <a:ext cx="96774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0351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381000"/>
            <a:ext cx="7315200" cy="5943599"/>
          </a:xfrm>
        </p:spPr>
        <p:txBody>
          <a:bodyPr>
            <a:normAutofit/>
          </a:bodyPr>
          <a:lstStyle/>
          <a:p>
            <a:pPr algn="l" rtl="0"/>
            <a:r>
              <a:rPr lang="en-US" b="1" dirty="0" smtClean="0">
                <a:solidFill>
                  <a:srgbClr val="FF0000"/>
                </a:solidFill>
              </a:rPr>
              <a:t>The </a:t>
            </a:r>
            <a:r>
              <a:rPr lang="en-US" b="1" dirty="0">
                <a:solidFill>
                  <a:srgbClr val="FF0000"/>
                </a:solidFill>
              </a:rPr>
              <a:t>presence </a:t>
            </a:r>
            <a:r>
              <a:rPr lang="en-US" b="1" dirty="0" smtClean="0">
                <a:solidFill>
                  <a:srgbClr val="FF0000"/>
                </a:solidFill>
              </a:rPr>
              <a:t>which not </a:t>
            </a:r>
            <a:r>
              <a:rPr lang="en-US" b="1" dirty="0">
                <a:solidFill>
                  <a:srgbClr val="FF0000"/>
                </a:solidFill>
              </a:rPr>
              <a:t>characteristic of simple hepatic cysts and should prompt </a:t>
            </a:r>
            <a:r>
              <a:rPr lang="en-US" b="1" dirty="0" smtClean="0">
                <a:solidFill>
                  <a:srgbClr val="FF0000"/>
                </a:solidFill>
              </a:rPr>
              <a:t>further diagnostic </a:t>
            </a:r>
            <a:r>
              <a:rPr lang="en-US" b="1" dirty="0">
                <a:solidFill>
                  <a:srgbClr val="FF0000"/>
                </a:solidFill>
              </a:rPr>
              <a:t>evaluation.  </a:t>
            </a:r>
            <a:r>
              <a:rPr lang="en-US" b="1" dirty="0" smtClean="0">
                <a:solidFill>
                  <a:srgbClr val="FFC000"/>
                </a:solidFill>
              </a:rPr>
              <a:t>:</a:t>
            </a:r>
          </a:p>
          <a:p>
            <a:pPr marL="624078" indent="-514350" algn="l" rtl="0">
              <a:buFont typeface="+mj-lt"/>
              <a:buAutoNum type="arabicPeriod"/>
            </a:pPr>
            <a:r>
              <a:rPr lang="en-US" dirty="0" smtClean="0"/>
              <a:t>multiple </a:t>
            </a:r>
            <a:r>
              <a:rPr lang="en-US" dirty="0"/>
              <a:t>cysts ( &gt; 20</a:t>
            </a:r>
            <a:r>
              <a:rPr lang="en-US" dirty="0" smtClean="0"/>
              <a:t>)</a:t>
            </a:r>
          </a:p>
          <a:p>
            <a:pPr marL="624078" indent="-514350" algn="l" rtl="0">
              <a:buFont typeface="+mj-lt"/>
              <a:buAutoNum type="arabicPeriod"/>
            </a:pPr>
            <a:r>
              <a:rPr lang="en-US" dirty="0" smtClean="0"/>
              <a:t>large cysts ( </a:t>
            </a:r>
            <a:r>
              <a:rPr lang="en-US" dirty="0"/>
              <a:t>&gt; 4 – 5 </a:t>
            </a:r>
            <a:r>
              <a:rPr lang="en-US" dirty="0" smtClean="0"/>
              <a:t>cm)</a:t>
            </a:r>
          </a:p>
          <a:p>
            <a:pPr marL="624078" indent="-514350" algn="l" rtl="0">
              <a:buFont typeface="+mj-lt"/>
              <a:buAutoNum type="arabicPeriod"/>
            </a:pPr>
            <a:r>
              <a:rPr lang="en-US" dirty="0" err="1" smtClean="0"/>
              <a:t>septations</a:t>
            </a:r>
            <a:r>
              <a:rPr lang="en-US" dirty="0" smtClean="0"/>
              <a:t>,</a:t>
            </a:r>
          </a:p>
          <a:p>
            <a:pPr marL="624078" indent="-514350" algn="l" rtl="0">
              <a:buFont typeface="+mj-lt"/>
              <a:buAutoNum type="arabicPeriod"/>
            </a:pPr>
            <a:r>
              <a:rPr lang="en-US" dirty="0" smtClean="0"/>
              <a:t>Calcifications</a:t>
            </a:r>
            <a:endParaRPr lang="en-US" dirty="0"/>
          </a:p>
          <a:p>
            <a:pPr marL="624078" indent="-514350" algn="l" rtl="0">
              <a:buFont typeface="+mj-lt"/>
              <a:buAutoNum type="arabicPeriod"/>
            </a:pPr>
            <a:r>
              <a:rPr lang="en-US" dirty="0" smtClean="0"/>
              <a:t>fenestrations</a:t>
            </a:r>
          </a:p>
          <a:p>
            <a:pPr marL="624078" indent="-514350" algn="l" rtl="0">
              <a:buFont typeface="+mj-lt"/>
              <a:buAutoNum type="arabicPeriod"/>
            </a:pPr>
            <a:r>
              <a:rPr lang="en-US" dirty="0" err="1" smtClean="0"/>
              <a:t>loculations</a:t>
            </a:r>
            <a:endParaRPr lang="en-US" dirty="0"/>
          </a:p>
          <a:p>
            <a:pPr marL="624078" indent="-514350" algn="l" rtl="0">
              <a:buFont typeface="+mj-lt"/>
              <a:buAutoNum type="arabicPeriod"/>
            </a:pPr>
            <a:r>
              <a:rPr lang="en-US" dirty="0" smtClean="0"/>
              <a:t>Heterogeneity</a:t>
            </a:r>
          </a:p>
          <a:p>
            <a:pPr marL="624078" indent="-514350" algn="l" rtl="0">
              <a:buFont typeface="+mj-lt"/>
              <a:buAutoNum type="arabicPeriod"/>
            </a:pPr>
            <a:r>
              <a:rPr lang="en-US" dirty="0" smtClean="0"/>
              <a:t>daughter cysts</a:t>
            </a:r>
          </a:p>
          <a:p>
            <a:pPr marL="624078" indent="-514350" algn="l" rtl="0">
              <a:buFont typeface="+mj-lt"/>
              <a:buAutoNum type="arabicPeriod"/>
            </a:pPr>
            <a:r>
              <a:rPr lang="en-US" dirty="0" smtClean="0"/>
              <a:t>symptoms </a:t>
            </a:r>
            <a:r>
              <a:rPr lang="en-US" dirty="0"/>
              <a:t>on presentation </a:t>
            </a:r>
          </a:p>
          <a:p>
            <a:pPr algn="l" rtl="0"/>
            <a:endParaRPr lang="en-US" dirty="0"/>
          </a:p>
          <a:p>
            <a:endParaRPr lang="en-US" dirty="0"/>
          </a:p>
        </p:txBody>
      </p:sp>
    </p:spTree>
    <p:extLst>
      <p:ext uri="{BB962C8B-B14F-4D97-AF65-F5344CB8AC3E}">
        <p14:creationId xmlns:p14="http://schemas.microsoft.com/office/powerpoint/2010/main" val="34875715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85801"/>
            <a:ext cx="7620000" cy="5562599"/>
          </a:xfrm>
        </p:spPr>
        <p:txBody>
          <a:bodyPr>
            <a:normAutofit fontScale="92500" lnSpcReduction="20000"/>
          </a:bodyPr>
          <a:lstStyle/>
          <a:p>
            <a:pPr algn="l" rtl="0">
              <a:buFont typeface="Wingdings" pitchFamily="2" charset="2"/>
              <a:buChar char="q"/>
            </a:pPr>
            <a:r>
              <a:rPr lang="en-US" sz="5100" b="1" dirty="0">
                <a:solidFill>
                  <a:srgbClr val="0070C0"/>
                </a:solidFill>
              </a:rPr>
              <a:t>Simple hepatic cysts</a:t>
            </a:r>
          </a:p>
          <a:p>
            <a:pPr algn="l" rtl="0"/>
            <a:r>
              <a:rPr lang="en-US" dirty="0"/>
              <a:t>Simple hepatic cysts are postulated to be </a:t>
            </a:r>
            <a:r>
              <a:rPr lang="en-US" dirty="0">
                <a:solidFill>
                  <a:srgbClr val="FF0000"/>
                </a:solidFill>
              </a:rPr>
              <a:t>congenital </a:t>
            </a:r>
            <a:r>
              <a:rPr lang="en-US" dirty="0" smtClean="0">
                <a:solidFill>
                  <a:srgbClr val="FF0000"/>
                </a:solidFill>
              </a:rPr>
              <a:t>exclusions of </a:t>
            </a:r>
            <a:r>
              <a:rPr lang="en-US" dirty="0">
                <a:solidFill>
                  <a:srgbClr val="FF0000"/>
                </a:solidFill>
              </a:rPr>
              <a:t>hyperplastic bile duct rests that lack a communication </a:t>
            </a:r>
            <a:r>
              <a:rPr lang="en-US" dirty="0" smtClean="0">
                <a:solidFill>
                  <a:srgbClr val="FF0000"/>
                </a:solidFill>
              </a:rPr>
              <a:t>with biliary ducts. </a:t>
            </a:r>
            <a:endParaRPr lang="en-US" dirty="0">
              <a:solidFill>
                <a:srgbClr val="FF0000"/>
              </a:solidFill>
            </a:endParaRPr>
          </a:p>
          <a:p>
            <a:pPr algn="l" rtl="0"/>
            <a:endParaRPr lang="en-US" dirty="0" smtClean="0"/>
          </a:p>
          <a:p>
            <a:pPr algn="l" rtl="0"/>
            <a:r>
              <a:rPr lang="en-US" dirty="0" smtClean="0"/>
              <a:t>They </a:t>
            </a:r>
            <a:r>
              <a:rPr lang="en-US" dirty="0"/>
              <a:t>are composed of an </a:t>
            </a:r>
            <a:r>
              <a:rPr lang="en-US" dirty="0">
                <a:solidFill>
                  <a:srgbClr val="FF0000"/>
                </a:solidFill>
              </a:rPr>
              <a:t>outer layer </a:t>
            </a:r>
            <a:r>
              <a:rPr lang="en-US" dirty="0" smtClean="0">
                <a:solidFill>
                  <a:srgbClr val="FF0000"/>
                </a:solidFill>
              </a:rPr>
              <a:t>of fibrous </a:t>
            </a:r>
            <a:r>
              <a:rPr lang="en-US" dirty="0">
                <a:solidFill>
                  <a:srgbClr val="FF0000"/>
                </a:solidFill>
              </a:rPr>
              <a:t>tissue</a:t>
            </a:r>
            <a:r>
              <a:rPr lang="en-US" dirty="0"/>
              <a:t> and are </a:t>
            </a:r>
            <a:r>
              <a:rPr lang="en-US" dirty="0">
                <a:solidFill>
                  <a:srgbClr val="FF0000"/>
                </a:solidFill>
              </a:rPr>
              <a:t>lined by a cuboidal, columnar </a:t>
            </a:r>
            <a:r>
              <a:rPr lang="en-US" dirty="0" smtClean="0">
                <a:solidFill>
                  <a:srgbClr val="FF0000"/>
                </a:solidFill>
              </a:rPr>
              <a:t>epithelium</a:t>
            </a:r>
            <a:r>
              <a:rPr lang="en-US" dirty="0" smtClean="0"/>
              <a:t> that </a:t>
            </a:r>
            <a:r>
              <a:rPr lang="en-US" dirty="0"/>
              <a:t>continually produces cystic </a:t>
            </a:r>
            <a:r>
              <a:rPr lang="en-US" dirty="0" smtClean="0"/>
              <a:t>fluid. </a:t>
            </a:r>
          </a:p>
          <a:p>
            <a:pPr algn="l" rtl="0"/>
            <a:r>
              <a:rPr lang="en-US" dirty="0" smtClean="0"/>
              <a:t>Simple </a:t>
            </a:r>
            <a:r>
              <a:rPr lang="en-US" dirty="0"/>
              <a:t>hepatic </a:t>
            </a:r>
            <a:r>
              <a:rPr lang="en-US" dirty="0" smtClean="0"/>
              <a:t>cysts are </a:t>
            </a:r>
            <a:r>
              <a:rPr lang="en-US" dirty="0"/>
              <a:t>usually </a:t>
            </a:r>
            <a:r>
              <a:rPr lang="en-US" dirty="0">
                <a:solidFill>
                  <a:srgbClr val="FF0000"/>
                </a:solidFill>
              </a:rPr>
              <a:t>&lt; 1 cm and can grow up to 30 cm </a:t>
            </a:r>
            <a:r>
              <a:rPr lang="en-US" dirty="0" smtClean="0">
                <a:solidFill>
                  <a:srgbClr val="FF0000"/>
                </a:solidFill>
              </a:rPr>
              <a:t>.</a:t>
            </a:r>
            <a:endParaRPr lang="en-US" dirty="0">
              <a:solidFill>
                <a:srgbClr val="FF0000"/>
              </a:solidFill>
            </a:endParaRPr>
          </a:p>
          <a:p>
            <a:pPr algn="l" rtl="0"/>
            <a:r>
              <a:rPr lang="en-US" dirty="0" smtClean="0"/>
              <a:t>Simple hepatic </a:t>
            </a:r>
            <a:r>
              <a:rPr lang="en-US" dirty="0"/>
              <a:t>cysts are </a:t>
            </a:r>
            <a:r>
              <a:rPr lang="en-US" dirty="0">
                <a:solidFill>
                  <a:srgbClr val="FF0000"/>
                </a:solidFill>
              </a:rPr>
              <a:t>uncommon before the age of 40 years </a:t>
            </a:r>
            <a:r>
              <a:rPr lang="en-US" dirty="0"/>
              <a:t>and </a:t>
            </a:r>
            <a:r>
              <a:rPr lang="en-US" dirty="0" smtClean="0"/>
              <a:t>have a </a:t>
            </a:r>
            <a:r>
              <a:rPr lang="en-US" dirty="0">
                <a:solidFill>
                  <a:srgbClr val="FF0000"/>
                </a:solidFill>
              </a:rPr>
              <a:t>female predilection of </a:t>
            </a:r>
            <a:r>
              <a:rPr lang="en-US" dirty="0" smtClean="0">
                <a:solidFill>
                  <a:srgbClr val="FF0000"/>
                </a:solidFill>
              </a:rPr>
              <a:t>1:4.</a:t>
            </a:r>
            <a:endParaRPr lang="en-US" dirty="0">
              <a:solidFill>
                <a:srgbClr val="FF0000"/>
              </a:solidFill>
            </a:endParaRPr>
          </a:p>
        </p:txBody>
      </p:sp>
    </p:spTree>
    <p:extLst>
      <p:ext uri="{BB962C8B-B14F-4D97-AF65-F5344CB8AC3E}">
        <p14:creationId xmlns:p14="http://schemas.microsoft.com/office/powerpoint/2010/main" val="21199100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685801"/>
            <a:ext cx="7239000" cy="5562599"/>
          </a:xfrm>
        </p:spPr>
        <p:txBody>
          <a:bodyPr>
            <a:normAutofit/>
          </a:bodyPr>
          <a:lstStyle/>
          <a:p>
            <a:pPr algn="l" rtl="0"/>
            <a:r>
              <a:rPr lang="en-US" dirty="0" smtClean="0"/>
              <a:t>There </a:t>
            </a:r>
            <a:r>
              <a:rPr lang="en-US" dirty="0"/>
              <a:t>is </a:t>
            </a:r>
            <a:r>
              <a:rPr lang="en-US" dirty="0">
                <a:solidFill>
                  <a:srgbClr val="FF0000"/>
                </a:solidFill>
              </a:rPr>
              <a:t>no </a:t>
            </a:r>
            <a:r>
              <a:rPr lang="en-US" dirty="0" smtClean="0">
                <a:solidFill>
                  <a:srgbClr val="FF0000"/>
                </a:solidFill>
              </a:rPr>
              <a:t>clear </a:t>
            </a:r>
            <a:r>
              <a:rPr lang="en-US" dirty="0" smtClean="0"/>
              <a:t>correlation </a:t>
            </a:r>
            <a:r>
              <a:rPr lang="en-US" dirty="0"/>
              <a:t>with </a:t>
            </a:r>
            <a:r>
              <a:rPr lang="en-US" dirty="0" smtClean="0">
                <a:solidFill>
                  <a:srgbClr val="FF0000"/>
                </a:solidFill>
              </a:rPr>
              <a:t>OCP </a:t>
            </a:r>
            <a:r>
              <a:rPr lang="en-US" dirty="0">
                <a:solidFill>
                  <a:srgbClr val="FF0000"/>
                </a:solidFill>
              </a:rPr>
              <a:t>use or pregnancy. </a:t>
            </a:r>
            <a:endParaRPr lang="en-US" dirty="0" smtClean="0">
              <a:solidFill>
                <a:srgbClr val="FF0000"/>
              </a:solidFill>
            </a:endParaRPr>
          </a:p>
          <a:p>
            <a:pPr marL="109728" indent="0" algn="l" rtl="0">
              <a:buNone/>
            </a:pPr>
            <a:endParaRPr lang="en-US" dirty="0" smtClean="0"/>
          </a:p>
          <a:p>
            <a:pPr algn="l" rtl="0"/>
            <a:r>
              <a:rPr lang="en-US" dirty="0" smtClean="0"/>
              <a:t>The </a:t>
            </a:r>
            <a:r>
              <a:rPr lang="en-US" dirty="0">
                <a:solidFill>
                  <a:srgbClr val="FF0000"/>
                </a:solidFill>
              </a:rPr>
              <a:t>presence of </a:t>
            </a:r>
            <a:r>
              <a:rPr lang="en-US" dirty="0" smtClean="0">
                <a:solidFill>
                  <a:srgbClr val="FF0000"/>
                </a:solidFill>
              </a:rPr>
              <a:t>symptoms or </a:t>
            </a:r>
            <a:r>
              <a:rPr lang="en-US" dirty="0">
                <a:solidFill>
                  <a:srgbClr val="FF0000"/>
                </a:solidFill>
              </a:rPr>
              <a:t>a rapid increase in size on follow-up imaging </a:t>
            </a:r>
            <a:r>
              <a:rPr lang="en-US" dirty="0"/>
              <a:t>should </a:t>
            </a:r>
            <a:r>
              <a:rPr lang="en-US" dirty="0" smtClean="0"/>
              <a:t>lead to </a:t>
            </a:r>
            <a:r>
              <a:rPr lang="en-US" dirty="0"/>
              <a:t>consideration of alternative diagnosis such as </a:t>
            </a:r>
            <a:r>
              <a:rPr lang="en-US" dirty="0">
                <a:solidFill>
                  <a:srgbClr val="FF0000"/>
                </a:solidFill>
              </a:rPr>
              <a:t>biliary </a:t>
            </a:r>
            <a:r>
              <a:rPr lang="en-US" dirty="0" err="1" smtClean="0">
                <a:solidFill>
                  <a:srgbClr val="FF0000"/>
                </a:solidFill>
              </a:rPr>
              <a:t>cystadenoma</a:t>
            </a:r>
            <a:r>
              <a:rPr lang="en-US" dirty="0" smtClean="0">
                <a:solidFill>
                  <a:srgbClr val="FF0000"/>
                </a:solidFill>
              </a:rPr>
              <a:t> (BC</a:t>
            </a:r>
            <a:r>
              <a:rPr lang="en-US" dirty="0">
                <a:solidFill>
                  <a:srgbClr val="FF0000"/>
                </a:solidFill>
              </a:rPr>
              <a:t>) or BCA </a:t>
            </a:r>
            <a:r>
              <a:rPr lang="en-US" dirty="0" smtClean="0">
                <a:solidFill>
                  <a:srgbClr val="FF0000"/>
                </a:solidFill>
              </a:rPr>
              <a:t>.</a:t>
            </a:r>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25533687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685801"/>
            <a:ext cx="7543800" cy="5410199"/>
          </a:xfrm>
        </p:spPr>
        <p:txBody>
          <a:bodyPr>
            <a:normAutofit fontScale="77500" lnSpcReduction="20000"/>
          </a:bodyPr>
          <a:lstStyle/>
          <a:p>
            <a:pPr algn="l" rtl="0"/>
            <a:r>
              <a:rPr lang="en-US" sz="3000" b="1" dirty="0">
                <a:solidFill>
                  <a:srgbClr val="0070C0"/>
                </a:solidFill>
              </a:rPr>
              <a:t>Diagnostic characteristics of simple hepatic cysts</a:t>
            </a:r>
          </a:p>
          <a:p>
            <a:pPr algn="l" rtl="0"/>
            <a:r>
              <a:rPr lang="en-US" dirty="0"/>
              <a:t>Ultrasound typically reveals an </a:t>
            </a:r>
            <a:r>
              <a:rPr lang="en-US" dirty="0">
                <a:solidFill>
                  <a:srgbClr val="FF0000"/>
                </a:solidFill>
              </a:rPr>
              <a:t>anechoic, homogenous, </a:t>
            </a:r>
            <a:r>
              <a:rPr lang="en-US" dirty="0" err="1" smtClean="0">
                <a:solidFill>
                  <a:srgbClr val="FF0000"/>
                </a:solidFill>
              </a:rPr>
              <a:t>fluidfilled</a:t>
            </a:r>
            <a:r>
              <a:rPr lang="en-US" dirty="0" smtClean="0">
                <a:solidFill>
                  <a:srgbClr val="FF0000"/>
                </a:solidFill>
              </a:rPr>
              <a:t> </a:t>
            </a:r>
            <a:r>
              <a:rPr lang="en-US" dirty="0">
                <a:solidFill>
                  <a:srgbClr val="FF0000"/>
                </a:solidFill>
              </a:rPr>
              <a:t>lesion with smooth margins</a:t>
            </a:r>
            <a:r>
              <a:rPr lang="en-US" dirty="0" smtClean="0"/>
              <a:t>.</a:t>
            </a:r>
          </a:p>
          <a:p>
            <a:pPr algn="l" rtl="0"/>
            <a:endParaRPr lang="en-US" dirty="0"/>
          </a:p>
          <a:p>
            <a:pPr algn="l" rtl="0"/>
            <a:r>
              <a:rPr lang="en-US" dirty="0" smtClean="0"/>
              <a:t> </a:t>
            </a:r>
            <a:r>
              <a:rPr lang="en-US" dirty="0"/>
              <a:t>CT shows a </a:t>
            </a:r>
            <a:r>
              <a:rPr lang="en-US" dirty="0" smtClean="0">
                <a:solidFill>
                  <a:srgbClr val="FF0000"/>
                </a:solidFill>
              </a:rPr>
              <a:t>well-demarcated, water-attenuated</a:t>
            </a:r>
            <a:r>
              <a:rPr lang="en-US" dirty="0">
                <a:solidFill>
                  <a:srgbClr val="FF0000"/>
                </a:solidFill>
              </a:rPr>
              <a:t>, smooth lesion without an internal </a:t>
            </a:r>
            <a:r>
              <a:rPr lang="en-US" dirty="0" smtClean="0">
                <a:solidFill>
                  <a:srgbClr val="FF0000"/>
                </a:solidFill>
              </a:rPr>
              <a:t>structure, and </a:t>
            </a:r>
            <a:r>
              <a:rPr lang="en-US" dirty="0">
                <a:solidFill>
                  <a:srgbClr val="FF0000"/>
                </a:solidFill>
              </a:rPr>
              <a:t>no enhancement with contrast</a:t>
            </a:r>
            <a:r>
              <a:rPr lang="en-US" dirty="0"/>
              <a:t>. </a:t>
            </a:r>
            <a:endParaRPr lang="en-US" dirty="0" smtClean="0"/>
          </a:p>
          <a:p>
            <a:pPr algn="l" rtl="0"/>
            <a:r>
              <a:rPr lang="en-US" dirty="0" smtClean="0"/>
              <a:t>MRI </a:t>
            </a:r>
            <a:r>
              <a:rPr lang="en-US" dirty="0"/>
              <a:t>shows </a:t>
            </a:r>
            <a:r>
              <a:rPr lang="en-US" dirty="0" smtClean="0"/>
              <a:t>a </a:t>
            </a:r>
            <a:r>
              <a:rPr lang="en-US" dirty="0" smtClean="0">
                <a:solidFill>
                  <a:srgbClr val="FF0000"/>
                </a:solidFill>
              </a:rPr>
              <a:t>well-defined</a:t>
            </a:r>
            <a:r>
              <a:rPr lang="en-US" dirty="0">
                <a:solidFill>
                  <a:srgbClr val="FF0000"/>
                </a:solidFill>
              </a:rPr>
              <a:t>, homogeneous lesion with low signal </a:t>
            </a:r>
            <a:r>
              <a:rPr lang="en-US" dirty="0" smtClean="0">
                <a:solidFill>
                  <a:srgbClr val="FF0000"/>
                </a:solidFill>
              </a:rPr>
              <a:t>intensity on </a:t>
            </a:r>
            <a:r>
              <a:rPr lang="en-US" dirty="0">
                <a:solidFill>
                  <a:srgbClr val="FF0000"/>
                </a:solidFill>
              </a:rPr>
              <a:t>T1 weighting, and high intensity on T2, without </a:t>
            </a:r>
            <a:r>
              <a:rPr lang="en-US" dirty="0" smtClean="0">
                <a:solidFill>
                  <a:srgbClr val="FF0000"/>
                </a:solidFill>
              </a:rPr>
              <a:t>contrast enhancement</a:t>
            </a:r>
            <a:r>
              <a:rPr lang="en-US" dirty="0"/>
              <a:t>. </a:t>
            </a:r>
            <a:endParaRPr lang="en-US" dirty="0" smtClean="0"/>
          </a:p>
          <a:p>
            <a:pPr algn="l" rtl="0"/>
            <a:endParaRPr lang="en-US" dirty="0"/>
          </a:p>
          <a:p>
            <a:pPr algn="l" rtl="0">
              <a:buFont typeface="Wingdings" pitchFamily="2" charset="2"/>
              <a:buChar char="q"/>
            </a:pPr>
            <a:r>
              <a:rPr lang="en-US" dirty="0" smtClean="0"/>
              <a:t>The  differential </a:t>
            </a:r>
            <a:r>
              <a:rPr lang="en-US" dirty="0"/>
              <a:t>diagnosis includes </a:t>
            </a:r>
            <a:r>
              <a:rPr lang="en-US" dirty="0" smtClean="0"/>
              <a:t>:</a:t>
            </a:r>
          </a:p>
          <a:p>
            <a:pPr algn="l" rtl="0"/>
            <a:r>
              <a:rPr lang="en-US" dirty="0" smtClean="0"/>
              <a:t>BCA,</a:t>
            </a:r>
          </a:p>
          <a:p>
            <a:pPr algn="l" rtl="0"/>
            <a:r>
              <a:rPr lang="en-US" dirty="0" smtClean="0"/>
              <a:t>PCLD</a:t>
            </a:r>
            <a:r>
              <a:rPr lang="en-US" dirty="0"/>
              <a:t>,</a:t>
            </a:r>
          </a:p>
          <a:p>
            <a:pPr algn="l" rtl="0"/>
            <a:r>
              <a:rPr lang="en-US" dirty="0" err="1"/>
              <a:t>hydatid</a:t>
            </a:r>
            <a:r>
              <a:rPr lang="en-US" dirty="0"/>
              <a:t> </a:t>
            </a:r>
            <a:r>
              <a:rPr lang="en-US" dirty="0" smtClean="0"/>
              <a:t>cysts,</a:t>
            </a:r>
          </a:p>
          <a:p>
            <a:pPr algn="l" rtl="0"/>
            <a:r>
              <a:rPr lang="en-US" dirty="0" smtClean="0"/>
              <a:t>cystic </a:t>
            </a:r>
            <a:r>
              <a:rPr lang="en-US" dirty="0"/>
              <a:t>metastases from primary cystic </a:t>
            </a:r>
            <a:r>
              <a:rPr lang="en-US" dirty="0" smtClean="0"/>
              <a:t>tumors</a:t>
            </a:r>
            <a:endParaRPr lang="en-US" dirty="0"/>
          </a:p>
          <a:p>
            <a:pPr algn="l" rtl="0"/>
            <a:r>
              <a:rPr lang="en-US" dirty="0" smtClean="0"/>
              <a:t>cystic </a:t>
            </a:r>
            <a:r>
              <a:rPr lang="en-US" dirty="0"/>
              <a:t>necrosis of large solid neoplasms. </a:t>
            </a:r>
          </a:p>
        </p:txBody>
      </p:sp>
    </p:spTree>
    <p:extLst>
      <p:ext uri="{BB962C8B-B14F-4D97-AF65-F5344CB8AC3E}">
        <p14:creationId xmlns:p14="http://schemas.microsoft.com/office/powerpoint/2010/main" val="32610147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1"/>
            <a:ext cx="7772400" cy="5486399"/>
          </a:xfrm>
        </p:spPr>
        <p:txBody>
          <a:bodyPr>
            <a:normAutofit fontScale="92500" lnSpcReduction="10000"/>
          </a:bodyPr>
          <a:lstStyle/>
          <a:p>
            <a:pPr algn="l" rtl="0">
              <a:buFont typeface="Wingdings" pitchFamily="2" charset="2"/>
              <a:buChar char="q"/>
            </a:pPr>
            <a:r>
              <a:rPr lang="en-US" dirty="0">
                <a:solidFill>
                  <a:srgbClr val="FF0000"/>
                </a:solidFill>
              </a:rPr>
              <a:t>Cysts that </a:t>
            </a:r>
            <a:r>
              <a:rPr lang="en-US" dirty="0" smtClean="0">
                <a:solidFill>
                  <a:srgbClr val="FF0000"/>
                </a:solidFill>
              </a:rPr>
              <a:t>have </a:t>
            </a:r>
            <a:r>
              <a:rPr lang="en-US" dirty="0" smtClean="0"/>
              <a:t>:</a:t>
            </a:r>
          </a:p>
          <a:p>
            <a:pPr algn="l" rtl="0"/>
            <a:r>
              <a:rPr lang="en-US" dirty="0" smtClean="0"/>
              <a:t>internal </a:t>
            </a:r>
            <a:r>
              <a:rPr lang="en-US" dirty="0" err="1" smtClean="0"/>
              <a:t>septations</a:t>
            </a:r>
            <a:endParaRPr lang="en-US" dirty="0" smtClean="0"/>
          </a:p>
          <a:p>
            <a:pPr algn="l" rtl="0"/>
            <a:r>
              <a:rPr lang="en-US" dirty="0" smtClean="0"/>
              <a:t>fenestrations</a:t>
            </a:r>
          </a:p>
          <a:p>
            <a:pPr algn="l" rtl="0"/>
            <a:r>
              <a:rPr lang="en-US" dirty="0" smtClean="0"/>
              <a:t>calcifications,</a:t>
            </a:r>
          </a:p>
          <a:p>
            <a:pPr algn="l" rtl="0"/>
            <a:r>
              <a:rPr lang="en-US" dirty="0" smtClean="0"/>
              <a:t>irregular walls</a:t>
            </a:r>
            <a:endParaRPr lang="en-US" dirty="0"/>
          </a:p>
          <a:p>
            <a:pPr algn="l" rtl="0"/>
            <a:r>
              <a:rPr lang="en-US" dirty="0" smtClean="0"/>
              <a:t>daughter </a:t>
            </a:r>
            <a:r>
              <a:rPr lang="en-US" dirty="0"/>
              <a:t>cysts on </a:t>
            </a:r>
            <a:r>
              <a:rPr lang="en-US" dirty="0" smtClean="0"/>
              <a:t>US</a:t>
            </a:r>
          </a:p>
          <a:p>
            <a:pPr algn="l" rtl="0">
              <a:buFont typeface="Wingdings" pitchFamily="2" charset="2"/>
              <a:buChar char="q"/>
            </a:pPr>
            <a:r>
              <a:rPr lang="en-US" dirty="0" smtClean="0">
                <a:solidFill>
                  <a:srgbClr val="FF0000"/>
                </a:solidFill>
              </a:rPr>
              <a:t>should </a:t>
            </a:r>
            <a:r>
              <a:rPr lang="en-US" dirty="0">
                <a:solidFill>
                  <a:srgbClr val="FF0000"/>
                </a:solidFill>
              </a:rPr>
              <a:t>be evaluated with CT or </a:t>
            </a:r>
            <a:r>
              <a:rPr lang="en-US" dirty="0" smtClean="0">
                <a:solidFill>
                  <a:srgbClr val="FF0000"/>
                </a:solidFill>
              </a:rPr>
              <a:t>MRI for </a:t>
            </a:r>
            <a:r>
              <a:rPr lang="en-US" dirty="0">
                <a:solidFill>
                  <a:srgbClr val="FF0000"/>
                </a:solidFill>
              </a:rPr>
              <a:t>features of BCA or </a:t>
            </a:r>
            <a:r>
              <a:rPr lang="en-US" dirty="0" err="1">
                <a:solidFill>
                  <a:srgbClr val="FF0000"/>
                </a:solidFill>
              </a:rPr>
              <a:t>hydatid</a:t>
            </a:r>
            <a:r>
              <a:rPr lang="en-US" dirty="0">
                <a:solidFill>
                  <a:srgbClr val="FF0000"/>
                </a:solidFill>
              </a:rPr>
              <a:t> cysts. </a:t>
            </a:r>
            <a:endParaRPr lang="en-US" dirty="0" smtClean="0">
              <a:solidFill>
                <a:srgbClr val="FF0000"/>
              </a:solidFill>
            </a:endParaRPr>
          </a:p>
          <a:p>
            <a:pPr algn="l" rtl="0"/>
            <a:r>
              <a:rPr lang="en-US" dirty="0" smtClean="0"/>
              <a:t>Aspiration </a:t>
            </a:r>
            <a:r>
              <a:rPr lang="en-US" dirty="0"/>
              <a:t>of </a:t>
            </a:r>
            <a:r>
              <a:rPr lang="en-US" dirty="0" smtClean="0"/>
              <a:t>fluid contents is </a:t>
            </a:r>
            <a:r>
              <a:rPr lang="en-US" dirty="0"/>
              <a:t>not needed to diagnose simple hepatic cysts and is </a:t>
            </a:r>
            <a:r>
              <a:rPr lang="en-US" dirty="0" smtClean="0"/>
              <a:t>not recommended</a:t>
            </a:r>
            <a:r>
              <a:rPr lang="en-US" dirty="0"/>
              <a:t>. </a:t>
            </a:r>
          </a:p>
          <a:p>
            <a:pPr algn="l" rtl="0"/>
            <a:r>
              <a:rPr lang="en-US" dirty="0" smtClean="0"/>
              <a:t>if </a:t>
            </a:r>
            <a:r>
              <a:rPr lang="en-US" dirty="0"/>
              <a:t>done, the </a:t>
            </a:r>
            <a:r>
              <a:rPr lang="en-US" dirty="0" smtClean="0"/>
              <a:t>findings </a:t>
            </a:r>
            <a:r>
              <a:rPr lang="en-US" dirty="0"/>
              <a:t>should </a:t>
            </a:r>
            <a:r>
              <a:rPr lang="en-US" dirty="0" smtClean="0"/>
              <a:t>show normal fluid CA </a:t>
            </a:r>
            <a:r>
              <a:rPr lang="en-US" dirty="0"/>
              <a:t>19-9 levels and </a:t>
            </a:r>
            <a:r>
              <a:rPr lang="en-US" dirty="0" smtClean="0"/>
              <a:t>negative testing </a:t>
            </a:r>
            <a:r>
              <a:rPr lang="en-US" dirty="0"/>
              <a:t>for cytology.</a:t>
            </a:r>
          </a:p>
          <a:p>
            <a:pPr algn="l" rtl="0"/>
            <a:endParaRPr lang="en-US" dirty="0"/>
          </a:p>
        </p:txBody>
      </p:sp>
    </p:spTree>
    <p:extLst>
      <p:ext uri="{BB962C8B-B14F-4D97-AF65-F5344CB8AC3E}">
        <p14:creationId xmlns:p14="http://schemas.microsoft.com/office/powerpoint/2010/main" val="13979479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a:t>A hepatic cyst </a:t>
            </a:r>
            <a:r>
              <a:rPr lang="en-US" dirty="0" smtClean="0"/>
              <a:t>identified </a:t>
            </a:r>
            <a:r>
              <a:rPr lang="en-US" dirty="0"/>
              <a:t>on US with </a:t>
            </a:r>
            <a:r>
              <a:rPr lang="en-US" dirty="0" err="1"/>
              <a:t>septations</a:t>
            </a:r>
            <a:r>
              <a:rPr lang="en-US" dirty="0"/>
              <a:t>, </a:t>
            </a:r>
            <a:r>
              <a:rPr lang="en-US" dirty="0" err="1" smtClean="0"/>
              <a:t>fenestrations,calcifications</a:t>
            </a:r>
            <a:r>
              <a:rPr lang="en-US" dirty="0"/>
              <a:t>, irregular walls, or daughter cysts </a:t>
            </a:r>
            <a:r>
              <a:rPr lang="en-US" dirty="0" smtClean="0"/>
              <a:t>should prompt </a:t>
            </a:r>
            <a:r>
              <a:rPr lang="en-US" dirty="0"/>
              <a:t>further evaluation with CT or MRI (strong </a:t>
            </a:r>
            <a:r>
              <a:rPr lang="en-US" dirty="0" err="1" smtClean="0"/>
              <a:t>recommendation,low</a:t>
            </a:r>
            <a:r>
              <a:rPr lang="en-US" dirty="0" smtClean="0"/>
              <a:t> </a:t>
            </a:r>
            <a:r>
              <a:rPr lang="en-US" dirty="0"/>
              <a:t>quality of evidence).</a:t>
            </a:r>
          </a:p>
          <a:p>
            <a:pPr algn="l" rtl="0"/>
            <a:r>
              <a:rPr lang="en-US" dirty="0" smtClean="0"/>
              <a:t>Asymptomatic </a:t>
            </a:r>
            <a:r>
              <a:rPr lang="en-US" dirty="0"/>
              <a:t>simple hepatic cysts should be observed </a:t>
            </a:r>
            <a:r>
              <a:rPr lang="en-US" dirty="0" smtClean="0"/>
              <a:t>with expectant </a:t>
            </a:r>
            <a:r>
              <a:rPr lang="en-US" dirty="0"/>
              <a:t>management (strong recommendation, </a:t>
            </a:r>
            <a:r>
              <a:rPr lang="en-US" dirty="0" smtClean="0"/>
              <a:t>moderate quality </a:t>
            </a:r>
            <a:r>
              <a:rPr lang="en-US" dirty="0"/>
              <a:t>of evidence).</a:t>
            </a:r>
          </a:p>
        </p:txBody>
      </p:sp>
      <p:sp>
        <p:nvSpPr>
          <p:cNvPr id="3" name="Title 2"/>
          <p:cNvSpPr>
            <a:spLocks noGrp="1"/>
          </p:cNvSpPr>
          <p:nvPr>
            <p:ph type="title"/>
          </p:nvPr>
        </p:nvSpPr>
        <p:spPr/>
        <p:txBody>
          <a:bodyPr>
            <a:normAutofit fontScale="90000"/>
          </a:bodyPr>
          <a:lstStyle/>
          <a:p>
            <a:r>
              <a:rPr lang="en-US" dirty="0">
                <a:solidFill>
                  <a:srgbClr val="0070C0"/>
                </a:solidFill>
              </a:rPr>
              <a:t>Management of simple hepatic cysts</a:t>
            </a:r>
          </a:p>
        </p:txBody>
      </p:sp>
    </p:spTree>
    <p:extLst>
      <p:ext uri="{BB962C8B-B14F-4D97-AF65-F5344CB8AC3E}">
        <p14:creationId xmlns:p14="http://schemas.microsoft.com/office/powerpoint/2010/main" val="30869890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a:t>Aspiration of asymptomatic, simple hepatic cysts is </a:t>
            </a:r>
            <a:r>
              <a:rPr lang="en-US" dirty="0" smtClean="0"/>
              <a:t>not recommended </a:t>
            </a:r>
            <a:r>
              <a:rPr lang="en-US" dirty="0"/>
              <a:t>(</a:t>
            </a:r>
            <a:r>
              <a:rPr lang="en-US" dirty="0" smtClean="0"/>
              <a:t>strong recommendation</a:t>
            </a:r>
            <a:r>
              <a:rPr lang="en-US" dirty="0"/>
              <a:t>, low quality of evidence).</a:t>
            </a:r>
          </a:p>
          <a:p>
            <a:pPr algn="l" rtl="0"/>
            <a:r>
              <a:rPr lang="en-US" dirty="0" smtClean="0"/>
              <a:t>Symptomatic </a:t>
            </a:r>
            <a:r>
              <a:rPr lang="en-US" dirty="0"/>
              <a:t>simple hepatic cysts may be managed </a:t>
            </a:r>
            <a:r>
              <a:rPr lang="en-US" dirty="0" smtClean="0"/>
              <a:t>with laparoscopic </a:t>
            </a:r>
            <a:r>
              <a:rPr lang="en-US" dirty="0" err="1" smtClean="0"/>
              <a:t>deroofing</a:t>
            </a:r>
            <a:r>
              <a:rPr lang="en-US" dirty="0" smtClean="0"/>
              <a:t> </a:t>
            </a:r>
            <a:r>
              <a:rPr lang="en-US" dirty="0"/>
              <a:t>rather than aspiration and </a:t>
            </a:r>
            <a:r>
              <a:rPr lang="en-US" dirty="0" err="1" smtClean="0"/>
              <a:t>sclerotherapy,dictated</a:t>
            </a:r>
            <a:r>
              <a:rPr lang="en-US" dirty="0" smtClean="0"/>
              <a:t> </a:t>
            </a:r>
            <a:r>
              <a:rPr lang="en-US" dirty="0"/>
              <a:t>based on availability of local expertise (</a:t>
            </a:r>
            <a:r>
              <a:rPr lang="en-US" dirty="0" smtClean="0"/>
              <a:t>conditional recommendation</a:t>
            </a:r>
            <a:r>
              <a:rPr lang="en-US" dirty="0"/>
              <a:t>, low quality of evidence).</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43041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95401"/>
            <a:ext cx="7772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148899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71600"/>
            <a:ext cx="6705600" cy="5029199"/>
          </a:xfrm>
        </p:spPr>
        <p:txBody>
          <a:bodyPr>
            <a:normAutofit fontScale="92500" lnSpcReduction="20000"/>
          </a:bodyPr>
          <a:lstStyle/>
          <a:p>
            <a:pPr algn="l" rtl="0"/>
            <a:r>
              <a:rPr lang="en-US" dirty="0" smtClean="0"/>
              <a:t>Biliary </a:t>
            </a:r>
            <a:r>
              <a:rPr lang="en-US" dirty="0" err="1"/>
              <a:t>cystadenomas</a:t>
            </a:r>
            <a:r>
              <a:rPr lang="en-US" dirty="0"/>
              <a:t> are</a:t>
            </a:r>
            <a:r>
              <a:rPr lang="en-US" dirty="0">
                <a:solidFill>
                  <a:srgbClr val="FF0000"/>
                </a:solidFill>
              </a:rPr>
              <a:t> congenitally derived, aberrant </a:t>
            </a:r>
            <a:r>
              <a:rPr lang="en-US" dirty="0" smtClean="0">
                <a:solidFill>
                  <a:srgbClr val="FF0000"/>
                </a:solidFill>
              </a:rPr>
              <a:t>bile duct </a:t>
            </a:r>
            <a:r>
              <a:rPr lang="en-US" dirty="0">
                <a:solidFill>
                  <a:srgbClr val="FF0000"/>
                </a:solidFill>
              </a:rPr>
              <a:t>remnants composed of three layers of tissue</a:t>
            </a:r>
            <a:r>
              <a:rPr lang="en-US" dirty="0" smtClean="0"/>
              <a:t>.</a:t>
            </a:r>
          </a:p>
          <a:p>
            <a:pPr algn="l" rtl="0"/>
            <a:endParaRPr lang="en-US" dirty="0"/>
          </a:p>
          <a:p>
            <a:pPr algn="l" rtl="0"/>
            <a:r>
              <a:rPr lang="en-US" dirty="0" smtClean="0"/>
              <a:t>Early pathophysiologic suppositions </a:t>
            </a:r>
            <a:r>
              <a:rPr lang="en-US" dirty="0"/>
              <a:t>regarding an origin from </a:t>
            </a:r>
            <a:r>
              <a:rPr lang="en-US" dirty="0" smtClean="0"/>
              <a:t>heterotopic ovarian </a:t>
            </a:r>
            <a:r>
              <a:rPr lang="en-US" dirty="0"/>
              <a:t>tissue have been disproven by recent </a:t>
            </a:r>
            <a:r>
              <a:rPr lang="en-US" dirty="0" smtClean="0"/>
              <a:t>immunohistochemistry and </a:t>
            </a:r>
            <a:r>
              <a:rPr lang="en-US" dirty="0"/>
              <a:t>electron microscopy studies </a:t>
            </a:r>
            <a:r>
              <a:rPr lang="en-US" dirty="0" smtClean="0"/>
              <a:t>.</a:t>
            </a:r>
          </a:p>
          <a:p>
            <a:pPr algn="l" rtl="0"/>
            <a:r>
              <a:rPr lang="en-US" dirty="0" smtClean="0"/>
              <a:t>The outer layer </a:t>
            </a:r>
            <a:r>
              <a:rPr lang="en-US" dirty="0"/>
              <a:t>of </a:t>
            </a:r>
            <a:r>
              <a:rPr lang="en-US" dirty="0">
                <a:solidFill>
                  <a:srgbClr val="FF0000"/>
                </a:solidFill>
              </a:rPr>
              <a:t>thick collagen and mixed connective tissue </a:t>
            </a:r>
            <a:r>
              <a:rPr lang="en-US" dirty="0" smtClean="0"/>
              <a:t>surrounds a </a:t>
            </a:r>
            <a:r>
              <a:rPr lang="en-US" dirty="0"/>
              <a:t>middle layer of </a:t>
            </a:r>
            <a:r>
              <a:rPr lang="en-US" dirty="0" err="1">
                <a:solidFill>
                  <a:srgbClr val="FF0000"/>
                </a:solidFill>
              </a:rPr>
              <a:t>mesenchymal</a:t>
            </a:r>
            <a:r>
              <a:rPr lang="en-US" dirty="0">
                <a:solidFill>
                  <a:srgbClr val="FF0000"/>
                </a:solidFill>
              </a:rPr>
              <a:t> smooth muscle cells</a:t>
            </a:r>
            <a:r>
              <a:rPr lang="en-US" dirty="0"/>
              <a:t> </a:t>
            </a:r>
            <a:r>
              <a:rPr lang="en-US" dirty="0" smtClean="0">
                <a:solidFill>
                  <a:srgbClr val="FF0000"/>
                </a:solidFill>
              </a:rPr>
              <a:t>and fibroblasts</a:t>
            </a:r>
            <a:r>
              <a:rPr lang="en-US" dirty="0"/>
              <a:t>, and </a:t>
            </a:r>
            <a:r>
              <a:rPr lang="en-US" dirty="0">
                <a:solidFill>
                  <a:srgbClr val="FF0000"/>
                </a:solidFill>
              </a:rPr>
              <a:t>an inner lining of cuboidal / columnar </a:t>
            </a:r>
            <a:r>
              <a:rPr lang="en-US" dirty="0" smtClean="0">
                <a:solidFill>
                  <a:srgbClr val="FF0000"/>
                </a:solidFill>
              </a:rPr>
              <a:t>epithelium that </a:t>
            </a:r>
            <a:r>
              <a:rPr lang="en-US" dirty="0">
                <a:solidFill>
                  <a:srgbClr val="FF0000"/>
                </a:solidFill>
              </a:rPr>
              <a:t>typically secretes </a:t>
            </a:r>
            <a:r>
              <a:rPr lang="en-US" dirty="0" err="1">
                <a:solidFill>
                  <a:srgbClr val="FF0000"/>
                </a:solidFill>
              </a:rPr>
              <a:t>mucin</a:t>
            </a:r>
            <a:r>
              <a:rPr lang="en-US" dirty="0">
                <a:solidFill>
                  <a:srgbClr val="FF0000"/>
                </a:solidFill>
              </a:rPr>
              <a:t> </a:t>
            </a:r>
          </a:p>
        </p:txBody>
      </p:sp>
      <p:sp>
        <p:nvSpPr>
          <p:cNvPr id="3" name="Title 2"/>
          <p:cNvSpPr>
            <a:spLocks noGrp="1"/>
          </p:cNvSpPr>
          <p:nvPr>
            <p:ph type="title"/>
          </p:nvPr>
        </p:nvSpPr>
        <p:spPr>
          <a:xfrm>
            <a:off x="152400" y="304800"/>
            <a:ext cx="7543800" cy="1524000"/>
          </a:xfrm>
        </p:spPr>
        <p:txBody>
          <a:bodyPr>
            <a:normAutofit fontScale="90000"/>
          </a:bodyPr>
          <a:lstStyle/>
          <a:p>
            <a:r>
              <a:rPr lang="en-US" sz="2800" dirty="0">
                <a:solidFill>
                  <a:srgbClr val="002060"/>
                </a:solidFill>
              </a:rPr>
              <a:t>BILIARY CYSTADENOMAS AND BILIARY</a:t>
            </a:r>
            <a:br>
              <a:rPr lang="en-US" sz="2800" dirty="0">
                <a:solidFill>
                  <a:srgbClr val="002060"/>
                </a:solidFill>
              </a:rPr>
            </a:br>
            <a:r>
              <a:rPr lang="en-US" sz="2800" dirty="0">
                <a:solidFill>
                  <a:srgbClr val="002060"/>
                </a:solidFill>
              </a:rPr>
              <a:t>CYSTADENOCARCINOMAS</a:t>
            </a:r>
            <a:r>
              <a:rPr lang="en-US" dirty="0"/>
              <a:t/>
            </a:r>
            <a:br>
              <a:rPr lang="en-US" dirty="0"/>
            </a:br>
            <a:endParaRPr lang="en-US" dirty="0"/>
          </a:p>
        </p:txBody>
      </p:sp>
    </p:spTree>
    <p:extLst>
      <p:ext uri="{BB962C8B-B14F-4D97-AF65-F5344CB8AC3E}">
        <p14:creationId xmlns:p14="http://schemas.microsoft.com/office/powerpoint/2010/main" val="33975430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685801"/>
            <a:ext cx="7924800" cy="5105399"/>
          </a:xfrm>
        </p:spPr>
        <p:txBody>
          <a:bodyPr/>
          <a:lstStyle/>
          <a:p>
            <a:endParaRPr lang="en-US" dirty="0"/>
          </a:p>
          <a:p>
            <a:pPr algn="l" rtl="0"/>
            <a:r>
              <a:rPr lang="en-US" dirty="0"/>
              <a:t>Biliary </a:t>
            </a:r>
            <a:r>
              <a:rPr lang="en-US" dirty="0" err="1"/>
              <a:t>cystadenomas</a:t>
            </a:r>
            <a:r>
              <a:rPr lang="en-US" dirty="0"/>
              <a:t> are reported to constitute up to </a:t>
            </a:r>
            <a:r>
              <a:rPr lang="en-US" dirty="0">
                <a:solidFill>
                  <a:srgbClr val="FF0000"/>
                </a:solidFill>
              </a:rPr>
              <a:t>1 – 5 </a:t>
            </a:r>
            <a:r>
              <a:rPr lang="en-US" dirty="0" smtClean="0">
                <a:solidFill>
                  <a:srgbClr val="FF0000"/>
                </a:solidFill>
              </a:rPr>
              <a:t>% of </a:t>
            </a:r>
            <a:r>
              <a:rPr lang="en-US" dirty="0">
                <a:solidFill>
                  <a:srgbClr val="FF0000"/>
                </a:solidFill>
              </a:rPr>
              <a:t>total hepatic cysts,</a:t>
            </a:r>
            <a:r>
              <a:rPr lang="en-US" dirty="0"/>
              <a:t> and </a:t>
            </a:r>
            <a:r>
              <a:rPr lang="en-US" dirty="0">
                <a:solidFill>
                  <a:srgbClr val="FF0000"/>
                </a:solidFill>
              </a:rPr>
              <a:t>up to 10% of cysts &gt; 4 </a:t>
            </a:r>
            <a:r>
              <a:rPr lang="en-US" dirty="0" smtClean="0">
                <a:solidFill>
                  <a:srgbClr val="FF0000"/>
                </a:solidFill>
              </a:rPr>
              <a:t>cm. </a:t>
            </a:r>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4354599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685801"/>
            <a:ext cx="6781800" cy="5181599"/>
          </a:xfrm>
        </p:spPr>
        <p:txBody>
          <a:bodyPr>
            <a:normAutofit/>
          </a:bodyPr>
          <a:lstStyle/>
          <a:p>
            <a:pPr algn="l" rtl="0"/>
            <a:r>
              <a:rPr lang="en-US" dirty="0" smtClean="0"/>
              <a:t>There are </a:t>
            </a:r>
            <a:r>
              <a:rPr lang="en-US" dirty="0"/>
              <a:t>no known associations with the </a:t>
            </a:r>
            <a:r>
              <a:rPr lang="en-US" dirty="0">
                <a:solidFill>
                  <a:srgbClr val="FF0000"/>
                </a:solidFill>
              </a:rPr>
              <a:t>use of oral </a:t>
            </a:r>
            <a:r>
              <a:rPr lang="en-US" dirty="0" err="1" smtClean="0">
                <a:solidFill>
                  <a:srgbClr val="FF0000"/>
                </a:solidFill>
              </a:rPr>
              <a:t>contraceptives</a:t>
            </a:r>
            <a:r>
              <a:rPr lang="en-US" dirty="0" err="1" smtClean="0"/>
              <a:t>,although</a:t>
            </a:r>
            <a:r>
              <a:rPr lang="en-US" dirty="0" smtClean="0"/>
              <a:t> </a:t>
            </a:r>
            <a:r>
              <a:rPr lang="en-US" dirty="0"/>
              <a:t>the </a:t>
            </a:r>
            <a:r>
              <a:rPr lang="en-US" dirty="0">
                <a:solidFill>
                  <a:srgbClr val="FF0000"/>
                </a:solidFill>
              </a:rPr>
              <a:t>1:4 female predilection </a:t>
            </a:r>
            <a:r>
              <a:rPr lang="en-US" dirty="0"/>
              <a:t>suggests a </a:t>
            </a:r>
            <a:r>
              <a:rPr lang="en-US" dirty="0">
                <a:solidFill>
                  <a:srgbClr val="FF0000"/>
                </a:solidFill>
              </a:rPr>
              <a:t>possible </a:t>
            </a:r>
            <a:r>
              <a:rPr lang="en-US" dirty="0" smtClean="0">
                <a:solidFill>
                  <a:srgbClr val="FF0000"/>
                </a:solidFill>
              </a:rPr>
              <a:t>hormonal involvement </a:t>
            </a:r>
          </a:p>
          <a:p>
            <a:pPr algn="l" rtl="0"/>
            <a:endParaRPr lang="en-US" dirty="0"/>
          </a:p>
          <a:p>
            <a:pPr algn="l" rtl="0"/>
            <a:r>
              <a:rPr lang="en-US" b="1" dirty="0" smtClean="0">
                <a:solidFill>
                  <a:schemeClr val="bg1">
                    <a:lumMod val="50000"/>
                  </a:schemeClr>
                </a:solidFill>
              </a:rPr>
              <a:t>Although </a:t>
            </a:r>
            <a:r>
              <a:rPr lang="en-US" b="1" dirty="0">
                <a:solidFill>
                  <a:schemeClr val="bg1">
                    <a:lumMod val="50000"/>
                  </a:schemeClr>
                </a:solidFill>
              </a:rPr>
              <a:t>rare, BC is the most common </a:t>
            </a:r>
            <a:r>
              <a:rPr lang="en-US" b="1" dirty="0" smtClean="0">
                <a:solidFill>
                  <a:schemeClr val="bg1">
                    <a:lumMod val="50000"/>
                  </a:schemeClr>
                </a:solidFill>
              </a:rPr>
              <a:t>form of </a:t>
            </a:r>
            <a:r>
              <a:rPr lang="en-US" b="1" dirty="0">
                <a:solidFill>
                  <a:schemeClr val="bg1">
                    <a:lumMod val="50000"/>
                  </a:schemeClr>
                </a:solidFill>
              </a:rPr>
              <a:t>a primary hepatic cystic neoplasm</a:t>
            </a:r>
            <a:r>
              <a:rPr lang="en-US" b="1" dirty="0" smtClean="0">
                <a:solidFill>
                  <a:schemeClr val="bg1">
                    <a:lumMod val="50000"/>
                  </a:schemeClr>
                </a:solidFill>
              </a:rPr>
              <a:t>.</a:t>
            </a:r>
          </a:p>
          <a:p>
            <a:pPr marL="109728" indent="0" algn="l" rtl="0">
              <a:buNone/>
            </a:pPr>
            <a:endParaRPr lang="en-US" dirty="0"/>
          </a:p>
        </p:txBody>
      </p:sp>
    </p:spTree>
    <p:extLst>
      <p:ext uri="{BB962C8B-B14F-4D97-AF65-F5344CB8AC3E}">
        <p14:creationId xmlns:p14="http://schemas.microsoft.com/office/powerpoint/2010/main" val="3889472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143000"/>
            <a:ext cx="7543800" cy="5334000"/>
          </a:xfrm>
        </p:spPr>
        <p:txBody>
          <a:bodyPr>
            <a:normAutofit fontScale="92500" lnSpcReduction="10000"/>
          </a:bodyPr>
          <a:lstStyle/>
          <a:p>
            <a:pPr marL="109728" indent="0" algn="l" rtl="0">
              <a:buNone/>
            </a:pPr>
            <a:endParaRPr lang="en-US" dirty="0" smtClean="0"/>
          </a:p>
          <a:p>
            <a:pPr marL="109728" indent="0" algn="l" rtl="0">
              <a:buNone/>
            </a:pPr>
            <a:r>
              <a:rPr lang="en-US" b="1" dirty="0" smtClean="0">
                <a:solidFill>
                  <a:schemeClr val="bg1">
                    <a:lumMod val="50000"/>
                  </a:schemeClr>
                </a:solidFill>
              </a:rPr>
              <a:t>The </a:t>
            </a:r>
            <a:r>
              <a:rPr lang="en-US" b="1" dirty="0">
                <a:solidFill>
                  <a:schemeClr val="bg1">
                    <a:lumMod val="50000"/>
                  </a:schemeClr>
                </a:solidFill>
              </a:rPr>
              <a:t>presence of </a:t>
            </a:r>
            <a:r>
              <a:rPr lang="en-US" b="1" dirty="0" smtClean="0">
                <a:solidFill>
                  <a:schemeClr val="bg1">
                    <a:lumMod val="50000"/>
                  </a:schemeClr>
                </a:solidFill>
              </a:rPr>
              <a:t>calcifications along </a:t>
            </a:r>
            <a:r>
              <a:rPr lang="en-US" b="1" dirty="0">
                <a:solidFill>
                  <a:schemeClr val="bg1">
                    <a:lumMod val="50000"/>
                  </a:schemeClr>
                </a:solidFill>
              </a:rPr>
              <a:t>with mixed solid and cystic components on imaging as </a:t>
            </a:r>
            <a:r>
              <a:rPr lang="en-US" b="1" dirty="0" smtClean="0">
                <a:solidFill>
                  <a:schemeClr val="bg1">
                    <a:lumMod val="50000"/>
                  </a:schemeClr>
                </a:solidFill>
              </a:rPr>
              <a:t>well as </a:t>
            </a:r>
            <a:r>
              <a:rPr lang="en-US" b="1" dirty="0">
                <a:solidFill>
                  <a:schemeClr val="bg1">
                    <a:lumMod val="50000"/>
                  </a:schemeClr>
                </a:solidFill>
              </a:rPr>
              <a:t>constitutional symptoms has been reported to be </a:t>
            </a:r>
            <a:r>
              <a:rPr lang="en-US" b="1" dirty="0" smtClean="0">
                <a:solidFill>
                  <a:schemeClr val="bg1">
                    <a:lumMod val="50000"/>
                  </a:schemeClr>
                </a:solidFill>
              </a:rPr>
              <a:t>associated with </a:t>
            </a:r>
            <a:r>
              <a:rPr lang="en-US" b="1" dirty="0">
                <a:solidFill>
                  <a:schemeClr val="bg1">
                    <a:lumMod val="50000"/>
                  </a:schemeClr>
                </a:solidFill>
              </a:rPr>
              <a:t>BCA</a:t>
            </a:r>
            <a:r>
              <a:rPr lang="en-US" b="1" dirty="0" smtClean="0">
                <a:solidFill>
                  <a:schemeClr val="bg1">
                    <a:lumMod val="50000"/>
                  </a:schemeClr>
                </a:solidFill>
              </a:rPr>
              <a:t>.</a:t>
            </a:r>
          </a:p>
          <a:p>
            <a:pPr algn="l" rtl="0"/>
            <a:endParaRPr lang="en-US" dirty="0"/>
          </a:p>
          <a:p>
            <a:pPr algn="l" rtl="0"/>
            <a:r>
              <a:rPr lang="en-US" dirty="0"/>
              <a:t>Diagnostic characteristics of biliary </a:t>
            </a:r>
            <a:r>
              <a:rPr lang="en-US" dirty="0" err="1" smtClean="0"/>
              <a:t>cystadenomas</a:t>
            </a:r>
            <a:r>
              <a:rPr lang="en-US" dirty="0"/>
              <a:t> </a:t>
            </a:r>
            <a:r>
              <a:rPr lang="en-US" dirty="0" smtClean="0">
                <a:solidFill>
                  <a:srgbClr val="FF0000"/>
                </a:solidFill>
              </a:rPr>
              <a:t>US</a:t>
            </a:r>
            <a:r>
              <a:rPr lang="en-US" dirty="0" smtClean="0"/>
              <a:t> </a:t>
            </a:r>
            <a:r>
              <a:rPr lang="en-US" dirty="0"/>
              <a:t>typically </a:t>
            </a:r>
            <a:r>
              <a:rPr lang="en-US" dirty="0">
                <a:solidFill>
                  <a:srgbClr val="FF0000"/>
                </a:solidFill>
              </a:rPr>
              <a:t>shows irregular walls and internal </a:t>
            </a:r>
            <a:r>
              <a:rPr lang="en-US" dirty="0" err="1">
                <a:solidFill>
                  <a:srgbClr val="FF0000"/>
                </a:solidFill>
              </a:rPr>
              <a:t>septations</a:t>
            </a:r>
            <a:r>
              <a:rPr lang="en-US" dirty="0">
                <a:solidFill>
                  <a:srgbClr val="FF0000"/>
                </a:solidFill>
              </a:rPr>
              <a:t> </a:t>
            </a:r>
            <a:r>
              <a:rPr lang="en-US" dirty="0" smtClean="0">
                <a:solidFill>
                  <a:srgbClr val="FF0000"/>
                </a:solidFill>
              </a:rPr>
              <a:t>forming </a:t>
            </a:r>
            <a:r>
              <a:rPr lang="en-US" dirty="0" err="1" smtClean="0">
                <a:solidFill>
                  <a:srgbClr val="FF0000"/>
                </a:solidFill>
              </a:rPr>
              <a:t>loculi</a:t>
            </a:r>
            <a:r>
              <a:rPr lang="en-US" dirty="0"/>
              <a:t>. </a:t>
            </a:r>
            <a:endParaRPr lang="en-US" dirty="0" smtClean="0"/>
          </a:p>
          <a:p>
            <a:pPr algn="l" rtl="0"/>
            <a:r>
              <a:rPr lang="en-US" dirty="0" smtClean="0"/>
              <a:t>US </a:t>
            </a:r>
            <a:r>
              <a:rPr lang="en-US" dirty="0"/>
              <a:t>is </a:t>
            </a:r>
            <a:r>
              <a:rPr lang="en-US" dirty="0">
                <a:solidFill>
                  <a:srgbClr val="FF0000"/>
                </a:solidFill>
              </a:rPr>
              <a:t>most sensitive </a:t>
            </a:r>
            <a:r>
              <a:rPr lang="en-US" dirty="0"/>
              <a:t>in identifying these </a:t>
            </a:r>
            <a:r>
              <a:rPr lang="en-US" dirty="0">
                <a:solidFill>
                  <a:srgbClr val="FF0000"/>
                </a:solidFill>
              </a:rPr>
              <a:t>internal </a:t>
            </a:r>
            <a:r>
              <a:rPr lang="en-US" dirty="0" err="1">
                <a:solidFill>
                  <a:srgbClr val="FF0000"/>
                </a:solidFill>
              </a:rPr>
              <a:t>septations</a:t>
            </a:r>
            <a:r>
              <a:rPr lang="en-US" dirty="0">
                <a:solidFill>
                  <a:srgbClr val="FF0000"/>
                </a:solidFill>
              </a:rPr>
              <a:t>.</a:t>
            </a:r>
          </a:p>
          <a:p>
            <a:pPr algn="l" rtl="0"/>
            <a:r>
              <a:rPr lang="en-US" dirty="0"/>
              <a:t>If a </a:t>
            </a:r>
            <a:r>
              <a:rPr lang="en-US" dirty="0">
                <a:solidFill>
                  <a:srgbClr val="FF0000"/>
                </a:solidFill>
              </a:rPr>
              <a:t>complex cyst is found on US</a:t>
            </a:r>
            <a:r>
              <a:rPr lang="en-US" dirty="0"/>
              <a:t>, cross-sectional imaging with </a:t>
            </a:r>
            <a:r>
              <a:rPr lang="en-US" dirty="0" smtClean="0"/>
              <a:t>CT and </a:t>
            </a:r>
            <a:r>
              <a:rPr lang="en-US" dirty="0"/>
              <a:t>MRI should be </a:t>
            </a:r>
            <a:r>
              <a:rPr lang="en-US" dirty="0" smtClean="0"/>
              <a:t>obtained.</a:t>
            </a:r>
            <a:endParaRPr lang="en-US" dirty="0"/>
          </a:p>
        </p:txBody>
      </p:sp>
    </p:spTree>
    <p:extLst>
      <p:ext uri="{BB962C8B-B14F-4D97-AF65-F5344CB8AC3E}">
        <p14:creationId xmlns:p14="http://schemas.microsoft.com/office/powerpoint/2010/main" val="231087517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685801"/>
            <a:ext cx="7086600" cy="5333999"/>
          </a:xfrm>
        </p:spPr>
        <p:txBody>
          <a:bodyPr>
            <a:normAutofit/>
          </a:bodyPr>
          <a:lstStyle/>
          <a:p>
            <a:pPr algn="l" rtl="0"/>
            <a:endParaRPr lang="en-US" dirty="0" smtClean="0"/>
          </a:p>
          <a:p>
            <a:pPr algn="l" rtl="0"/>
            <a:r>
              <a:rPr lang="en-US" dirty="0" smtClean="0"/>
              <a:t> </a:t>
            </a:r>
            <a:r>
              <a:rPr lang="en-US" dirty="0">
                <a:solidFill>
                  <a:srgbClr val="FF0000"/>
                </a:solidFill>
              </a:rPr>
              <a:t>Aspiration and biopsy </a:t>
            </a:r>
            <a:r>
              <a:rPr lang="en-US" dirty="0"/>
              <a:t>is </a:t>
            </a:r>
            <a:r>
              <a:rPr lang="en-US" dirty="0" smtClean="0"/>
              <a:t>not recommended </a:t>
            </a:r>
            <a:r>
              <a:rPr lang="en-US" dirty="0"/>
              <a:t>for focusing the </a:t>
            </a:r>
            <a:r>
              <a:rPr lang="en-US" dirty="0" smtClean="0"/>
              <a:t>differential </a:t>
            </a:r>
            <a:r>
              <a:rPr lang="en-US" dirty="0"/>
              <a:t>because </a:t>
            </a:r>
            <a:r>
              <a:rPr lang="en-US" dirty="0">
                <a:solidFill>
                  <a:srgbClr val="FF0000"/>
                </a:solidFill>
              </a:rPr>
              <a:t>it has </a:t>
            </a:r>
            <a:r>
              <a:rPr lang="en-US" dirty="0" smtClean="0">
                <a:solidFill>
                  <a:srgbClr val="FF0000"/>
                </a:solidFill>
              </a:rPr>
              <a:t>limited sensitivity </a:t>
            </a:r>
            <a:r>
              <a:rPr lang="en-US" dirty="0">
                <a:solidFill>
                  <a:srgbClr val="FF0000"/>
                </a:solidFill>
              </a:rPr>
              <a:t>and can disseminate malignancy if there is </a:t>
            </a:r>
            <a:r>
              <a:rPr lang="en-US" dirty="0" smtClean="0">
                <a:solidFill>
                  <a:srgbClr val="FF0000"/>
                </a:solidFill>
              </a:rPr>
              <a:t>underlying BCA .</a:t>
            </a:r>
          </a:p>
          <a:p>
            <a:pPr algn="l" rtl="0"/>
            <a:endParaRPr lang="en-US" dirty="0" smtClean="0"/>
          </a:p>
          <a:p>
            <a:pPr algn="l" rtl="0"/>
            <a:r>
              <a:rPr lang="en-US" dirty="0" smtClean="0"/>
              <a:t> </a:t>
            </a:r>
            <a:r>
              <a:rPr lang="en-US" dirty="0"/>
              <a:t>Although imaging can suggest the possibility </a:t>
            </a:r>
            <a:r>
              <a:rPr lang="en-US" dirty="0" smtClean="0"/>
              <a:t>of BC </a:t>
            </a:r>
            <a:r>
              <a:rPr lang="en-US" dirty="0"/>
              <a:t>or BCA, </a:t>
            </a:r>
            <a:r>
              <a:rPr lang="en-US" dirty="0">
                <a:solidFill>
                  <a:srgbClr val="FF0000"/>
                </a:solidFill>
              </a:rPr>
              <a:t>surgical resection is ultimately necessary to </a:t>
            </a:r>
            <a:r>
              <a:rPr lang="en-US" dirty="0" smtClean="0">
                <a:solidFill>
                  <a:srgbClr val="FF0000"/>
                </a:solidFill>
              </a:rPr>
              <a:t>confirm and </a:t>
            </a:r>
            <a:r>
              <a:rPr lang="en-US" dirty="0">
                <a:solidFill>
                  <a:srgbClr val="FF0000"/>
                </a:solidFill>
              </a:rPr>
              <a:t>treat the suspected BC or BCA.</a:t>
            </a:r>
          </a:p>
          <a:p>
            <a:endParaRPr lang="en-US" dirty="0"/>
          </a:p>
          <a:p>
            <a:endParaRPr lang="en-US" dirty="0"/>
          </a:p>
        </p:txBody>
      </p:sp>
    </p:spTree>
    <p:extLst>
      <p:ext uri="{BB962C8B-B14F-4D97-AF65-F5344CB8AC3E}">
        <p14:creationId xmlns:p14="http://schemas.microsoft.com/office/powerpoint/2010/main" val="10296562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685801"/>
            <a:ext cx="7086600" cy="5486399"/>
          </a:xfrm>
        </p:spPr>
        <p:txBody>
          <a:bodyPr>
            <a:normAutofit fontScale="92500" lnSpcReduction="20000"/>
          </a:bodyPr>
          <a:lstStyle/>
          <a:p>
            <a:pPr algn="l" rtl="0">
              <a:buFont typeface="Wingdings" pitchFamily="2" charset="2"/>
              <a:buChar char="q"/>
            </a:pPr>
            <a:r>
              <a:rPr lang="en-US" b="1" dirty="0">
                <a:solidFill>
                  <a:srgbClr val="0070C0"/>
                </a:solidFill>
              </a:rPr>
              <a:t>Management of biliary </a:t>
            </a:r>
            <a:r>
              <a:rPr lang="en-US" b="1" dirty="0" err="1" smtClean="0">
                <a:solidFill>
                  <a:srgbClr val="0070C0"/>
                </a:solidFill>
              </a:rPr>
              <a:t>cystadenomas</a:t>
            </a:r>
            <a:endParaRPr lang="en-US" b="1" dirty="0" smtClean="0">
              <a:solidFill>
                <a:srgbClr val="0070C0"/>
              </a:solidFill>
            </a:endParaRPr>
          </a:p>
          <a:p>
            <a:pPr algn="l" rtl="0"/>
            <a:r>
              <a:rPr lang="en-US" dirty="0">
                <a:solidFill>
                  <a:srgbClr val="FF0000"/>
                </a:solidFill>
              </a:rPr>
              <a:t>Routine </a:t>
            </a:r>
            <a:r>
              <a:rPr lang="en-US" dirty="0" smtClean="0">
                <a:solidFill>
                  <a:srgbClr val="FF0000"/>
                </a:solidFill>
              </a:rPr>
              <a:t>fluid </a:t>
            </a:r>
            <a:r>
              <a:rPr lang="en-US" dirty="0">
                <a:solidFill>
                  <a:srgbClr val="FF0000"/>
                </a:solidFill>
              </a:rPr>
              <a:t>aspiration is not recommended </a:t>
            </a:r>
            <a:r>
              <a:rPr lang="en-US" dirty="0"/>
              <a:t>when </a:t>
            </a:r>
            <a:r>
              <a:rPr lang="en-US" dirty="0" smtClean="0"/>
              <a:t>BCA is </a:t>
            </a:r>
            <a:r>
              <a:rPr lang="en-US" dirty="0"/>
              <a:t>suspected because of limited sensitivity and the risk </a:t>
            </a:r>
            <a:r>
              <a:rPr lang="en-US" dirty="0" smtClean="0"/>
              <a:t>of malignant </a:t>
            </a:r>
            <a:r>
              <a:rPr lang="en-US" dirty="0"/>
              <a:t>dissemination (strong recommendation, </a:t>
            </a:r>
            <a:r>
              <a:rPr lang="en-US" dirty="0" smtClean="0"/>
              <a:t>low quality </a:t>
            </a:r>
            <a:r>
              <a:rPr lang="en-US" dirty="0"/>
              <a:t>of evidence).</a:t>
            </a:r>
          </a:p>
          <a:p>
            <a:pPr algn="l" rtl="0"/>
            <a:r>
              <a:rPr lang="en-US" dirty="0" smtClean="0">
                <a:solidFill>
                  <a:srgbClr val="FF0000"/>
                </a:solidFill>
              </a:rPr>
              <a:t>Imaging </a:t>
            </a:r>
            <a:r>
              <a:rPr lang="en-US" dirty="0">
                <a:solidFill>
                  <a:srgbClr val="FF0000"/>
                </a:solidFill>
              </a:rPr>
              <a:t>characteristics </a:t>
            </a:r>
            <a:r>
              <a:rPr lang="en-US" dirty="0"/>
              <a:t>suggestive of BC or BCA, such </a:t>
            </a:r>
            <a:r>
              <a:rPr lang="en-US" dirty="0" smtClean="0">
                <a:solidFill>
                  <a:srgbClr val="FF0000"/>
                </a:solidFill>
              </a:rPr>
              <a:t>as internal </a:t>
            </a:r>
            <a:r>
              <a:rPr lang="en-US" dirty="0" err="1">
                <a:solidFill>
                  <a:srgbClr val="FF0000"/>
                </a:solidFill>
              </a:rPr>
              <a:t>septations</a:t>
            </a:r>
            <a:r>
              <a:rPr lang="en-US" dirty="0">
                <a:solidFill>
                  <a:srgbClr val="FF0000"/>
                </a:solidFill>
              </a:rPr>
              <a:t>, fenestrations, </a:t>
            </a:r>
            <a:r>
              <a:rPr lang="en-US" dirty="0" smtClean="0">
                <a:solidFill>
                  <a:srgbClr val="FF0000"/>
                </a:solidFill>
              </a:rPr>
              <a:t>calcifications</a:t>
            </a:r>
            <a:r>
              <a:rPr lang="en-US" dirty="0">
                <a:solidFill>
                  <a:srgbClr val="FF0000"/>
                </a:solidFill>
              </a:rPr>
              <a:t>, or </a:t>
            </a:r>
            <a:r>
              <a:rPr lang="en-US" dirty="0" smtClean="0">
                <a:solidFill>
                  <a:srgbClr val="FF0000"/>
                </a:solidFill>
              </a:rPr>
              <a:t>irregular walls</a:t>
            </a:r>
            <a:r>
              <a:rPr lang="en-US" dirty="0"/>
              <a:t>, should lead to referral for surgical excision (</a:t>
            </a:r>
            <a:r>
              <a:rPr lang="en-US" dirty="0" smtClean="0"/>
              <a:t>strong recommendation</a:t>
            </a:r>
            <a:r>
              <a:rPr lang="en-US" dirty="0"/>
              <a:t>, low quality of evidence).</a:t>
            </a:r>
          </a:p>
          <a:p>
            <a:pPr algn="l" rtl="0"/>
            <a:r>
              <a:rPr lang="en-US" b="1" dirty="0" smtClean="0">
                <a:solidFill>
                  <a:srgbClr val="0070C0"/>
                </a:solidFill>
              </a:rPr>
              <a:t>Complete </a:t>
            </a:r>
            <a:r>
              <a:rPr lang="en-US" b="1" dirty="0">
                <a:solidFill>
                  <a:srgbClr val="0070C0"/>
                </a:solidFill>
              </a:rPr>
              <a:t>surgical excision, by an experienced team, </a:t>
            </a:r>
            <a:r>
              <a:rPr lang="en-US" b="1" dirty="0" smtClean="0">
                <a:solidFill>
                  <a:srgbClr val="0070C0"/>
                </a:solidFill>
              </a:rPr>
              <a:t>is recommended </a:t>
            </a:r>
            <a:r>
              <a:rPr lang="en-US" b="1" dirty="0">
                <a:solidFill>
                  <a:srgbClr val="0070C0"/>
                </a:solidFill>
              </a:rPr>
              <a:t>if BC or BCA is suspected </a:t>
            </a:r>
            <a:r>
              <a:rPr lang="en-US" dirty="0"/>
              <a:t>(strong </a:t>
            </a:r>
            <a:r>
              <a:rPr lang="en-US" dirty="0" err="1" smtClean="0"/>
              <a:t>recommendation,low</a:t>
            </a:r>
            <a:r>
              <a:rPr lang="en-US" dirty="0" smtClean="0"/>
              <a:t> </a:t>
            </a:r>
            <a:r>
              <a:rPr lang="en-US" dirty="0"/>
              <a:t>quality of evidence).</a:t>
            </a:r>
          </a:p>
        </p:txBody>
      </p:sp>
    </p:spTree>
    <p:extLst>
      <p:ext uri="{BB962C8B-B14F-4D97-AF65-F5344CB8AC3E}">
        <p14:creationId xmlns:p14="http://schemas.microsoft.com/office/powerpoint/2010/main" val="22167872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143000"/>
            <a:ext cx="7010400" cy="5029200"/>
          </a:xfrm>
        </p:spPr>
        <p:txBody>
          <a:bodyPr>
            <a:normAutofit lnSpcReduction="10000"/>
          </a:bodyPr>
          <a:lstStyle/>
          <a:p>
            <a:pPr algn="l" rtl="0"/>
            <a:r>
              <a:rPr lang="en-US" dirty="0" smtClean="0"/>
              <a:t>PCLD </a:t>
            </a:r>
            <a:r>
              <a:rPr lang="en-US" dirty="0"/>
              <a:t>is thought to be a part of a clinical </a:t>
            </a:r>
            <a:r>
              <a:rPr lang="en-US" dirty="0">
                <a:solidFill>
                  <a:srgbClr val="FF0000"/>
                </a:solidFill>
              </a:rPr>
              <a:t>spectrum of </a:t>
            </a:r>
            <a:r>
              <a:rPr lang="en-US" dirty="0" err="1" smtClean="0">
                <a:solidFill>
                  <a:srgbClr val="FF0000"/>
                </a:solidFill>
              </a:rPr>
              <a:t>ciliopathies</a:t>
            </a:r>
            <a:r>
              <a:rPr lang="en-US" dirty="0">
                <a:solidFill>
                  <a:srgbClr val="FF0000"/>
                </a:solidFill>
              </a:rPr>
              <a:t> </a:t>
            </a:r>
            <a:r>
              <a:rPr lang="en-US" dirty="0" smtClean="0"/>
              <a:t>including </a:t>
            </a:r>
            <a:r>
              <a:rPr lang="en-US" dirty="0"/>
              <a:t>congenital hepatic </a:t>
            </a:r>
            <a:r>
              <a:rPr lang="en-US" dirty="0" smtClean="0"/>
              <a:t>fibrosis</a:t>
            </a:r>
            <a:r>
              <a:rPr lang="en-US" dirty="0"/>
              <a:t>, </a:t>
            </a:r>
            <a:r>
              <a:rPr lang="en-US" dirty="0" err="1"/>
              <a:t>choledochal</a:t>
            </a:r>
            <a:r>
              <a:rPr lang="en-US" dirty="0"/>
              <a:t> </a:t>
            </a:r>
            <a:r>
              <a:rPr lang="en-US" dirty="0" smtClean="0"/>
              <a:t>cysts, </a:t>
            </a:r>
            <a:r>
              <a:rPr lang="en-US" dirty="0" err="1" smtClean="0"/>
              <a:t>microhamartomas</a:t>
            </a:r>
            <a:r>
              <a:rPr lang="en-US" dirty="0"/>
              <a:t>, and </a:t>
            </a:r>
            <a:r>
              <a:rPr lang="en-US" dirty="0" err="1"/>
              <a:t>Caroli</a:t>
            </a:r>
            <a:r>
              <a:rPr lang="en-US" dirty="0"/>
              <a:t> ’ s disease that are associated </a:t>
            </a:r>
            <a:r>
              <a:rPr lang="en-US" dirty="0" smtClean="0"/>
              <a:t>with </a:t>
            </a:r>
            <a:r>
              <a:rPr lang="en-US" dirty="0" smtClean="0">
                <a:solidFill>
                  <a:srgbClr val="FF0000"/>
                </a:solidFill>
              </a:rPr>
              <a:t>mutations </a:t>
            </a:r>
            <a:r>
              <a:rPr lang="en-US" dirty="0">
                <a:solidFill>
                  <a:srgbClr val="FF0000"/>
                </a:solidFill>
              </a:rPr>
              <a:t>that impair </a:t>
            </a:r>
            <a:r>
              <a:rPr lang="en-US" dirty="0" err="1">
                <a:solidFill>
                  <a:srgbClr val="FF0000"/>
                </a:solidFill>
              </a:rPr>
              <a:t>cholangiocyte</a:t>
            </a:r>
            <a:r>
              <a:rPr lang="en-US" dirty="0">
                <a:solidFill>
                  <a:srgbClr val="FF0000"/>
                </a:solidFill>
              </a:rPr>
              <a:t> </a:t>
            </a:r>
            <a:r>
              <a:rPr lang="en-US" dirty="0" err="1">
                <a:solidFill>
                  <a:srgbClr val="FF0000"/>
                </a:solidFill>
              </a:rPr>
              <a:t>ciliary</a:t>
            </a:r>
            <a:r>
              <a:rPr lang="en-US" dirty="0">
                <a:solidFill>
                  <a:srgbClr val="FF0000"/>
                </a:solidFill>
              </a:rPr>
              <a:t> function</a:t>
            </a:r>
            <a:r>
              <a:rPr lang="en-US" dirty="0" smtClean="0"/>
              <a:t>.</a:t>
            </a:r>
          </a:p>
          <a:p>
            <a:pPr algn="l" rtl="0"/>
            <a:r>
              <a:rPr lang="en-US" dirty="0" smtClean="0"/>
              <a:t>PCLD is characterized </a:t>
            </a:r>
            <a:r>
              <a:rPr lang="en-US" dirty="0"/>
              <a:t>by the presence of extensive hepatic cysts that </a:t>
            </a:r>
            <a:r>
              <a:rPr lang="en-US" dirty="0" smtClean="0"/>
              <a:t>are </a:t>
            </a:r>
            <a:r>
              <a:rPr lang="en-US" dirty="0" smtClean="0">
                <a:solidFill>
                  <a:srgbClr val="FF0000"/>
                </a:solidFill>
              </a:rPr>
              <a:t>microscopically </a:t>
            </a:r>
            <a:r>
              <a:rPr lang="en-US" dirty="0">
                <a:solidFill>
                  <a:srgbClr val="FF0000"/>
                </a:solidFill>
              </a:rPr>
              <a:t>similar to simple hepatic cysts </a:t>
            </a:r>
            <a:r>
              <a:rPr lang="en-US" dirty="0"/>
              <a:t>but </a:t>
            </a:r>
            <a:r>
              <a:rPr lang="en-US" dirty="0">
                <a:solidFill>
                  <a:srgbClr val="FF0000"/>
                </a:solidFill>
              </a:rPr>
              <a:t>more </a:t>
            </a:r>
            <a:r>
              <a:rPr lang="en-US" dirty="0" smtClean="0">
                <a:solidFill>
                  <a:srgbClr val="FF0000"/>
                </a:solidFill>
              </a:rPr>
              <a:t>numerous (usually </a:t>
            </a:r>
            <a:r>
              <a:rPr lang="en-US" dirty="0">
                <a:solidFill>
                  <a:srgbClr val="FF0000"/>
                </a:solidFill>
              </a:rPr>
              <a:t>&gt; 20) and larger </a:t>
            </a:r>
            <a:r>
              <a:rPr lang="en-US" dirty="0" smtClean="0">
                <a:solidFill>
                  <a:srgbClr val="FF0000"/>
                </a:solidFill>
              </a:rPr>
              <a:t>.</a:t>
            </a:r>
            <a:endParaRPr lang="en-US" dirty="0">
              <a:solidFill>
                <a:srgbClr val="FF0000"/>
              </a:solidFill>
            </a:endParaRPr>
          </a:p>
        </p:txBody>
      </p:sp>
      <p:sp>
        <p:nvSpPr>
          <p:cNvPr id="3" name="Title 2"/>
          <p:cNvSpPr>
            <a:spLocks noGrp="1"/>
          </p:cNvSpPr>
          <p:nvPr>
            <p:ph type="title"/>
          </p:nvPr>
        </p:nvSpPr>
        <p:spPr>
          <a:xfrm>
            <a:off x="609600" y="457200"/>
            <a:ext cx="7543800" cy="914400"/>
          </a:xfrm>
        </p:spPr>
        <p:txBody>
          <a:bodyPr>
            <a:normAutofit fontScale="90000"/>
          </a:bodyPr>
          <a:lstStyle/>
          <a:p>
            <a:r>
              <a:rPr lang="en-US" sz="3600" b="1" dirty="0">
                <a:solidFill>
                  <a:srgbClr val="0070C0"/>
                </a:solidFill>
              </a:rPr>
              <a:t>POLYCYSTIC LIVER DISEASE</a:t>
            </a:r>
            <a:r>
              <a:rPr lang="en-US" sz="3600" dirty="0"/>
              <a:t/>
            </a:r>
            <a:br>
              <a:rPr lang="en-US" sz="3600" dirty="0"/>
            </a:br>
            <a:endParaRPr lang="en-US" sz="3600" dirty="0"/>
          </a:p>
        </p:txBody>
      </p:sp>
    </p:spTree>
    <p:extLst>
      <p:ext uri="{BB962C8B-B14F-4D97-AF65-F5344CB8AC3E}">
        <p14:creationId xmlns:p14="http://schemas.microsoft.com/office/powerpoint/2010/main" val="33120462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788091"/>
          </a:xfrm>
        </p:spPr>
        <p:txBody>
          <a:bodyPr>
            <a:normAutofit fontScale="92500" lnSpcReduction="10000"/>
          </a:bodyPr>
          <a:lstStyle/>
          <a:p>
            <a:pPr algn="l" rtl="0"/>
            <a:r>
              <a:rPr lang="en-US" dirty="0" smtClean="0"/>
              <a:t>There </a:t>
            </a:r>
            <a:r>
              <a:rPr lang="en-US" dirty="0"/>
              <a:t>is a </a:t>
            </a:r>
            <a:r>
              <a:rPr lang="en-US" dirty="0">
                <a:solidFill>
                  <a:srgbClr val="FF0000"/>
                </a:solidFill>
              </a:rPr>
              <a:t>female </a:t>
            </a:r>
            <a:r>
              <a:rPr lang="en-US" dirty="0" smtClean="0">
                <a:solidFill>
                  <a:srgbClr val="FF0000"/>
                </a:solidFill>
              </a:rPr>
              <a:t>predilection </a:t>
            </a:r>
            <a:r>
              <a:rPr lang="en-US" dirty="0"/>
              <a:t>and a noted increase in the size of hepatic cysts and </a:t>
            </a:r>
            <a:r>
              <a:rPr lang="en-US" dirty="0" smtClean="0"/>
              <a:t>symptoms with </a:t>
            </a:r>
            <a:r>
              <a:rPr lang="en-US" dirty="0">
                <a:solidFill>
                  <a:srgbClr val="FF0000"/>
                </a:solidFill>
              </a:rPr>
              <a:t>age</a:t>
            </a:r>
            <a:r>
              <a:rPr lang="en-US" dirty="0"/>
              <a:t>. </a:t>
            </a:r>
            <a:endParaRPr lang="en-US" dirty="0" smtClean="0"/>
          </a:p>
          <a:p>
            <a:pPr algn="l" rtl="0"/>
            <a:r>
              <a:rPr lang="en-US" dirty="0" smtClean="0">
                <a:solidFill>
                  <a:srgbClr val="FF0000"/>
                </a:solidFill>
              </a:rPr>
              <a:t>Pregnancy </a:t>
            </a:r>
            <a:r>
              <a:rPr lang="en-US" dirty="0">
                <a:solidFill>
                  <a:srgbClr val="FF0000"/>
                </a:solidFill>
              </a:rPr>
              <a:t>and female hormones </a:t>
            </a:r>
            <a:r>
              <a:rPr lang="en-US" dirty="0"/>
              <a:t>are also </a:t>
            </a:r>
            <a:r>
              <a:rPr lang="en-US" dirty="0" smtClean="0"/>
              <a:t>thought to </a:t>
            </a:r>
            <a:r>
              <a:rPr lang="en-US" dirty="0"/>
              <a:t>be risk factors for an increase in the size and number of </a:t>
            </a:r>
            <a:r>
              <a:rPr lang="en-US" dirty="0" smtClean="0"/>
              <a:t>hepatic cysts. </a:t>
            </a:r>
          </a:p>
          <a:p>
            <a:pPr algn="l" rtl="0"/>
            <a:r>
              <a:rPr lang="en-US" dirty="0" smtClean="0"/>
              <a:t>PCLD </a:t>
            </a:r>
            <a:r>
              <a:rPr lang="en-US" dirty="0"/>
              <a:t>tends to be </a:t>
            </a:r>
            <a:r>
              <a:rPr lang="en-US" dirty="0">
                <a:solidFill>
                  <a:srgbClr val="FF0000"/>
                </a:solidFill>
              </a:rPr>
              <a:t>asymptomatic</a:t>
            </a:r>
            <a:r>
              <a:rPr lang="en-US" dirty="0"/>
              <a:t> until the size </a:t>
            </a:r>
            <a:r>
              <a:rPr lang="en-US" dirty="0" smtClean="0"/>
              <a:t>and number </a:t>
            </a:r>
            <a:r>
              <a:rPr lang="en-US" dirty="0"/>
              <a:t>of cysts increase to a </a:t>
            </a:r>
            <a:r>
              <a:rPr lang="en-US" dirty="0">
                <a:solidFill>
                  <a:srgbClr val="FF0000"/>
                </a:solidFill>
              </a:rPr>
              <a:t>critical level</a:t>
            </a:r>
            <a:r>
              <a:rPr lang="en-US" dirty="0" smtClean="0"/>
              <a:t>.</a:t>
            </a:r>
          </a:p>
          <a:p>
            <a:pPr algn="l" rtl="0"/>
            <a:r>
              <a:rPr lang="en-US" dirty="0" smtClean="0"/>
              <a:t>Patients </a:t>
            </a:r>
            <a:r>
              <a:rPr lang="en-US" dirty="0"/>
              <a:t>are </a:t>
            </a:r>
            <a:r>
              <a:rPr lang="en-US" dirty="0" smtClean="0"/>
              <a:t>typically more </a:t>
            </a:r>
            <a:r>
              <a:rPr lang="en-US" dirty="0"/>
              <a:t>likely to have </a:t>
            </a:r>
            <a:r>
              <a:rPr lang="en-US" dirty="0">
                <a:solidFill>
                  <a:srgbClr val="FF0000"/>
                </a:solidFill>
              </a:rPr>
              <a:t>hepatomegaly</a:t>
            </a:r>
            <a:r>
              <a:rPr lang="en-US" dirty="0"/>
              <a:t> and </a:t>
            </a:r>
            <a:r>
              <a:rPr lang="en-US" dirty="0">
                <a:solidFill>
                  <a:srgbClr val="FF0000"/>
                </a:solidFill>
              </a:rPr>
              <a:t>symptoms from </a:t>
            </a:r>
            <a:r>
              <a:rPr lang="en-US" dirty="0" smtClean="0">
                <a:solidFill>
                  <a:srgbClr val="FF0000"/>
                </a:solidFill>
              </a:rPr>
              <a:t>mass effect</a:t>
            </a:r>
            <a:r>
              <a:rPr lang="en-US" dirty="0"/>
              <a:t>, such as abdominal bloating, pain, fullness, and shortness </a:t>
            </a:r>
            <a:r>
              <a:rPr lang="en-US" dirty="0" smtClean="0"/>
              <a:t>of breath</a:t>
            </a:r>
            <a:r>
              <a:rPr lang="en-US" dirty="0"/>
              <a:t>, </a:t>
            </a:r>
            <a:r>
              <a:rPr lang="en-US" b="1" dirty="0">
                <a:solidFill>
                  <a:srgbClr val="FF0000"/>
                </a:solidFill>
              </a:rPr>
              <a:t>when the cyst to hepatic parenchyma ratio becomes &gt; 1</a:t>
            </a:r>
            <a:r>
              <a:rPr lang="en-US" b="1" dirty="0" smtClean="0">
                <a:solidFill>
                  <a:srgbClr val="FF0000"/>
                </a:solidFill>
              </a:rPr>
              <a:t>.</a:t>
            </a:r>
            <a:endParaRPr lang="en-US" b="1" dirty="0">
              <a:solidFill>
                <a:srgbClr val="FF0000"/>
              </a:solidFill>
            </a:endParaRPr>
          </a:p>
        </p:txBody>
      </p:sp>
      <p:sp>
        <p:nvSpPr>
          <p:cNvPr id="3" name="Title 2"/>
          <p:cNvSpPr>
            <a:spLocks noGrp="1"/>
          </p:cNvSpPr>
          <p:nvPr>
            <p:ph type="title"/>
          </p:nvPr>
        </p:nvSpPr>
        <p:spPr/>
        <p:txBody>
          <a:bodyPr>
            <a:normAutofit fontScale="90000"/>
          </a:bodyPr>
          <a:lstStyle/>
          <a:p>
            <a:r>
              <a:rPr lang="en-US" dirty="0">
                <a:solidFill>
                  <a:srgbClr val="002060"/>
                </a:solidFill>
              </a:rPr>
              <a:t>Diagnostic characteristics of PCLD</a:t>
            </a:r>
            <a:r>
              <a:rPr lang="en-US" dirty="0"/>
              <a:t/>
            </a:r>
            <a:br>
              <a:rPr lang="en-US" dirty="0"/>
            </a:br>
            <a:endParaRPr lang="en-US" dirty="0"/>
          </a:p>
        </p:txBody>
      </p:sp>
    </p:spTree>
    <p:extLst>
      <p:ext uri="{BB962C8B-B14F-4D97-AF65-F5344CB8AC3E}">
        <p14:creationId xmlns:p14="http://schemas.microsoft.com/office/powerpoint/2010/main" val="14585345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gn="l" rtl="0"/>
            <a:r>
              <a:rPr lang="en-US" dirty="0"/>
              <a:t>Patients may also present with complications such as </a:t>
            </a:r>
            <a:r>
              <a:rPr lang="en-US" dirty="0" smtClean="0"/>
              <a:t>traumatic rupture</a:t>
            </a:r>
            <a:r>
              <a:rPr lang="en-US" dirty="0"/>
              <a:t>, infection, bleeding, extrinsic compression of the </a:t>
            </a:r>
            <a:r>
              <a:rPr lang="en-US" dirty="0" smtClean="0"/>
              <a:t>biliary tree </a:t>
            </a:r>
            <a:r>
              <a:rPr lang="en-US" dirty="0"/>
              <a:t>or gastrointestinal tract, and compression of the inferior </a:t>
            </a:r>
            <a:r>
              <a:rPr lang="en-US" dirty="0" smtClean="0"/>
              <a:t>vena cava. </a:t>
            </a:r>
          </a:p>
          <a:p>
            <a:pPr algn="l" rtl="0"/>
            <a:r>
              <a:rPr lang="en-US" b="1" dirty="0" smtClean="0">
                <a:solidFill>
                  <a:srgbClr val="0070C0"/>
                </a:solidFill>
              </a:rPr>
              <a:t>In </a:t>
            </a:r>
            <a:r>
              <a:rPr lang="en-US" b="1" dirty="0">
                <a:solidFill>
                  <a:srgbClr val="0070C0"/>
                </a:solidFill>
              </a:rPr>
              <a:t>advanced cases, patients may develop portal </a:t>
            </a:r>
            <a:r>
              <a:rPr lang="en-US" b="1" dirty="0" smtClean="0">
                <a:solidFill>
                  <a:srgbClr val="0070C0"/>
                </a:solidFill>
              </a:rPr>
              <a:t>hypertension with </a:t>
            </a:r>
            <a:r>
              <a:rPr lang="en-US" b="1" dirty="0">
                <a:solidFill>
                  <a:srgbClr val="0070C0"/>
                </a:solidFill>
              </a:rPr>
              <a:t>relatively preserved hepatic synthetic </a:t>
            </a:r>
            <a:r>
              <a:rPr lang="en-US" b="1" dirty="0" smtClean="0">
                <a:solidFill>
                  <a:srgbClr val="0070C0"/>
                </a:solidFill>
              </a:rPr>
              <a:t>function.</a:t>
            </a:r>
            <a:endParaRPr lang="en-US" b="1" dirty="0">
              <a:solidFill>
                <a:srgbClr val="0070C0"/>
              </a:solidFill>
            </a:endParaRPr>
          </a:p>
          <a:p>
            <a:pPr algn="l" rtl="0"/>
            <a:r>
              <a:rPr lang="en-US" dirty="0" smtClean="0"/>
              <a:t>The </a:t>
            </a:r>
            <a:r>
              <a:rPr lang="en-US" dirty="0"/>
              <a:t>diagnosis of PCLD is supported by the presence of </a:t>
            </a:r>
            <a:r>
              <a:rPr lang="en-US" dirty="0" smtClean="0">
                <a:solidFill>
                  <a:srgbClr val="FF0000"/>
                </a:solidFill>
              </a:rPr>
              <a:t>multiple hepatic </a:t>
            </a:r>
            <a:r>
              <a:rPr lang="en-US" dirty="0">
                <a:solidFill>
                  <a:srgbClr val="FF0000"/>
                </a:solidFill>
              </a:rPr>
              <a:t>cysts on US, CT, or MRI. </a:t>
            </a:r>
            <a:endParaRPr lang="en-US" dirty="0" smtClean="0">
              <a:solidFill>
                <a:srgbClr val="FF0000"/>
              </a:solidFill>
            </a:endParaRPr>
          </a:p>
          <a:p>
            <a:pPr algn="l" rtl="0"/>
            <a:r>
              <a:rPr lang="en-US" dirty="0" smtClean="0"/>
              <a:t>CT </a:t>
            </a:r>
            <a:r>
              <a:rPr lang="en-US" dirty="0"/>
              <a:t>or MRI may provide </a:t>
            </a:r>
            <a:r>
              <a:rPr lang="en-US" dirty="0" smtClean="0"/>
              <a:t>additional information </a:t>
            </a:r>
            <a:r>
              <a:rPr lang="en-US" dirty="0"/>
              <a:t>to exclude </a:t>
            </a:r>
            <a:r>
              <a:rPr lang="en-US" dirty="0">
                <a:solidFill>
                  <a:srgbClr val="FF0000"/>
                </a:solidFill>
              </a:rPr>
              <a:t>other disease processes and to </a:t>
            </a:r>
            <a:r>
              <a:rPr lang="en-US" dirty="0" smtClean="0">
                <a:solidFill>
                  <a:srgbClr val="FF0000"/>
                </a:solidFill>
              </a:rPr>
              <a:t>evaluate for </a:t>
            </a:r>
            <a:r>
              <a:rPr lang="en-US" dirty="0">
                <a:solidFill>
                  <a:srgbClr val="FF0000"/>
                </a:solidFill>
              </a:rPr>
              <a:t>the presence of concomitant renal cysts</a:t>
            </a:r>
            <a:r>
              <a:rPr lang="en-US" dirty="0"/>
              <a:t>.</a:t>
            </a:r>
          </a:p>
          <a:p>
            <a:endParaRPr lang="en-US"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405742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lgn="l" rtl="0"/>
            <a:r>
              <a:rPr lang="en-US" dirty="0">
                <a:solidFill>
                  <a:srgbClr val="002060"/>
                </a:solidFill>
              </a:rPr>
              <a:t>Routine medical therapy with mammalian target of </a:t>
            </a:r>
            <a:r>
              <a:rPr lang="en-US" dirty="0" err="1" smtClean="0">
                <a:solidFill>
                  <a:srgbClr val="002060"/>
                </a:solidFill>
              </a:rPr>
              <a:t>rapamycin</a:t>
            </a:r>
            <a:r>
              <a:rPr lang="en-US" dirty="0" smtClean="0">
                <a:solidFill>
                  <a:srgbClr val="002060"/>
                </a:solidFill>
              </a:rPr>
              <a:t> inhibitors </a:t>
            </a:r>
            <a:r>
              <a:rPr lang="en-US" dirty="0">
                <a:solidFill>
                  <a:srgbClr val="002060"/>
                </a:solidFill>
              </a:rPr>
              <a:t>or </a:t>
            </a:r>
            <a:r>
              <a:rPr lang="en-US" dirty="0" err="1">
                <a:solidFill>
                  <a:srgbClr val="002060"/>
                </a:solidFill>
              </a:rPr>
              <a:t>somatostatin</a:t>
            </a:r>
            <a:r>
              <a:rPr lang="en-US" dirty="0">
                <a:solidFill>
                  <a:srgbClr val="002060"/>
                </a:solidFill>
              </a:rPr>
              <a:t> analogs </a:t>
            </a:r>
            <a:r>
              <a:rPr lang="en-US" dirty="0"/>
              <a:t>is not </a:t>
            </a:r>
            <a:r>
              <a:rPr lang="en-US" dirty="0" smtClean="0"/>
              <a:t>recommended(strong </a:t>
            </a:r>
            <a:r>
              <a:rPr lang="en-US" dirty="0"/>
              <a:t>recommendation, low quality of evidence).</a:t>
            </a:r>
          </a:p>
          <a:p>
            <a:pPr algn="l" rtl="0"/>
            <a:r>
              <a:rPr lang="en-US" dirty="0" smtClean="0">
                <a:solidFill>
                  <a:srgbClr val="FF0000"/>
                </a:solidFill>
              </a:rPr>
              <a:t>Aspiration</a:t>
            </a:r>
            <a:r>
              <a:rPr lang="en-US" dirty="0">
                <a:solidFill>
                  <a:srgbClr val="FF0000"/>
                </a:solidFill>
              </a:rPr>
              <a:t>, </a:t>
            </a:r>
            <a:r>
              <a:rPr lang="en-US" dirty="0" err="1" smtClean="0">
                <a:solidFill>
                  <a:srgbClr val="FF0000"/>
                </a:solidFill>
              </a:rPr>
              <a:t>deroofing</a:t>
            </a:r>
            <a:r>
              <a:rPr lang="en-US" dirty="0">
                <a:solidFill>
                  <a:srgbClr val="FF0000"/>
                </a:solidFill>
              </a:rPr>
              <a:t>, resection of a dominant cyst can </a:t>
            </a:r>
            <a:r>
              <a:rPr lang="en-US" dirty="0" smtClean="0">
                <a:solidFill>
                  <a:srgbClr val="FF0000"/>
                </a:solidFill>
              </a:rPr>
              <a:t>be performed </a:t>
            </a:r>
            <a:r>
              <a:rPr lang="en-US" dirty="0">
                <a:solidFill>
                  <a:srgbClr val="FF0000"/>
                </a:solidFill>
              </a:rPr>
              <a:t>based on the patient ’ s clinical presentation </a:t>
            </a:r>
            <a:r>
              <a:rPr lang="en-US" dirty="0" smtClean="0">
                <a:solidFill>
                  <a:srgbClr val="FF0000"/>
                </a:solidFill>
              </a:rPr>
              <a:t>and underlying </a:t>
            </a:r>
            <a:r>
              <a:rPr lang="en-US" dirty="0">
                <a:solidFill>
                  <a:srgbClr val="FF0000"/>
                </a:solidFill>
              </a:rPr>
              <a:t>hepatic reserve </a:t>
            </a:r>
            <a:r>
              <a:rPr lang="en-US" dirty="0"/>
              <a:t>(conditional </a:t>
            </a:r>
            <a:r>
              <a:rPr lang="en-US" dirty="0" err="1" smtClean="0"/>
              <a:t>recommendation,low</a:t>
            </a:r>
            <a:r>
              <a:rPr lang="en-US" dirty="0" smtClean="0"/>
              <a:t> </a:t>
            </a:r>
            <a:r>
              <a:rPr lang="en-US" dirty="0"/>
              <a:t>quality of evidence).</a:t>
            </a:r>
          </a:p>
          <a:p>
            <a:pPr algn="l" rtl="0"/>
            <a:r>
              <a:rPr lang="en-US" dirty="0" smtClean="0">
                <a:solidFill>
                  <a:srgbClr val="FF0000"/>
                </a:solidFill>
              </a:rPr>
              <a:t>Liver </a:t>
            </a:r>
            <a:r>
              <a:rPr lang="en-US" dirty="0">
                <a:solidFill>
                  <a:srgbClr val="FF0000"/>
                </a:solidFill>
              </a:rPr>
              <a:t>transplantation with or without kidney </a:t>
            </a:r>
            <a:r>
              <a:rPr lang="en-US" dirty="0" smtClean="0">
                <a:solidFill>
                  <a:srgbClr val="FF0000"/>
                </a:solidFill>
              </a:rPr>
              <a:t>transplantation </a:t>
            </a:r>
            <a:r>
              <a:rPr lang="en-US" dirty="0" smtClean="0"/>
              <a:t>can </a:t>
            </a:r>
            <a:r>
              <a:rPr lang="en-US" dirty="0"/>
              <a:t>be considered </a:t>
            </a:r>
            <a:r>
              <a:rPr lang="en-US" dirty="0">
                <a:solidFill>
                  <a:srgbClr val="FF0000"/>
                </a:solidFill>
              </a:rPr>
              <a:t>in patients with refractory symptoms </a:t>
            </a:r>
            <a:r>
              <a:rPr lang="en-US" dirty="0" smtClean="0">
                <a:solidFill>
                  <a:srgbClr val="FF0000"/>
                </a:solidFill>
              </a:rPr>
              <a:t>and significant </a:t>
            </a:r>
            <a:r>
              <a:rPr lang="en-US" dirty="0">
                <a:solidFill>
                  <a:srgbClr val="FF0000"/>
                </a:solidFill>
              </a:rPr>
              <a:t>cyst burden </a:t>
            </a:r>
            <a:r>
              <a:rPr lang="en-US" dirty="0"/>
              <a:t>(conditional recommendation, </a:t>
            </a:r>
            <a:r>
              <a:rPr lang="en-US" dirty="0" smtClean="0"/>
              <a:t>low quality </a:t>
            </a:r>
            <a:r>
              <a:rPr lang="en-US" dirty="0"/>
              <a:t>of evidence</a:t>
            </a:r>
            <a:r>
              <a:rPr lang="en-US" dirty="0" smtClean="0"/>
              <a:t>).</a:t>
            </a:r>
            <a:endParaRPr lang="en-US" dirty="0"/>
          </a:p>
        </p:txBody>
      </p:sp>
      <p:sp>
        <p:nvSpPr>
          <p:cNvPr id="3" name="Title 2"/>
          <p:cNvSpPr>
            <a:spLocks noGrp="1"/>
          </p:cNvSpPr>
          <p:nvPr>
            <p:ph type="title"/>
          </p:nvPr>
        </p:nvSpPr>
        <p:spPr/>
        <p:txBody>
          <a:bodyPr/>
          <a:lstStyle/>
          <a:p>
            <a:r>
              <a:rPr lang="en-US" dirty="0">
                <a:solidFill>
                  <a:srgbClr val="002060"/>
                </a:solidFill>
              </a:rPr>
              <a:t>Management of PCLD</a:t>
            </a:r>
          </a:p>
        </p:txBody>
      </p:sp>
    </p:spTree>
    <p:extLst>
      <p:ext uri="{BB962C8B-B14F-4D97-AF65-F5344CB8AC3E}">
        <p14:creationId xmlns:p14="http://schemas.microsoft.com/office/powerpoint/2010/main" val="2201745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077200" cy="5715000"/>
          </a:xfrm>
        </p:spPr>
        <p:txBody>
          <a:bodyPr>
            <a:normAutofit/>
          </a:bodyPr>
          <a:lstStyle/>
          <a:p>
            <a:pPr marL="109728" indent="0" algn="l" rtl="0">
              <a:buNone/>
            </a:pPr>
            <a:r>
              <a:rPr lang="en-US" sz="3300" b="1" dirty="0">
                <a:solidFill>
                  <a:srgbClr val="002060"/>
                </a:solidFill>
              </a:rPr>
              <a:t>Hepatocellular carcinoma </a:t>
            </a:r>
            <a:endParaRPr lang="en-US" sz="3300" b="1" dirty="0" smtClean="0">
              <a:solidFill>
                <a:srgbClr val="002060"/>
              </a:solidFill>
            </a:endParaRPr>
          </a:p>
          <a:p>
            <a:pPr marL="109728" indent="0" algn="l" rtl="0">
              <a:buNone/>
            </a:pPr>
            <a:endParaRPr lang="en-US" sz="3300" b="1" dirty="0" smtClean="0">
              <a:solidFill>
                <a:srgbClr val="002060"/>
              </a:solidFill>
            </a:endParaRPr>
          </a:p>
          <a:p>
            <a:pPr algn="l" rtl="0">
              <a:buFont typeface="Wingdings" pitchFamily="2" charset="2"/>
              <a:buChar char="q"/>
            </a:pPr>
            <a:r>
              <a:rPr lang="en-US" sz="3300" b="1" dirty="0">
                <a:solidFill>
                  <a:srgbClr val="FF0000"/>
                </a:solidFill>
              </a:rPr>
              <a:t>Epidemiology</a:t>
            </a:r>
          </a:p>
          <a:p>
            <a:pPr algn="l" rtl="0"/>
            <a:endParaRPr lang="en-US" sz="3300" b="1" dirty="0">
              <a:solidFill>
                <a:srgbClr val="FFC000"/>
              </a:solidFill>
            </a:endParaRPr>
          </a:p>
          <a:p>
            <a:pPr algn="l" rtl="0"/>
            <a:r>
              <a:rPr lang="en-US" dirty="0" smtClean="0">
                <a:solidFill>
                  <a:srgbClr val="FF0000"/>
                </a:solidFill>
              </a:rPr>
              <a:t>third </a:t>
            </a:r>
            <a:r>
              <a:rPr lang="en-US" dirty="0">
                <a:solidFill>
                  <a:srgbClr val="FF0000"/>
                </a:solidFill>
              </a:rPr>
              <a:t>most common tumor </a:t>
            </a:r>
            <a:r>
              <a:rPr lang="en-US" dirty="0"/>
              <a:t>worldwide</a:t>
            </a:r>
            <a:r>
              <a:rPr lang="en-US" dirty="0">
                <a:solidFill>
                  <a:srgbClr val="FFC000"/>
                </a:solidFill>
              </a:rPr>
              <a:t> </a:t>
            </a:r>
            <a:r>
              <a:rPr lang="en-US" dirty="0"/>
              <a:t>and the </a:t>
            </a:r>
            <a:r>
              <a:rPr lang="en-US" dirty="0">
                <a:solidFill>
                  <a:srgbClr val="FF0000"/>
                </a:solidFill>
              </a:rPr>
              <a:t>second leading cause of cancer-related </a:t>
            </a:r>
            <a:r>
              <a:rPr lang="en-US" dirty="0" smtClean="0">
                <a:solidFill>
                  <a:srgbClr val="FF0000"/>
                </a:solidFill>
              </a:rPr>
              <a:t>deaths. </a:t>
            </a:r>
          </a:p>
          <a:p>
            <a:pPr algn="l" rtl="0"/>
            <a:endParaRPr lang="en-US" dirty="0" smtClean="0"/>
          </a:p>
          <a:p>
            <a:pPr algn="l" rtl="0"/>
            <a:r>
              <a:rPr lang="en-US" dirty="0" smtClean="0"/>
              <a:t>The </a:t>
            </a:r>
            <a:r>
              <a:rPr lang="en-US" dirty="0"/>
              <a:t>incidence of HCC has been rising </a:t>
            </a:r>
            <a:r>
              <a:rPr lang="en-US" dirty="0" smtClean="0"/>
              <a:t>with </a:t>
            </a:r>
            <a:r>
              <a:rPr lang="en-US" dirty="0">
                <a:solidFill>
                  <a:srgbClr val="FF0000"/>
                </a:solidFill>
              </a:rPr>
              <a:t>chronic hepatitis C virus </a:t>
            </a:r>
            <a:r>
              <a:rPr lang="en-US" dirty="0"/>
              <a:t>infection as the </a:t>
            </a:r>
            <a:r>
              <a:rPr lang="en-US" dirty="0">
                <a:solidFill>
                  <a:srgbClr val="FF0000"/>
                </a:solidFill>
              </a:rPr>
              <a:t>main driving force </a:t>
            </a:r>
            <a:r>
              <a:rPr lang="en-US" dirty="0"/>
              <a:t>behind this increase </a:t>
            </a:r>
            <a:endParaRPr lang="en-US" dirty="0" smtClean="0"/>
          </a:p>
          <a:p>
            <a:pPr algn="l" rtl="0"/>
            <a:endParaRPr lang="en-US" dirty="0"/>
          </a:p>
          <a:p>
            <a:pPr marL="18288" indent="0">
              <a:buNone/>
            </a:pPr>
            <a:endParaRPr lang="en-US" dirty="0"/>
          </a:p>
        </p:txBody>
      </p:sp>
    </p:spTree>
    <p:extLst>
      <p:ext uri="{BB962C8B-B14F-4D97-AF65-F5344CB8AC3E}">
        <p14:creationId xmlns:p14="http://schemas.microsoft.com/office/powerpoint/2010/main" val="23648133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7848600" cy="4571999"/>
          </a:xfrm>
        </p:spPr>
        <p:txBody>
          <a:bodyPr>
            <a:normAutofit/>
          </a:bodyPr>
          <a:lstStyle/>
          <a:p>
            <a:pPr algn="l" rtl="0"/>
            <a:r>
              <a:rPr lang="en-US" dirty="0" err="1" smtClean="0"/>
              <a:t>Hydatid</a:t>
            </a:r>
            <a:r>
              <a:rPr lang="en-US" dirty="0" smtClean="0"/>
              <a:t> </a:t>
            </a:r>
            <a:r>
              <a:rPr lang="en-US" dirty="0"/>
              <a:t>cysts, or cystic </a:t>
            </a:r>
            <a:r>
              <a:rPr lang="en-US" dirty="0" err="1"/>
              <a:t>echinococcosis</a:t>
            </a:r>
            <a:r>
              <a:rPr lang="en-US" dirty="0"/>
              <a:t>, are </a:t>
            </a:r>
            <a:r>
              <a:rPr lang="en-US" dirty="0">
                <a:solidFill>
                  <a:srgbClr val="FF0000"/>
                </a:solidFill>
              </a:rPr>
              <a:t>most common </a:t>
            </a:r>
            <a:r>
              <a:rPr lang="en-US" dirty="0" smtClean="0">
                <a:solidFill>
                  <a:srgbClr val="FF0000"/>
                </a:solidFill>
              </a:rPr>
              <a:t>in patients </a:t>
            </a:r>
            <a:r>
              <a:rPr lang="en-US" dirty="0">
                <a:solidFill>
                  <a:srgbClr val="FF0000"/>
                </a:solidFill>
              </a:rPr>
              <a:t>from sheep-grazing areas such as the </a:t>
            </a:r>
            <a:r>
              <a:rPr lang="en-US" dirty="0" smtClean="0">
                <a:solidFill>
                  <a:srgbClr val="FF0000"/>
                </a:solidFill>
              </a:rPr>
              <a:t>Mediterranean, South </a:t>
            </a:r>
            <a:r>
              <a:rPr lang="en-US" dirty="0">
                <a:solidFill>
                  <a:srgbClr val="FF0000"/>
                </a:solidFill>
              </a:rPr>
              <a:t>America, Australia, and East Africa</a:t>
            </a:r>
            <a:r>
              <a:rPr lang="en-US" dirty="0"/>
              <a:t>. </a:t>
            </a:r>
            <a:endParaRPr lang="en-US" dirty="0" smtClean="0"/>
          </a:p>
          <a:p>
            <a:pPr algn="l" rtl="0"/>
            <a:r>
              <a:rPr lang="en-US" dirty="0" err="1" smtClean="0"/>
              <a:t>Hydatid</a:t>
            </a:r>
            <a:r>
              <a:rPr lang="en-US" dirty="0" smtClean="0"/>
              <a:t> </a:t>
            </a:r>
            <a:r>
              <a:rPr lang="en-US" dirty="0"/>
              <a:t>cysts are </a:t>
            </a:r>
            <a:r>
              <a:rPr lang="en-US" dirty="0" smtClean="0"/>
              <a:t>due to </a:t>
            </a:r>
            <a:r>
              <a:rPr lang="en-US" dirty="0" err="1"/>
              <a:t>Echinococcus</a:t>
            </a:r>
            <a:r>
              <a:rPr lang="en-US" dirty="0"/>
              <a:t> </a:t>
            </a:r>
            <a:r>
              <a:rPr lang="en-US" dirty="0" err="1"/>
              <a:t>granulosus</a:t>
            </a:r>
            <a:r>
              <a:rPr lang="en-US" dirty="0"/>
              <a:t> infection in which humans serve </a:t>
            </a:r>
            <a:r>
              <a:rPr lang="en-US" dirty="0" smtClean="0"/>
              <a:t>as accidental </a:t>
            </a:r>
            <a:r>
              <a:rPr lang="en-US" dirty="0"/>
              <a:t>intermediate hosts when they </a:t>
            </a:r>
            <a:r>
              <a:rPr lang="en-US" dirty="0">
                <a:solidFill>
                  <a:srgbClr val="FF0000"/>
                </a:solidFill>
              </a:rPr>
              <a:t>eat food </a:t>
            </a:r>
            <a:r>
              <a:rPr lang="en-US" dirty="0" smtClean="0">
                <a:solidFill>
                  <a:srgbClr val="FF0000"/>
                </a:solidFill>
              </a:rPr>
              <a:t>contaminated with </a:t>
            </a:r>
            <a:r>
              <a:rPr lang="en-US" dirty="0" err="1">
                <a:solidFill>
                  <a:srgbClr val="FF0000"/>
                </a:solidFill>
              </a:rPr>
              <a:t>echinococcus</a:t>
            </a:r>
            <a:r>
              <a:rPr lang="en-US" dirty="0">
                <a:solidFill>
                  <a:srgbClr val="FF0000"/>
                </a:solidFill>
              </a:rPr>
              <a:t> eggs or eat organ meat from infected </a:t>
            </a:r>
            <a:r>
              <a:rPr lang="en-US" dirty="0" smtClean="0">
                <a:solidFill>
                  <a:srgbClr val="FF0000"/>
                </a:solidFill>
              </a:rPr>
              <a:t>animals </a:t>
            </a:r>
            <a:r>
              <a:rPr lang="en-US" dirty="0" smtClean="0"/>
              <a:t>such </a:t>
            </a:r>
            <a:r>
              <a:rPr lang="en-US" dirty="0"/>
              <a:t>as sheep or cows. </a:t>
            </a:r>
          </a:p>
        </p:txBody>
      </p:sp>
      <p:sp>
        <p:nvSpPr>
          <p:cNvPr id="3" name="Title 2"/>
          <p:cNvSpPr>
            <a:spLocks noGrp="1"/>
          </p:cNvSpPr>
          <p:nvPr>
            <p:ph type="title"/>
          </p:nvPr>
        </p:nvSpPr>
        <p:spPr>
          <a:xfrm>
            <a:off x="381000" y="381000"/>
            <a:ext cx="7543800" cy="1066800"/>
          </a:xfrm>
        </p:spPr>
        <p:txBody>
          <a:bodyPr>
            <a:normAutofit fontScale="90000"/>
          </a:bodyPr>
          <a:lstStyle/>
          <a:p>
            <a:r>
              <a:rPr lang="en-US" b="1" dirty="0">
                <a:solidFill>
                  <a:srgbClr val="0070C0"/>
                </a:solidFill>
              </a:rPr>
              <a:t>HYDATID CYSTS</a:t>
            </a:r>
            <a:r>
              <a:rPr lang="en-US" b="1" dirty="0">
                <a:solidFill>
                  <a:srgbClr val="FFC000"/>
                </a:solidFill>
              </a:rPr>
              <a:t/>
            </a:r>
            <a:br>
              <a:rPr lang="en-US" b="1" dirty="0">
                <a:solidFill>
                  <a:srgbClr val="FFC000"/>
                </a:solidFill>
              </a:rPr>
            </a:br>
            <a:endParaRPr lang="en-US" b="1" dirty="0">
              <a:solidFill>
                <a:srgbClr val="FFC000"/>
              </a:solidFill>
            </a:endParaRPr>
          </a:p>
        </p:txBody>
      </p:sp>
    </p:spTree>
    <p:extLst>
      <p:ext uri="{BB962C8B-B14F-4D97-AF65-F5344CB8AC3E}">
        <p14:creationId xmlns:p14="http://schemas.microsoft.com/office/powerpoint/2010/main" val="12451519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685801"/>
            <a:ext cx="7162800" cy="6172199"/>
          </a:xfrm>
        </p:spPr>
        <p:txBody>
          <a:bodyPr>
            <a:normAutofit fontScale="92500"/>
          </a:bodyPr>
          <a:lstStyle/>
          <a:p>
            <a:pPr algn="l" rtl="0"/>
            <a:r>
              <a:rPr lang="en-US" dirty="0" smtClean="0"/>
              <a:t>The </a:t>
            </a:r>
            <a:r>
              <a:rPr lang="en-US" dirty="0"/>
              <a:t>eggs hatch in the human host </a:t>
            </a:r>
            <a:r>
              <a:rPr lang="en-US" dirty="0" smtClean="0"/>
              <a:t>small intestine </a:t>
            </a:r>
            <a:r>
              <a:rPr lang="en-US" dirty="0"/>
              <a:t>and penetrate into the vasculature and then into </a:t>
            </a:r>
            <a:r>
              <a:rPr lang="en-US" dirty="0" smtClean="0"/>
              <a:t>the liver </a:t>
            </a:r>
            <a:r>
              <a:rPr lang="en-US" dirty="0"/>
              <a:t>and lungs</a:t>
            </a:r>
            <a:r>
              <a:rPr lang="en-US" dirty="0" smtClean="0"/>
              <a:t>.</a:t>
            </a:r>
          </a:p>
          <a:p>
            <a:pPr algn="l" rtl="0"/>
            <a:r>
              <a:rPr lang="en-US" dirty="0" smtClean="0"/>
              <a:t>The </a:t>
            </a:r>
            <a:r>
              <a:rPr lang="en-US" dirty="0"/>
              <a:t>cysts become visible in the </a:t>
            </a:r>
            <a:r>
              <a:rPr lang="en-US" dirty="0">
                <a:solidFill>
                  <a:srgbClr val="FF0000"/>
                </a:solidFill>
              </a:rPr>
              <a:t>liver</a:t>
            </a:r>
            <a:r>
              <a:rPr lang="en-US" dirty="0"/>
              <a:t> </a:t>
            </a:r>
            <a:r>
              <a:rPr lang="en-US" dirty="0">
                <a:solidFill>
                  <a:srgbClr val="FF0000"/>
                </a:solidFill>
              </a:rPr>
              <a:t>at 3 to </a:t>
            </a:r>
            <a:r>
              <a:rPr lang="en-US" dirty="0" smtClean="0">
                <a:solidFill>
                  <a:srgbClr val="FF0000"/>
                </a:solidFill>
              </a:rPr>
              <a:t>4 weeks </a:t>
            </a:r>
            <a:r>
              <a:rPr lang="en-US" dirty="0"/>
              <a:t>and grow into a mature cyst that has a germinal layer </a:t>
            </a:r>
            <a:r>
              <a:rPr lang="en-US" dirty="0" smtClean="0"/>
              <a:t>surrounding a fluid-filled </a:t>
            </a:r>
            <a:r>
              <a:rPr lang="en-US" dirty="0"/>
              <a:t>central </a:t>
            </a:r>
            <a:r>
              <a:rPr lang="en-US" dirty="0" err="1"/>
              <a:t>hydatid</a:t>
            </a:r>
            <a:r>
              <a:rPr lang="en-US" dirty="0"/>
              <a:t> cavity. </a:t>
            </a:r>
            <a:endParaRPr lang="en-US" dirty="0" smtClean="0"/>
          </a:p>
          <a:p>
            <a:pPr algn="l" rtl="0"/>
            <a:endParaRPr lang="en-US" dirty="0" smtClean="0"/>
          </a:p>
          <a:p>
            <a:pPr algn="l" rtl="0"/>
            <a:r>
              <a:rPr lang="en-US" dirty="0" smtClean="0"/>
              <a:t>The </a:t>
            </a:r>
            <a:r>
              <a:rPr lang="en-US" dirty="0"/>
              <a:t>cysts </a:t>
            </a:r>
            <a:r>
              <a:rPr lang="en-US" dirty="0" smtClean="0"/>
              <a:t>develop an </a:t>
            </a:r>
            <a:r>
              <a:rPr lang="en-US" dirty="0" err="1">
                <a:solidFill>
                  <a:srgbClr val="FF0000"/>
                </a:solidFill>
              </a:rPr>
              <a:t>ectocyst</a:t>
            </a:r>
            <a:r>
              <a:rPr lang="en-US" dirty="0"/>
              <a:t> or </a:t>
            </a:r>
            <a:r>
              <a:rPr lang="en-US" dirty="0" err="1">
                <a:solidFill>
                  <a:srgbClr val="FF0000"/>
                </a:solidFill>
              </a:rPr>
              <a:t>pericyst</a:t>
            </a:r>
            <a:r>
              <a:rPr lang="en-US" dirty="0"/>
              <a:t> in response to the </a:t>
            </a:r>
            <a:r>
              <a:rPr lang="en-US" dirty="0">
                <a:solidFill>
                  <a:srgbClr val="FF0000"/>
                </a:solidFill>
              </a:rPr>
              <a:t>compressive </a:t>
            </a:r>
            <a:r>
              <a:rPr lang="en-US" dirty="0" smtClean="0">
                <a:solidFill>
                  <a:srgbClr val="FF0000"/>
                </a:solidFill>
              </a:rPr>
              <a:t>forces of </a:t>
            </a:r>
            <a:r>
              <a:rPr lang="en-US" dirty="0">
                <a:solidFill>
                  <a:srgbClr val="FF0000"/>
                </a:solidFill>
              </a:rPr>
              <a:t>the host ’ s liver parenchyma</a:t>
            </a:r>
            <a:r>
              <a:rPr lang="en-US" dirty="0"/>
              <a:t>. </a:t>
            </a:r>
            <a:endParaRPr lang="en-US" dirty="0" smtClean="0"/>
          </a:p>
          <a:p>
            <a:pPr algn="l" rtl="0"/>
            <a:r>
              <a:rPr lang="en-US" dirty="0" smtClean="0"/>
              <a:t>The </a:t>
            </a:r>
            <a:r>
              <a:rPr lang="en-US" dirty="0"/>
              <a:t>cyst can have high </a:t>
            </a:r>
            <a:r>
              <a:rPr lang="en-US" dirty="0" smtClean="0"/>
              <a:t>pressure from fluid </a:t>
            </a:r>
            <a:r>
              <a:rPr lang="en-US" dirty="0"/>
              <a:t>production that </a:t>
            </a:r>
            <a:r>
              <a:rPr lang="en-US" dirty="0">
                <a:solidFill>
                  <a:srgbClr val="FF0000"/>
                </a:solidFill>
              </a:rPr>
              <a:t>can lead to rupture </a:t>
            </a:r>
            <a:r>
              <a:rPr lang="en-US" dirty="0" smtClean="0">
                <a:solidFill>
                  <a:srgbClr val="FF0000"/>
                </a:solidFill>
              </a:rPr>
              <a:t>after </a:t>
            </a:r>
            <a:r>
              <a:rPr lang="en-US" dirty="0">
                <a:solidFill>
                  <a:srgbClr val="FF0000"/>
                </a:solidFill>
              </a:rPr>
              <a:t>trauma </a:t>
            </a:r>
            <a:r>
              <a:rPr lang="en-US" dirty="0" smtClean="0">
                <a:solidFill>
                  <a:srgbClr val="FF0000"/>
                </a:solidFill>
              </a:rPr>
              <a:t>or operative manipulation.</a:t>
            </a:r>
            <a:endParaRPr lang="en-US" dirty="0">
              <a:solidFill>
                <a:srgbClr val="FF0000"/>
              </a:solidFill>
            </a:endParaRPr>
          </a:p>
          <a:p>
            <a:endParaRPr lang="en-US" dirty="0"/>
          </a:p>
        </p:txBody>
      </p:sp>
    </p:spTree>
    <p:extLst>
      <p:ext uri="{BB962C8B-B14F-4D97-AF65-F5344CB8AC3E}">
        <p14:creationId xmlns:p14="http://schemas.microsoft.com/office/powerpoint/2010/main" val="21664145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685801"/>
            <a:ext cx="7391400" cy="5410199"/>
          </a:xfrm>
        </p:spPr>
        <p:txBody>
          <a:bodyPr>
            <a:normAutofit fontScale="92500" lnSpcReduction="10000"/>
          </a:bodyPr>
          <a:lstStyle/>
          <a:p>
            <a:pPr algn="l" rtl="0"/>
            <a:r>
              <a:rPr lang="en-US" dirty="0">
                <a:solidFill>
                  <a:srgbClr val="FF0000"/>
                </a:solidFill>
              </a:rPr>
              <a:t>Most small cysts, &lt; 5 cm, </a:t>
            </a:r>
            <a:r>
              <a:rPr lang="en-US" dirty="0" smtClean="0">
                <a:solidFill>
                  <a:srgbClr val="FF0000"/>
                </a:solidFill>
              </a:rPr>
              <a:t>are asymptomatic.</a:t>
            </a:r>
          </a:p>
          <a:p>
            <a:pPr algn="l" rtl="0"/>
            <a:r>
              <a:rPr lang="en-US" dirty="0" smtClean="0">
                <a:solidFill>
                  <a:srgbClr val="FF0000"/>
                </a:solidFill>
              </a:rPr>
              <a:t>Larger </a:t>
            </a:r>
            <a:r>
              <a:rPr lang="en-US" dirty="0">
                <a:solidFill>
                  <a:srgbClr val="FF0000"/>
                </a:solidFill>
              </a:rPr>
              <a:t>cysts </a:t>
            </a:r>
            <a:r>
              <a:rPr lang="en-US" dirty="0" smtClean="0"/>
              <a:t>can elicit </a:t>
            </a:r>
            <a:r>
              <a:rPr lang="en-US" dirty="0"/>
              <a:t>an </a:t>
            </a:r>
            <a:r>
              <a:rPr lang="en-US" dirty="0" smtClean="0"/>
              <a:t>inflammatory </a:t>
            </a:r>
            <a:r>
              <a:rPr lang="en-US" dirty="0"/>
              <a:t>reaction and may lead to </a:t>
            </a:r>
            <a:r>
              <a:rPr lang="en-US" dirty="0">
                <a:solidFill>
                  <a:srgbClr val="FF0000"/>
                </a:solidFill>
              </a:rPr>
              <a:t>abdominal pain</a:t>
            </a:r>
            <a:r>
              <a:rPr lang="en-US" dirty="0"/>
              <a:t>.</a:t>
            </a:r>
          </a:p>
          <a:p>
            <a:pPr algn="l" rtl="0"/>
            <a:r>
              <a:rPr lang="en-US" dirty="0"/>
              <a:t>An </a:t>
            </a:r>
            <a:r>
              <a:rPr lang="en-US" dirty="0">
                <a:solidFill>
                  <a:srgbClr val="FF0000"/>
                </a:solidFill>
              </a:rPr>
              <a:t>acute presentation with pain </a:t>
            </a:r>
            <a:r>
              <a:rPr lang="en-US" dirty="0"/>
              <a:t>should lead to consideration </a:t>
            </a:r>
            <a:r>
              <a:rPr lang="en-US" dirty="0" smtClean="0"/>
              <a:t>of </a:t>
            </a:r>
            <a:r>
              <a:rPr lang="en-US" dirty="0" smtClean="0">
                <a:solidFill>
                  <a:srgbClr val="FF0000"/>
                </a:solidFill>
              </a:rPr>
              <a:t>rupture </a:t>
            </a:r>
            <a:r>
              <a:rPr lang="en-US" dirty="0"/>
              <a:t>or </a:t>
            </a:r>
            <a:r>
              <a:rPr lang="en-US" dirty="0">
                <a:solidFill>
                  <a:srgbClr val="FF0000"/>
                </a:solidFill>
              </a:rPr>
              <a:t>secondary infection of the cyst</a:t>
            </a:r>
            <a:r>
              <a:rPr lang="en-US" dirty="0"/>
              <a:t>. </a:t>
            </a:r>
            <a:endParaRPr lang="en-US" dirty="0" smtClean="0"/>
          </a:p>
          <a:p>
            <a:pPr algn="l" rtl="0"/>
            <a:r>
              <a:rPr lang="en-US" dirty="0" smtClean="0"/>
              <a:t>The </a:t>
            </a:r>
            <a:r>
              <a:rPr lang="en-US" dirty="0">
                <a:solidFill>
                  <a:srgbClr val="FF0000"/>
                </a:solidFill>
              </a:rPr>
              <a:t>incidental </a:t>
            </a:r>
            <a:r>
              <a:rPr lang="en-US" dirty="0" smtClean="0">
                <a:solidFill>
                  <a:srgbClr val="FF0000"/>
                </a:solidFill>
              </a:rPr>
              <a:t>rupture or </a:t>
            </a:r>
            <a:r>
              <a:rPr lang="en-US" dirty="0">
                <a:solidFill>
                  <a:srgbClr val="FF0000"/>
                </a:solidFill>
              </a:rPr>
              <a:t>iatrogenic puncture of the cyst </a:t>
            </a:r>
            <a:r>
              <a:rPr lang="en-US" dirty="0"/>
              <a:t>with spillage of its </a:t>
            </a:r>
            <a:r>
              <a:rPr lang="en-US" dirty="0" smtClean="0"/>
              <a:t>antigenic contents </a:t>
            </a:r>
            <a:r>
              <a:rPr lang="en-US" dirty="0"/>
              <a:t>can lead to a </a:t>
            </a:r>
            <a:r>
              <a:rPr lang="en-US" dirty="0">
                <a:solidFill>
                  <a:srgbClr val="FF0000"/>
                </a:solidFill>
              </a:rPr>
              <a:t>severe allergic reaction</a:t>
            </a:r>
            <a:r>
              <a:rPr lang="en-US" dirty="0"/>
              <a:t>, leading to </a:t>
            </a:r>
            <a:r>
              <a:rPr lang="en-US" dirty="0" smtClean="0">
                <a:solidFill>
                  <a:srgbClr val="FF0000"/>
                </a:solidFill>
              </a:rPr>
              <a:t>ascites, peritonitis</a:t>
            </a:r>
            <a:r>
              <a:rPr lang="en-US" dirty="0">
                <a:solidFill>
                  <a:srgbClr val="FF0000"/>
                </a:solidFill>
              </a:rPr>
              <a:t>, and shock. </a:t>
            </a:r>
            <a:endParaRPr lang="en-US" dirty="0" smtClean="0">
              <a:solidFill>
                <a:srgbClr val="FF0000"/>
              </a:solidFill>
            </a:endParaRPr>
          </a:p>
          <a:p>
            <a:pPr algn="l" rtl="0"/>
            <a:r>
              <a:rPr lang="en-US" dirty="0" smtClean="0"/>
              <a:t>Rarely</a:t>
            </a:r>
            <a:r>
              <a:rPr lang="en-US" dirty="0"/>
              <a:t>, the cysts can extrude into the </a:t>
            </a:r>
            <a:r>
              <a:rPr lang="en-US" dirty="0" smtClean="0"/>
              <a:t>biliary tree</a:t>
            </a:r>
            <a:r>
              <a:rPr lang="en-US" dirty="0"/>
              <a:t>, leading to </a:t>
            </a:r>
            <a:r>
              <a:rPr lang="en-US" dirty="0">
                <a:solidFill>
                  <a:srgbClr val="FF0000"/>
                </a:solidFill>
              </a:rPr>
              <a:t>jaundice and cholangitis</a:t>
            </a:r>
          </a:p>
          <a:p>
            <a:endParaRPr lang="en-US" dirty="0"/>
          </a:p>
        </p:txBody>
      </p:sp>
    </p:spTree>
    <p:extLst>
      <p:ext uri="{BB962C8B-B14F-4D97-AF65-F5344CB8AC3E}">
        <p14:creationId xmlns:p14="http://schemas.microsoft.com/office/powerpoint/2010/main" val="11758906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685801"/>
            <a:ext cx="7010400" cy="5181599"/>
          </a:xfrm>
        </p:spPr>
        <p:txBody>
          <a:bodyPr>
            <a:normAutofit/>
          </a:bodyPr>
          <a:lstStyle/>
          <a:p>
            <a:pPr algn="l" rtl="0"/>
            <a:r>
              <a:rPr lang="en-US" sz="3600" b="1" dirty="0">
                <a:solidFill>
                  <a:srgbClr val="FF0000"/>
                </a:solidFill>
              </a:rPr>
              <a:t>Diagnostic characteristics of </a:t>
            </a:r>
            <a:r>
              <a:rPr lang="en-US" sz="3600" b="1" dirty="0" err="1">
                <a:solidFill>
                  <a:srgbClr val="FF0000"/>
                </a:solidFill>
              </a:rPr>
              <a:t>hydatid</a:t>
            </a:r>
            <a:r>
              <a:rPr lang="en-US" sz="3600" b="1" dirty="0">
                <a:solidFill>
                  <a:srgbClr val="FF0000"/>
                </a:solidFill>
              </a:rPr>
              <a:t> cysts</a:t>
            </a:r>
          </a:p>
          <a:p>
            <a:pPr algn="l" rtl="0"/>
            <a:r>
              <a:rPr lang="en-US" dirty="0"/>
              <a:t>On </a:t>
            </a:r>
            <a:r>
              <a:rPr lang="en-US" dirty="0">
                <a:solidFill>
                  <a:srgbClr val="0070C0"/>
                </a:solidFill>
              </a:rPr>
              <a:t>US</a:t>
            </a:r>
            <a:r>
              <a:rPr lang="en-US" dirty="0"/>
              <a:t>, small </a:t>
            </a:r>
            <a:r>
              <a:rPr lang="en-US" dirty="0" err="1"/>
              <a:t>hydatid</a:t>
            </a:r>
            <a:r>
              <a:rPr lang="en-US" dirty="0"/>
              <a:t> cysts may appear similar to </a:t>
            </a:r>
            <a:r>
              <a:rPr lang="en-US" dirty="0">
                <a:solidFill>
                  <a:srgbClr val="0070C0"/>
                </a:solidFill>
              </a:rPr>
              <a:t>simple </a:t>
            </a:r>
            <a:r>
              <a:rPr lang="en-US" dirty="0" smtClean="0">
                <a:solidFill>
                  <a:srgbClr val="0070C0"/>
                </a:solidFill>
              </a:rPr>
              <a:t>hepatic cysts </a:t>
            </a:r>
            <a:r>
              <a:rPr lang="en-US" dirty="0">
                <a:solidFill>
                  <a:srgbClr val="0070C0"/>
                </a:solidFill>
              </a:rPr>
              <a:t>as a </a:t>
            </a:r>
            <a:r>
              <a:rPr lang="en-US" dirty="0" err="1">
                <a:solidFill>
                  <a:srgbClr val="0070C0"/>
                </a:solidFill>
              </a:rPr>
              <a:t>unilocular</a:t>
            </a:r>
            <a:r>
              <a:rPr lang="en-US" dirty="0">
                <a:solidFill>
                  <a:srgbClr val="0070C0"/>
                </a:solidFill>
              </a:rPr>
              <a:t> collection</a:t>
            </a:r>
            <a:r>
              <a:rPr lang="en-US" dirty="0" smtClean="0">
                <a:solidFill>
                  <a:srgbClr val="0070C0"/>
                </a:solidFill>
              </a:rPr>
              <a:t>.</a:t>
            </a:r>
          </a:p>
          <a:p>
            <a:pPr algn="l" rtl="0"/>
            <a:r>
              <a:rPr lang="en-US" dirty="0" smtClean="0"/>
              <a:t> </a:t>
            </a:r>
            <a:r>
              <a:rPr lang="en-US" dirty="0">
                <a:solidFill>
                  <a:srgbClr val="0070C0"/>
                </a:solidFill>
              </a:rPr>
              <a:t>With progression</a:t>
            </a:r>
            <a:r>
              <a:rPr lang="en-US" dirty="0"/>
              <a:t>, the lesions </a:t>
            </a:r>
            <a:r>
              <a:rPr lang="en-US" dirty="0" smtClean="0"/>
              <a:t>may develop </a:t>
            </a:r>
            <a:r>
              <a:rPr lang="en-US" dirty="0"/>
              <a:t>a </a:t>
            </a:r>
            <a:r>
              <a:rPr lang="en-US" dirty="0">
                <a:solidFill>
                  <a:srgbClr val="0070C0"/>
                </a:solidFill>
              </a:rPr>
              <a:t>thick</a:t>
            </a:r>
            <a:r>
              <a:rPr lang="en-US" dirty="0"/>
              <a:t>, </a:t>
            </a:r>
            <a:r>
              <a:rPr lang="en-US" dirty="0" smtClean="0"/>
              <a:t>often </a:t>
            </a:r>
            <a:r>
              <a:rPr lang="en-US" dirty="0" smtClean="0">
                <a:solidFill>
                  <a:srgbClr val="0070C0"/>
                </a:solidFill>
              </a:rPr>
              <a:t>calcified </a:t>
            </a:r>
            <a:r>
              <a:rPr lang="en-US" dirty="0">
                <a:solidFill>
                  <a:srgbClr val="0070C0"/>
                </a:solidFill>
              </a:rPr>
              <a:t>wall and daughter cysts </a:t>
            </a:r>
            <a:r>
              <a:rPr lang="en-US" dirty="0"/>
              <a:t>in </a:t>
            </a:r>
            <a:r>
              <a:rPr lang="en-US" dirty="0" smtClean="0"/>
              <a:t>the </a:t>
            </a:r>
            <a:r>
              <a:rPr lang="en-US" dirty="0" smtClean="0">
                <a:solidFill>
                  <a:srgbClr val="0070C0"/>
                </a:solidFill>
              </a:rPr>
              <a:t>periphery </a:t>
            </a:r>
            <a:r>
              <a:rPr lang="en-US" dirty="0">
                <a:solidFill>
                  <a:srgbClr val="0070C0"/>
                </a:solidFill>
              </a:rPr>
              <a:t>of the main cyst. </a:t>
            </a:r>
          </a:p>
        </p:txBody>
      </p:sp>
    </p:spTree>
    <p:extLst>
      <p:ext uri="{BB962C8B-B14F-4D97-AF65-F5344CB8AC3E}">
        <p14:creationId xmlns:p14="http://schemas.microsoft.com/office/powerpoint/2010/main" val="41471868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685801"/>
            <a:ext cx="7162800" cy="5029199"/>
          </a:xfrm>
        </p:spPr>
        <p:txBody>
          <a:bodyPr>
            <a:normAutofit/>
          </a:bodyPr>
          <a:lstStyle/>
          <a:p>
            <a:pPr marL="109728" indent="0" algn="l" rtl="0">
              <a:buNone/>
            </a:pPr>
            <a:endParaRPr lang="en-US" dirty="0" smtClean="0"/>
          </a:p>
          <a:p>
            <a:pPr algn="l" rtl="0"/>
            <a:r>
              <a:rPr lang="en-US" dirty="0" smtClean="0"/>
              <a:t>CT </a:t>
            </a:r>
            <a:r>
              <a:rPr lang="en-US" dirty="0"/>
              <a:t>and MRI </a:t>
            </a:r>
            <a:r>
              <a:rPr lang="en-US" dirty="0" smtClean="0">
                <a:solidFill>
                  <a:srgbClr val="FF0000"/>
                </a:solidFill>
              </a:rPr>
              <a:t>should </a:t>
            </a:r>
            <a:r>
              <a:rPr lang="en-US" dirty="0">
                <a:solidFill>
                  <a:srgbClr val="FF0000"/>
                </a:solidFill>
              </a:rPr>
              <a:t>be obtained if </a:t>
            </a:r>
            <a:r>
              <a:rPr lang="en-US" dirty="0" err="1">
                <a:solidFill>
                  <a:srgbClr val="FF0000"/>
                </a:solidFill>
              </a:rPr>
              <a:t>hydatid</a:t>
            </a:r>
            <a:r>
              <a:rPr lang="en-US" dirty="0">
                <a:solidFill>
                  <a:srgbClr val="FF0000"/>
                </a:solidFill>
              </a:rPr>
              <a:t> cysts are suspected </a:t>
            </a:r>
            <a:r>
              <a:rPr lang="en-US" dirty="0" smtClean="0">
                <a:solidFill>
                  <a:srgbClr val="FF0000"/>
                </a:solidFill>
              </a:rPr>
              <a:t>.</a:t>
            </a:r>
            <a:endParaRPr lang="en-US" dirty="0">
              <a:solidFill>
                <a:srgbClr val="FF0000"/>
              </a:solidFill>
            </a:endParaRPr>
          </a:p>
          <a:p>
            <a:pPr algn="l" rtl="0"/>
            <a:r>
              <a:rPr lang="en-US" b="1" dirty="0">
                <a:solidFill>
                  <a:srgbClr val="0070C0"/>
                </a:solidFill>
              </a:rPr>
              <a:t>MRI is preferred for </a:t>
            </a:r>
            <a:r>
              <a:rPr lang="en-US" b="1" dirty="0" smtClean="0">
                <a:solidFill>
                  <a:srgbClr val="0070C0"/>
                </a:solidFill>
              </a:rPr>
              <a:t>pre surgical </a:t>
            </a:r>
            <a:r>
              <a:rPr lang="en-US" b="1" dirty="0">
                <a:solidFill>
                  <a:srgbClr val="0070C0"/>
                </a:solidFill>
              </a:rPr>
              <a:t>evaluation to look for </a:t>
            </a:r>
            <a:r>
              <a:rPr lang="en-US" b="1" dirty="0" err="1" smtClean="0">
                <a:solidFill>
                  <a:srgbClr val="0070C0"/>
                </a:solidFill>
              </a:rPr>
              <a:t>cystobiliary</a:t>
            </a:r>
            <a:r>
              <a:rPr lang="en-US" b="1" dirty="0" smtClean="0">
                <a:solidFill>
                  <a:srgbClr val="0070C0"/>
                </a:solidFill>
              </a:rPr>
              <a:t> communication </a:t>
            </a:r>
            <a:r>
              <a:rPr lang="en-US" b="1" dirty="0">
                <a:solidFill>
                  <a:srgbClr val="0070C0"/>
                </a:solidFill>
              </a:rPr>
              <a:t>and evaluate cystic content characteristics</a:t>
            </a:r>
            <a:r>
              <a:rPr lang="en-US" dirty="0"/>
              <a:t>.</a:t>
            </a:r>
          </a:p>
          <a:p>
            <a:endParaRPr lang="en-US" dirty="0"/>
          </a:p>
          <a:p>
            <a:endParaRPr lang="en-US" dirty="0"/>
          </a:p>
        </p:txBody>
      </p:sp>
    </p:spTree>
    <p:extLst>
      <p:ext uri="{BB962C8B-B14F-4D97-AF65-F5344CB8AC3E}">
        <p14:creationId xmlns:p14="http://schemas.microsoft.com/office/powerpoint/2010/main" val="38068169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562600"/>
          </a:xfrm>
        </p:spPr>
        <p:txBody>
          <a:bodyPr>
            <a:normAutofit fontScale="92500" lnSpcReduction="20000"/>
          </a:bodyPr>
          <a:lstStyle/>
          <a:p>
            <a:pPr algn="l" rtl="0"/>
            <a:r>
              <a:rPr lang="en-US" dirty="0" smtClean="0"/>
              <a:t>Treatment </a:t>
            </a:r>
            <a:r>
              <a:rPr lang="en-US" dirty="0"/>
              <a:t>of </a:t>
            </a:r>
            <a:r>
              <a:rPr lang="en-US" dirty="0" err="1"/>
              <a:t>hydatid</a:t>
            </a:r>
            <a:r>
              <a:rPr lang="en-US" dirty="0"/>
              <a:t> cysts depends on the</a:t>
            </a:r>
            <a:r>
              <a:rPr lang="en-US" dirty="0">
                <a:solidFill>
                  <a:srgbClr val="FF0000"/>
                </a:solidFill>
              </a:rPr>
              <a:t> size, location, </a:t>
            </a:r>
            <a:r>
              <a:rPr lang="en-US" dirty="0" smtClean="0">
                <a:solidFill>
                  <a:srgbClr val="FF0000"/>
                </a:solidFill>
              </a:rPr>
              <a:t>and symptoms </a:t>
            </a:r>
            <a:r>
              <a:rPr lang="en-US" dirty="0"/>
              <a:t>of the cysts as well as the availability of </a:t>
            </a:r>
            <a:r>
              <a:rPr lang="en-US" dirty="0">
                <a:solidFill>
                  <a:srgbClr val="FF0000"/>
                </a:solidFill>
              </a:rPr>
              <a:t>clinical </a:t>
            </a:r>
            <a:r>
              <a:rPr lang="en-US" dirty="0" smtClean="0">
                <a:solidFill>
                  <a:srgbClr val="FF0000"/>
                </a:solidFill>
              </a:rPr>
              <a:t>expertise </a:t>
            </a:r>
            <a:r>
              <a:rPr lang="en-US" dirty="0" smtClean="0"/>
              <a:t>and </a:t>
            </a:r>
            <a:r>
              <a:rPr lang="en-US" dirty="0">
                <a:solidFill>
                  <a:srgbClr val="FF0000"/>
                </a:solidFill>
              </a:rPr>
              <a:t>patient preferences </a:t>
            </a:r>
            <a:r>
              <a:rPr lang="en-US" dirty="0" smtClean="0"/>
              <a:t>.</a:t>
            </a:r>
            <a:endParaRPr lang="en-US" dirty="0"/>
          </a:p>
          <a:p>
            <a:pPr algn="l" rtl="0"/>
            <a:r>
              <a:rPr lang="en-US" dirty="0">
                <a:solidFill>
                  <a:srgbClr val="FF0000"/>
                </a:solidFill>
              </a:rPr>
              <a:t>Asymptomatic</a:t>
            </a:r>
            <a:r>
              <a:rPr lang="en-US" dirty="0"/>
              <a:t>, </a:t>
            </a:r>
            <a:r>
              <a:rPr lang="en-US" dirty="0">
                <a:solidFill>
                  <a:srgbClr val="FF0000"/>
                </a:solidFill>
              </a:rPr>
              <a:t>inactive</a:t>
            </a:r>
            <a:r>
              <a:rPr lang="en-US" dirty="0"/>
              <a:t>, </a:t>
            </a:r>
            <a:r>
              <a:rPr lang="en-US" dirty="0" smtClean="0">
                <a:solidFill>
                  <a:srgbClr val="FF0000"/>
                </a:solidFill>
              </a:rPr>
              <a:t>calcified </a:t>
            </a:r>
            <a:r>
              <a:rPr lang="en-US" dirty="0" err="1">
                <a:solidFill>
                  <a:srgbClr val="FF0000"/>
                </a:solidFill>
              </a:rPr>
              <a:t>hydatid</a:t>
            </a:r>
            <a:r>
              <a:rPr lang="en-US" dirty="0">
                <a:solidFill>
                  <a:srgbClr val="FF0000"/>
                </a:solidFill>
              </a:rPr>
              <a:t> cysts </a:t>
            </a:r>
            <a:r>
              <a:rPr lang="en-US" dirty="0"/>
              <a:t>can be </a:t>
            </a:r>
            <a:r>
              <a:rPr lang="en-US" dirty="0" smtClean="0"/>
              <a:t>managed </a:t>
            </a:r>
            <a:r>
              <a:rPr lang="en-US" dirty="0" smtClean="0">
                <a:solidFill>
                  <a:srgbClr val="FF0000"/>
                </a:solidFill>
              </a:rPr>
              <a:t>expectantly</a:t>
            </a:r>
            <a:r>
              <a:rPr lang="en-US" dirty="0"/>
              <a:t>. </a:t>
            </a:r>
            <a:endParaRPr lang="en-US" dirty="0" smtClean="0"/>
          </a:p>
          <a:p>
            <a:pPr algn="l" rtl="0"/>
            <a:r>
              <a:rPr lang="en-US" dirty="0" smtClean="0"/>
              <a:t>Chemotherapy </a:t>
            </a:r>
            <a:r>
              <a:rPr lang="en-US" dirty="0"/>
              <a:t>alone with </a:t>
            </a:r>
            <a:r>
              <a:rPr lang="en-US" dirty="0" err="1"/>
              <a:t>antihelminthic</a:t>
            </a:r>
            <a:r>
              <a:rPr lang="en-US" dirty="0"/>
              <a:t> </a:t>
            </a:r>
            <a:r>
              <a:rPr lang="en-US" dirty="0" smtClean="0"/>
              <a:t>drugs is generally </a:t>
            </a:r>
            <a:r>
              <a:rPr lang="en-US" dirty="0">
                <a:solidFill>
                  <a:srgbClr val="FF0000"/>
                </a:solidFill>
              </a:rPr>
              <a:t>not utilized unless </a:t>
            </a:r>
            <a:r>
              <a:rPr lang="en-US" dirty="0"/>
              <a:t>the patient </a:t>
            </a:r>
            <a:r>
              <a:rPr lang="en-US" dirty="0">
                <a:solidFill>
                  <a:srgbClr val="FF0000"/>
                </a:solidFill>
              </a:rPr>
              <a:t>is not a candidate for </a:t>
            </a:r>
            <a:r>
              <a:rPr lang="en-US" dirty="0" smtClean="0">
                <a:solidFill>
                  <a:srgbClr val="FF0000"/>
                </a:solidFill>
              </a:rPr>
              <a:t>primary percutaneous </a:t>
            </a:r>
            <a:r>
              <a:rPr lang="en-US" dirty="0">
                <a:solidFill>
                  <a:srgbClr val="FF0000"/>
                </a:solidFill>
              </a:rPr>
              <a:t>or surgical treatment,</a:t>
            </a:r>
            <a:r>
              <a:rPr lang="en-US" dirty="0"/>
              <a:t> </a:t>
            </a:r>
            <a:r>
              <a:rPr lang="en-US" dirty="0">
                <a:solidFill>
                  <a:srgbClr val="FF0000"/>
                </a:solidFill>
              </a:rPr>
              <a:t>has </a:t>
            </a:r>
            <a:r>
              <a:rPr lang="en-US" dirty="0" err="1">
                <a:solidFill>
                  <a:srgbClr val="FF0000"/>
                </a:solidFill>
              </a:rPr>
              <a:t>multiorgan</a:t>
            </a:r>
            <a:r>
              <a:rPr lang="en-US" dirty="0">
                <a:solidFill>
                  <a:srgbClr val="FF0000"/>
                </a:solidFill>
              </a:rPr>
              <a:t> </a:t>
            </a:r>
            <a:r>
              <a:rPr lang="en-US" dirty="0" err="1" smtClean="0">
                <a:solidFill>
                  <a:srgbClr val="FF0000"/>
                </a:solidFill>
              </a:rPr>
              <a:t>dissemination,or</a:t>
            </a:r>
            <a:r>
              <a:rPr lang="en-US" dirty="0" smtClean="0">
                <a:solidFill>
                  <a:srgbClr val="FF0000"/>
                </a:solidFill>
              </a:rPr>
              <a:t> </a:t>
            </a:r>
            <a:r>
              <a:rPr lang="en-US" dirty="0">
                <a:solidFill>
                  <a:srgbClr val="FF0000"/>
                </a:solidFill>
              </a:rPr>
              <a:t>declines other intervention</a:t>
            </a:r>
            <a:r>
              <a:rPr lang="en-US" dirty="0"/>
              <a:t>. </a:t>
            </a:r>
            <a:endParaRPr lang="en-US" dirty="0" smtClean="0"/>
          </a:p>
          <a:p>
            <a:pPr algn="l" rtl="0"/>
            <a:endParaRPr lang="en-US" dirty="0"/>
          </a:p>
          <a:p>
            <a:pPr algn="l" rtl="0"/>
            <a:r>
              <a:rPr lang="en-US" dirty="0">
                <a:solidFill>
                  <a:srgbClr val="FF0000"/>
                </a:solidFill>
              </a:rPr>
              <a:t>Chemotherapy</a:t>
            </a:r>
            <a:r>
              <a:rPr lang="en-US" dirty="0"/>
              <a:t> as an adjunct treatment to other modalities is </a:t>
            </a:r>
            <a:r>
              <a:rPr lang="en-US" dirty="0" smtClean="0"/>
              <a:t>recommended </a:t>
            </a:r>
            <a:r>
              <a:rPr lang="en-US" dirty="0" smtClean="0">
                <a:solidFill>
                  <a:srgbClr val="FF0000"/>
                </a:solidFill>
              </a:rPr>
              <a:t>before </a:t>
            </a:r>
            <a:r>
              <a:rPr lang="en-US" dirty="0">
                <a:solidFill>
                  <a:srgbClr val="FF0000"/>
                </a:solidFill>
              </a:rPr>
              <a:t>and </a:t>
            </a:r>
            <a:r>
              <a:rPr lang="en-US" dirty="0" smtClean="0">
                <a:solidFill>
                  <a:srgbClr val="FF0000"/>
                </a:solidFill>
              </a:rPr>
              <a:t>after </a:t>
            </a:r>
            <a:r>
              <a:rPr lang="en-US" dirty="0">
                <a:solidFill>
                  <a:srgbClr val="FF0000"/>
                </a:solidFill>
              </a:rPr>
              <a:t>percutaneous treatment or surgery </a:t>
            </a:r>
            <a:r>
              <a:rPr lang="en-US" dirty="0" smtClean="0">
                <a:solidFill>
                  <a:srgbClr val="FF0000"/>
                </a:solidFill>
              </a:rPr>
              <a:t>to prevent relapse. </a:t>
            </a:r>
            <a:endParaRPr lang="en-US" dirty="0">
              <a:solidFill>
                <a:srgbClr val="FF0000"/>
              </a:solidFill>
            </a:endParaRPr>
          </a:p>
          <a:p>
            <a:endParaRPr lang="en-US" dirty="0"/>
          </a:p>
        </p:txBody>
      </p:sp>
      <p:sp>
        <p:nvSpPr>
          <p:cNvPr id="3" name="Title 2"/>
          <p:cNvSpPr>
            <a:spLocks noGrp="1"/>
          </p:cNvSpPr>
          <p:nvPr>
            <p:ph type="title"/>
          </p:nvPr>
        </p:nvSpPr>
        <p:spPr/>
        <p:txBody>
          <a:bodyPr>
            <a:normAutofit fontScale="90000"/>
          </a:bodyPr>
          <a:lstStyle/>
          <a:p>
            <a:r>
              <a:rPr lang="en-US" dirty="0">
                <a:solidFill>
                  <a:srgbClr val="002060"/>
                </a:solidFill>
              </a:rPr>
              <a:t>Management of </a:t>
            </a:r>
            <a:r>
              <a:rPr lang="en-US" dirty="0" err="1">
                <a:solidFill>
                  <a:srgbClr val="002060"/>
                </a:solidFill>
              </a:rPr>
              <a:t>hydatid</a:t>
            </a:r>
            <a:r>
              <a:rPr lang="en-US" dirty="0">
                <a:solidFill>
                  <a:srgbClr val="002060"/>
                </a:solidFill>
              </a:rPr>
              <a:t> cysts</a:t>
            </a:r>
            <a:r>
              <a:rPr lang="en-US" dirty="0"/>
              <a:t/>
            </a:r>
            <a:br>
              <a:rPr lang="en-US" dirty="0"/>
            </a:br>
            <a:endParaRPr lang="en-US" dirty="0"/>
          </a:p>
        </p:txBody>
      </p:sp>
    </p:spTree>
    <p:extLst>
      <p:ext uri="{BB962C8B-B14F-4D97-AF65-F5344CB8AC3E}">
        <p14:creationId xmlns:p14="http://schemas.microsoft.com/office/powerpoint/2010/main" val="347398604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smtClean="0"/>
              <a:t>chemotherapy </a:t>
            </a:r>
            <a:r>
              <a:rPr lang="en-US" dirty="0"/>
              <a:t>be started </a:t>
            </a:r>
            <a:r>
              <a:rPr lang="en-US" dirty="0" smtClean="0">
                <a:solidFill>
                  <a:srgbClr val="FF0000"/>
                </a:solidFill>
              </a:rPr>
              <a:t>before the </a:t>
            </a:r>
            <a:r>
              <a:rPr lang="en-US" dirty="0">
                <a:solidFill>
                  <a:srgbClr val="FF0000"/>
                </a:solidFill>
              </a:rPr>
              <a:t>procedure</a:t>
            </a:r>
            <a:r>
              <a:rPr lang="en-US" dirty="0"/>
              <a:t> and at least </a:t>
            </a:r>
            <a:r>
              <a:rPr lang="en-US" dirty="0">
                <a:solidFill>
                  <a:srgbClr val="FF0000"/>
                </a:solidFill>
              </a:rPr>
              <a:t>1 month to 6 months </a:t>
            </a:r>
            <a:r>
              <a:rPr lang="en-US" dirty="0" smtClean="0">
                <a:solidFill>
                  <a:srgbClr val="FF0000"/>
                </a:solidFill>
              </a:rPr>
              <a:t>afterward .</a:t>
            </a:r>
            <a:endParaRPr lang="en-US" dirty="0">
              <a:solidFill>
                <a:srgbClr val="FF0000"/>
              </a:solidFill>
            </a:endParaRPr>
          </a:p>
          <a:p>
            <a:pPr algn="l" rtl="0"/>
            <a:r>
              <a:rPr lang="en-US" dirty="0">
                <a:solidFill>
                  <a:srgbClr val="FF0000"/>
                </a:solidFill>
              </a:rPr>
              <a:t>PAIR</a:t>
            </a:r>
            <a:r>
              <a:rPr lang="en-US" dirty="0"/>
              <a:t> (puncture, aspiration, injection, and </a:t>
            </a:r>
            <a:r>
              <a:rPr lang="en-US" dirty="0" err="1"/>
              <a:t>reaspiration</a:t>
            </a:r>
            <a:r>
              <a:rPr lang="en-US" dirty="0"/>
              <a:t>) is a </a:t>
            </a:r>
            <a:r>
              <a:rPr lang="en-US" dirty="0" smtClean="0"/>
              <a:t>percutaneous treatment </a:t>
            </a:r>
            <a:r>
              <a:rPr lang="en-US" dirty="0">
                <a:solidFill>
                  <a:srgbClr val="FF0000"/>
                </a:solidFill>
              </a:rPr>
              <a:t>alternative to </a:t>
            </a:r>
            <a:r>
              <a:rPr lang="en-US" dirty="0" smtClean="0">
                <a:solidFill>
                  <a:srgbClr val="FF0000"/>
                </a:solidFill>
              </a:rPr>
              <a:t>surgery</a:t>
            </a:r>
            <a:r>
              <a:rPr lang="en-US" dirty="0" smtClean="0"/>
              <a:t>.  </a:t>
            </a:r>
          </a:p>
          <a:p>
            <a:pPr algn="l" rtl="0"/>
            <a:r>
              <a:rPr lang="en-US" dirty="0" smtClean="0"/>
              <a:t>PAIR </a:t>
            </a:r>
            <a:r>
              <a:rPr lang="en-US" dirty="0"/>
              <a:t>is recommended for patients </a:t>
            </a:r>
            <a:r>
              <a:rPr lang="en-US" dirty="0" smtClean="0"/>
              <a:t>with </a:t>
            </a:r>
            <a:r>
              <a:rPr lang="en-US" dirty="0" smtClean="0">
                <a:solidFill>
                  <a:srgbClr val="FF0000"/>
                </a:solidFill>
              </a:rPr>
              <a:t>active </a:t>
            </a:r>
            <a:r>
              <a:rPr lang="en-US" dirty="0" err="1">
                <a:solidFill>
                  <a:srgbClr val="FF0000"/>
                </a:solidFill>
              </a:rPr>
              <a:t>hydatid</a:t>
            </a:r>
            <a:r>
              <a:rPr lang="en-US" dirty="0">
                <a:solidFill>
                  <a:srgbClr val="FF0000"/>
                </a:solidFill>
              </a:rPr>
              <a:t> cysts &gt; 5 cm who </a:t>
            </a:r>
            <a:r>
              <a:rPr lang="en-US" dirty="0">
                <a:solidFill>
                  <a:srgbClr val="0070C0"/>
                </a:solidFill>
              </a:rPr>
              <a:t>are not candidates for or </a:t>
            </a:r>
            <a:r>
              <a:rPr lang="en-US" dirty="0" smtClean="0">
                <a:solidFill>
                  <a:srgbClr val="0070C0"/>
                </a:solidFill>
              </a:rPr>
              <a:t>decline surgery</a:t>
            </a:r>
            <a:r>
              <a:rPr lang="en-US" dirty="0">
                <a:solidFill>
                  <a:srgbClr val="0070C0"/>
                </a:solidFill>
              </a:rPr>
              <a:t>, or who relapse </a:t>
            </a:r>
            <a:r>
              <a:rPr lang="en-US" dirty="0" smtClean="0">
                <a:solidFill>
                  <a:srgbClr val="0070C0"/>
                </a:solidFill>
              </a:rPr>
              <a:t>after </a:t>
            </a:r>
            <a:r>
              <a:rPr lang="en-US" dirty="0">
                <a:solidFill>
                  <a:srgbClr val="0070C0"/>
                </a:solidFill>
              </a:rPr>
              <a:t>surgery. </a:t>
            </a:r>
          </a:p>
          <a:p>
            <a:pPr algn="l" rtl="0"/>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744339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lgn="l" rtl="0"/>
            <a:r>
              <a:rPr lang="en-US" dirty="0"/>
              <a:t>PAIR is not </a:t>
            </a:r>
            <a:r>
              <a:rPr lang="en-US" dirty="0" smtClean="0"/>
              <a:t>recommended in </a:t>
            </a:r>
            <a:r>
              <a:rPr lang="en-US" dirty="0">
                <a:solidFill>
                  <a:srgbClr val="FF0000"/>
                </a:solidFill>
              </a:rPr>
              <a:t>patients with biliary </a:t>
            </a:r>
            <a:r>
              <a:rPr lang="en-US" dirty="0" smtClean="0">
                <a:solidFill>
                  <a:srgbClr val="FF0000"/>
                </a:solidFill>
              </a:rPr>
              <a:t>fistulas </a:t>
            </a:r>
            <a:r>
              <a:rPr lang="en-US" dirty="0">
                <a:solidFill>
                  <a:srgbClr val="FF0000"/>
                </a:solidFill>
              </a:rPr>
              <a:t>or communications with the </a:t>
            </a:r>
            <a:r>
              <a:rPr lang="en-US" dirty="0" smtClean="0">
                <a:solidFill>
                  <a:srgbClr val="FF0000"/>
                </a:solidFill>
              </a:rPr>
              <a:t>biliary tree </a:t>
            </a:r>
            <a:r>
              <a:rPr lang="en-US" dirty="0"/>
              <a:t>because of the risk of </a:t>
            </a:r>
            <a:r>
              <a:rPr lang="en-US" dirty="0">
                <a:solidFill>
                  <a:srgbClr val="FF0000"/>
                </a:solidFill>
              </a:rPr>
              <a:t>biliary sclerosis</a:t>
            </a:r>
            <a:r>
              <a:rPr lang="en-US" dirty="0" smtClean="0">
                <a:solidFill>
                  <a:srgbClr val="FF0000"/>
                </a:solidFill>
              </a:rPr>
              <a:t>.</a:t>
            </a:r>
          </a:p>
          <a:p>
            <a:pPr algn="l" rtl="0"/>
            <a:r>
              <a:rPr lang="en-US" dirty="0" smtClean="0"/>
              <a:t>PAIR </a:t>
            </a:r>
            <a:r>
              <a:rPr lang="en-US" dirty="0"/>
              <a:t>is </a:t>
            </a:r>
            <a:r>
              <a:rPr lang="en-US" dirty="0">
                <a:solidFill>
                  <a:srgbClr val="FF0000"/>
                </a:solidFill>
              </a:rPr>
              <a:t>also </a:t>
            </a:r>
            <a:r>
              <a:rPr lang="en-US" dirty="0" smtClean="0">
                <a:solidFill>
                  <a:srgbClr val="FF0000"/>
                </a:solidFill>
              </a:rPr>
              <a:t>contraindicated </a:t>
            </a:r>
            <a:r>
              <a:rPr lang="en-US" dirty="0" smtClean="0"/>
              <a:t>in </a:t>
            </a:r>
            <a:r>
              <a:rPr lang="en-US" dirty="0"/>
              <a:t>patients with </a:t>
            </a:r>
            <a:r>
              <a:rPr lang="en-US" dirty="0">
                <a:solidFill>
                  <a:srgbClr val="FF0000"/>
                </a:solidFill>
              </a:rPr>
              <a:t>inaccessible cysts, or with </a:t>
            </a:r>
            <a:r>
              <a:rPr lang="en-US" dirty="0" err="1" smtClean="0">
                <a:solidFill>
                  <a:srgbClr val="FF0000"/>
                </a:solidFill>
              </a:rPr>
              <a:t>complicated,multivesiculated</a:t>
            </a:r>
            <a:r>
              <a:rPr lang="en-US" dirty="0" smtClean="0">
                <a:solidFill>
                  <a:srgbClr val="FF0000"/>
                </a:solidFill>
              </a:rPr>
              <a:t> cysts.</a:t>
            </a:r>
          </a:p>
          <a:p>
            <a:pPr algn="l" rtl="0"/>
            <a:r>
              <a:rPr lang="en-US" dirty="0" smtClean="0"/>
              <a:t>The risk </a:t>
            </a:r>
            <a:r>
              <a:rPr lang="en-US" dirty="0"/>
              <a:t>of lethal anaphylaxis related to percutaneous treatment </a:t>
            </a:r>
            <a:r>
              <a:rPr lang="en-US" dirty="0" smtClean="0"/>
              <a:t>was extremely </a:t>
            </a:r>
            <a:r>
              <a:rPr lang="en-US" dirty="0"/>
              <a:t>rare at 0.03 % of reported procedures </a:t>
            </a:r>
            <a:r>
              <a:rPr lang="en-US" dirty="0" smtClean="0"/>
              <a:t>.</a:t>
            </a:r>
            <a:endParaRPr lang="en-US" dirty="0"/>
          </a:p>
          <a:p>
            <a:pPr algn="l" rtl="0"/>
            <a:r>
              <a:rPr lang="en-US" dirty="0"/>
              <a:t>Surgical treatment, either </a:t>
            </a:r>
            <a:r>
              <a:rPr lang="en-US" dirty="0">
                <a:solidFill>
                  <a:srgbClr val="FF0000"/>
                </a:solidFill>
              </a:rPr>
              <a:t>radical </a:t>
            </a:r>
            <a:r>
              <a:rPr lang="en-US" dirty="0" err="1">
                <a:solidFill>
                  <a:srgbClr val="FF0000"/>
                </a:solidFill>
              </a:rPr>
              <a:t>pericystectomy</a:t>
            </a:r>
            <a:r>
              <a:rPr lang="en-US" dirty="0">
                <a:solidFill>
                  <a:srgbClr val="FF0000"/>
                </a:solidFill>
              </a:rPr>
              <a:t> </a:t>
            </a:r>
            <a:r>
              <a:rPr lang="en-US" dirty="0"/>
              <a:t>or </a:t>
            </a:r>
            <a:r>
              <a:rPr lang="en-US" dirty="0" smtClean="0">
                <a:solidFill>
                  <a:srgbClr val="FF0000"/>
                </a:solidFill>
              </a:rPr>
              <a:t>conservative </a:t>
            </a:r>
            <a:r>
              <a:rPr lang="en-US" dirty="0" err="1" smtClean="0">
                <a:solidFill>
                  <a:srgbClr val="FF0000"/>
                </a:solidFill>
              </a:rPr>
              <a:t>deroofing</a:t>
            </a:r>
            <a:r>
              <a:rPr lang="en-US" dirty="0">
                <a:solidFill>
                  <a:srgbClr val="FF0000"/>
                </a:solidFill>
              </a:rPr>
              <a:t>,</a:t>
            </a:r>
            <a:r>
              <a:rPr lang="en-US" dirty="0"/>
              <a:t> has been reserved for </a:t>
            </a:r>
            <a:r>
              <a:rPr lang="en-US" dirty="0">
                <a:solidFill>
                  <a:srgbClr val="FF0000"/>
                </a:solidFill>
              </a:rPr>
              <a:t>complicated cysts </a:t>
            </a:r>
            <a:r>
              <a:rPr lang="en-US" dirty="0"/>
              <a:t>that have </a:t>
            </a:r>
            <a:r>
              <a:rPr lang="en-US" dirty="0" err="1" smtClean="0">
                <a:solidFill>
                  <a:srgbClr val="FF0000"/>
                </a:solidFill>
              </a:rPr>
              <a:t>fistulas,multiple</a:t>
            </a:r>
            <a:r>
              <a:rPr lang="en-US" dirty="0" smtClean="0">
                <a:solidFill>
                  <a:srgbClr val="FF0000"/>
                </a:solidFill>
              </a:rPr>
              <a:t> </a:t>
            </a:r>
            <a:r>
              <a:rPr lang="en-US" dirty="0">
                <a:solidFill>
                  <a:srgbClr val="FF0000"/>
                </a:solidFill>
              </a:rPr>
              <a:t>daughter vesicles, rupture, hemorrhage</a:t>
            </a:r>
            <a:r>
              <a:rPr lang="en-US" dirty="0"/>
              <a:t>, </a:t>
            </a:r>
            <a:r>
              <a:rPr lang="en-US"/>
              <a:t>or </a:t>
            </a:r>
            <a:r>
              <a:rPr lang="en-US" smtClean="0">
                <a:solidFill>
                  <a:srgbClr val="FF0000"/>
                </a:solidFill>
              </a:rPr>
              <a:t>secondary infection</a:t>
            </a:r>
            <a:r>
              <a:rPr lang="en-US" dirty="0">
                <a:solidFill>
                  <a:srgbClr val="FF0000"/>
                </a:solidFill>
              </a:rPr>
              <a:t>. </a:t>
            </a:r>
            <a:endParaRPr lang="en-US" dirty="0" smtClean="0">
              <a:solidFill>
                <a:srgbClr val="FF0000"/>
              </a:solidFill>
            </a:endParaRPr>
          </a:p>
          <a:p>
            <a:pPr algn="l" rtl="0"/>
            <a:r>
              <a:rPr lang="en-US" dirty="0" smtClean="0"/>
              <a:t>Surgery </a:t>
            </a:r>
            <a:r>
              <a:rPr lang="en-US" dirty="0"/>
              <a:t>also remains an option when </a:t>
            </a:r>
            <a:r>
              <a:rPr lang="en-US" dirty="0" smtClean="0">
                <a:solidFill>
                  <a:srgbClr val="FF0000"/>
                </a:solidFill>
              </a:rPr>
              <a:t>percutaneous treatment </a:t>
            </a:r>
            <a:r>
              <a:rPr lang="en-US" dirty="0">
                <a:solidFill>
                  <a:srgbClr val="FF0000"/>
                </a:solidFill>
              </a:rPr>
              <a:t>such as PAIR is not available</a:t>
            </a:r>
            <a:r>
              <a:rPr lang="en-US" dirty="0"/>
              <a:t>. </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3435606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883" r="50821" b="15314"/>
          <a:stretch/>
        </p:blipFill>
        <p:spPr bwMode="auto">
          <a:xfrm>
            <a:off x="-1143000" y="0"/>
            <a:ext cx="10134600" cy="645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43100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a:solidFill>
                  <a:srgbClr val="FF0000"/>
                </a:solidFill>
              </a:rPr>
              <a:t>T</a:t>
            </a:r>
            <a:r>
              <a:rPr lang="en-US" dirty="0" smtClean="0">
                <a:solidFill>
                  <a:srgbClr val="FF0000"/>
                </a:solidFill>
              </a:rPr>
              <a:t>he </a:t>
            </a:r>
            <a:r>
              <a:rPr lang="en-US" dirty="0">
                <a:solidFill>
                  <a:srgbClr val="FF0000"/>
                </a:solidFill>
              </a:rPr>
              <a:t>size </a:t>
            </a:r>
            <a:r>
              <a:rPr lang="en-US" dirty="0"/>
              <a:t>of the liver lesion is </a:t>
            </a:r>
            <a:r>
              <a:rPr lang="en-US" dirty="0" smtClean="0"/>
              <a:t>extremely important </a:t>
            </a:r>
            <a:r>
              <a:rPr lang="en-US" dirty="0"/>
              <a:t>in guiding the evaluation. </a:t>
            </a:r>
            <a:endParaRPr lang="en-US" dirty="0" smtClean="0"/>
          </a:p>
          <a:p>
            <a:pPr algn="l" rtl="0"/>
            <a:r>
              <a:rPr lang="en-US" dirty="0" smtClean="0">
                <a:solidFill>
                  <a:srgbClr val="0070C0"/>
                </a:solidFill>
              </a:rPr>
              <a:t>Lesions </a:t>
            </a:r>
            <a:r>
              <a:rPr lang="en-US" dirty="0">
                <a:solidFill>
                  <a:srgbClr val="0070C0"/>
                </a:solidFill>
              </a:rPr>
              <a:t>&lt; 1 cm are </a:t>
            </a:r>
            <a:r>
              <a:rPr lang="en-US" dirty="0" smtClean="0">
                <a:solidFill>
                  <a:srgbClr val="0070C0"/>
                </a:solidFill>
              </a:rPr>
              <a:t>commonly benign </a:t>
            </a:r>
            <a:r>
              <a:rPr lang="en-US" dirty="0">
                <a:solidFill>
                  <a:srgbClr val="0070C0"/>
                </a:solidFill>
              </a:rPr>
              <a:t>incidental </a:t>
            </a:r>
            <a:r>
              <a:rPr lang="en-US" dirty="0" smtClean="0">
                <a:solidFill>
                  <a:srgbClr val="0070C0"/>
                </a:solidFill>
              </a:rPr>
              <a:t>findings</a:t>
            </a:r>
            <a:r>
              <a:rPr lang="en-US" dirty="0">
                <a:solidFill>
                  <a:srgbClr val="0070C0"/>
                </a:solidFill>
              </a:rPr>
              <a:t>.</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85993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219200"/>
            <a:ext cx="7696200" cy="4724399"/>
          </a:xfrm>
        </p:spPr>
        <p:txBody>
          <a:bodyPr>
            <a:normAutofit fontScale="77500" lnSpcReduction="20000"/>
          </a:bodyPr>
          <a:lstStyle/>
          <a:p>
            <a:pPr algn="l" rtl="0"/>
            <a:r>
              <a:rPr lang="en-US" dirty="0" smtClean="0"/>
              <a:t>The age-specific </a:t>
            </a:r>
            <a:r>
              <a:rPr lang="en-US" dirty="0"/>
              <a:t>incidence rate of HCC starts increasing in the </a:t>
            </a:r>
            <a:r>
              <a:rPr lang="en-US" dirty="0" smtClean="0">
                <a:solidFill>
                  <a:srgbClr val="FF0000"/>
                </a:solidFill>
              </a:rPr>
              <a:t>mid 40s</a:t>
            </a:r>
            <a:r>
              <a:rPr lang="en-US" dirty="0"/>
              <a:t>, with those under 60 years of age having the largest increase </a:t>
            </a:r>
            <a:r>
              <a:rPr lang="en-US" dirty="0" smtClean="0"/>
              <a:t>in incidence</a:t>
            </a:r>
            <a:r>
              <a:rPr lang="en-US" dirty="0"/>
              <a:t>, suggesting that this increasing incidence will </a:t>
            </a:r>
            <a:r>
              <a:rPr lang="en-US" dirty="0" smtClean="0"/>
              <a:t>continue for </a:t>
            </a:r>
            <a:r>
              <a:rPr lang="en-US" dirty="0"/>
              <a:t>another </a:t>
            </a:r>
            <a:r>
              <a:rPr lang="en-US" dirty="0">
                <a:solidFill>
                  <a:srgbClr val="FF0000"/>
                </a:solidFill>
              </a:rPr>
              <a:t>10 to 20 </a:t>
            </a:r>
            <a:r>
              <a:rPr lang="en-US" dirty="0" smtClean="0">
                <a:solidFill>
                  <a:srgbClr val="FF0000"/>
                </a:solidFill>
              </a:rPr>
              <a:t>years</a:t>
            </a:r>
            <a:r>
              <a:rPr lang="en-US" dirty="0" smtClean="0"/>
              <a:t>.</a:t>
            </a:r>
          </a:p>
          <a:p>
            <a:pPr algn="l" rtl="0"/>
            <a:r>
              <a:rPr lang="en-US" dirty="0" smtClean="0"/>
              <a:t>The </a:t>
            </a:r>
            <a:r>
              <a:rPr lang="en-US" dirty="0"/>
              <a:t>overall 5-year survival of patients with HCC is </a:t>
            </a:r>
            <a:r>
              <a:rPr lang="en-US" dirty="0">
                <a:solidFill>
                  <a:srgbClr val="FF0000"/>
                </a:solidFill>
              </a:rPr>
              <a:t>~ 15 % </a:t>
            </a:r>
            <a:r>
              <a:rPr lang="en-US" dirty="0" smtClean="0"/>
              <a:t>,indicating </a:t>
            </a:r>
            <a:r>
              <a:rPr lang="en-US" dirty="0"/>
              <a:t>its </a:t>
            </a:r>
            <a:r>
              <a:rPr lang="en-US" b="1" dirty="0">
                <a:solidFill>
                  <a:srgbClr val="FF0000"/>
                </a:solidFill>
              </a:rPr>
              <a:t>generally poor prognosis</a:t>
            </a:r>
            <a:r>
              <a:rPr lang="en-US" dirty="0" smtClean="0">
                <a:solidFill>
                  <a:srgbClr val="FF0000"/>
                </a:solidFill>
              </a:rPr>
              <a:t>.</a:t>
            </a:r>
          </a:p>
          <a:p>
            <a:pPr algn="l" rtl="0"/>
            <a:endParaRPr lang="en-US" dirty="0"/>
          </a:p>
          <a:p>
            <a:pPr algn="l" rtl="0"/>
            <a:r>
              <a:rPr lang="en-US" dirty="0"/>
              <a:t>However, 40 % of patients who are diagnosed with </a:t>
            </a:r>
            <a:r>
              <a:rPr lang="en-US" dirty="0">
                <a:solidFill>
                  <a:srgbClr val="FF0000"/>
                </a:solidFill>
              </a:rPr>
              <a:t>disease localized to the liver </a:t>
            </a:r>
            <a:r>
              <a:rPr lang="en-US" dirty="0"/>
              <a:t>have improved 5-year survival rates of </a:t>
            </a:r>
            <a:r>
              <a:rPr lang="en-US" dirty="0">
                <a:solidFill>
                  <a:srgbClr val="FF0000"/>
                </a:solidFill>
              </a:rPr>
              <a:t>30 </a:t>
            </a:r>
            <a:r>
              <a:rPr lang="en-US" dirty="0" smtClean="0">
                <a:solidFill>
                  <a:srgbClr val="FF0000"/>
                </a:solidFill>
              </a:rPr>
              <a:t>%.</a:t>
            </a:r>
            <a:r>
              <a:rPr lang="en-US" dirty="0" smtClean="0">
                <a:solidFill>
                  <a:srgbClr val="FFC000"/>
                </a:solidFill>
              </a:rPr>
              <a:t> </a:t>
            </a:r>
            <a:endParaRPr lang="en-US" dirty="0">
              <a:solidFill>
                <a:srgbClr val="FFC000"/>
              </a:solidFill>
            </a:endParaRPr>
          </a:p>
          <a:p>
            <a:pPr algn="l" rtl="0"/>
            <a:endParaRPr lang="en-US" dirty="0"/>
          </a:p>
          <a:p>
            <a:pPr algn="l" rtl="0"/>
            <a:r>
              <a:rPr lang="en-US" dirty="0"/>
              <a:t>This indicates that </a:t>
            </a:r>
            <a:r>
              <a:rPr lang="en-US" dirty="0">
                <a:solidFill>
                  <a:srgbClr val="FF0000"/>
                </a:solidFill>
              </a:rPr>
              <a:t>early detection and accurate diagnosis of HCC localized to the liver </a:t>
            </a:r>
            <a:r>
              <a:rPr lang="en-US" dirty="0"/>
              <a:t>may improve overall outcomes.</a:t>
            </a:r>
          </a:p>
          <a:p>
            <a:pPr algn="l" rtl="0"/>
            <a:endParaRPr lang="en-US" dirty="0"/>
          </a:p>
        </p:txBody>
      </p:sp>
      <p:sp>
        <p:nvSpPr>
          <p:cNvPr id="3" name="Title 2"/>
          <p:cNvSpPr>
            <a:spLocks noGrp="1"/>
          </p:cNvSpPr>
          <p:nvPr>
            <p:ph type="title"/>
          </p:nvPr>
        </p:nvSpPr>
        <p:spPr>
          <a:xfrm>
            <a:off x="609600" y="228600"/>
            <a:ext cx="7543800" cy="914400"/>
          </a:xfrm>
        </p:spPr>
        <p:txBody>
          <a:bodyPr/>
          <a:lstStyle/>
          <a:p>
            <a:r>
              <a:rPr lang="en-US" b="1" dirty="0" smtClean="0">
                <a:solidFill>
                  <a:srgbClr val="002060"/>
                </a:solidFill>
              </a:rPr>
              <a:t>HCC</a:t>
            </a:r>
            <a:endParaRPr lang="en-US" b="1" dirty="0">
              <a:solidFill>
                <a:srgbClr val="002060"/>
              </a:solidFill>
            </a:endParaRPr>
          </a:p>
        </p:txBody>
      </p:sp>
    </p:spTree>
    <p:extLst>
      <p:ext uri="{BB962C8B-B14F-4D97-AF65-F5344CB8AC3E}">
        <p14:creationId xmlns:p14="http://schemas.microsoft.com/office/powerpoint/2010/main" val="34240086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a:t>C</a:t>
            </a:r>
            <a:r>
              <a:rPr lang="en-US" dirty="0" smtClean="0"/>
              <a:t>ertain </a:t>
            </a:r>
            <a:r>
              <a:rPr lang="en-US" dirty="0"/>
              <a:t>solid FLLs such as </a:t>
            </a:r>
            <a:r>
              <a:rPr lang="en-US" dirty="0" smtClean="0">
                <a:solidFill>
                  <a:srgbClr val="FF0000"/>
                </a:solidFill>
              </a:rPr>
              <a:t>FNH </a:t>
            </a:r>
            <a:r>
              <a:rPr lang="en-US" dirty="0" smtClean="0"/>
              <a:t>and </a:t>
            </a:r>
            <a:r>
              <a:rPr lang="en-US" dirty="0" err="1">
                <a:solidFill>
                  <a:srgbClr val="FF0000"/>
                </a:solidFill>
              </a:rPr>
              <a:t>hemangiomas</a:t>
            </a:r>
            <a:r>
              <a:rPr lang="en-US" dirty="0"/>
              <a:t> can </a:t>
            </a:r>
            <a:r>
              <a:rPr lang="en-US" dirty="0" smtClean="0"/>
              <a:t>often </a:t>
            </a:r>
            <a:r>
              <a:rPr lang="en-US" dirty="0"/>
              <a:t>precisely be diagnosed by a </a:t>
            </a:r>
            <a:r>
              <a:rPr lang="en-US" dirty="0" smtClean="0"/>
              <a:t>quality </a:t>
            </a:r>
            <a:r>
              <a:rPr lang="en-US" dirty="0" smtClean="0">
                <a:solidFill>
                  <a:srgbClr val="FF0000"/>
                </a:solidFill>
              </a:rPr>
              <a:t>imaging </a:t>
            </a:r>
            <a:r>
              <a:rPr lang="en-US" dirty="0">
                <a:solidFill>
                  <a:srgbClr val="FF0000"/>
                </a:solidFill>
              </a:rPr>
              <a:t>modality alone. </a:t>
            </a:r>
            <a:endParaRPr lang="en-US" dirty="0" smtClean="0">
              <a:solidFill>
                <a:srgbClr val="FF0000"/>
              </a:solidFill>
            </a:endParaRPr>
          </a:p>
          <a:p>
            <a:pPr algn="l" rtl="0"/>
            <a:r>
              <a:rPr lang="en-US" dirty="0" smtClean="0"/>
              <a:t>In </a:t>
            </a:r>
            <a:r>
              <a:rPr lang="en-US" dirty="0"/>
              <a:t>many benign lesions such as </a:t>
            </a:r>
            <a:r>
              <a:rPr lang="en-US" dirty="0" err="1" smtClean="0"/>
              <a:t>hemangiomas</a:t>
            </a:r>
            <a:r>
              <a:rPr lang="en-US" dirty="0"/>
              <a:t> </a:t>
            </a:r>
            <a:r>
              <a:rPr lang="en-US" dirty="0" smtClean="0"/>
              <a:t>and </a:t>
            </a:r>
            <a:r>
              <a:rPr lang="en-US" dirty="0"/>
              <a:t>hepatocellular adenomas, </a:t>
            </a:r>
            <a:r>
              <a:rPr lang="en-US" dirty="0">
                <a:solidFill>
                  <a:srgbClr val="FF0000"/>
                </a:solidFill>
              </a:rPr>
              <a:t>liver biopsy carries a </a:t>
            </a:r>
            <a:r>
              <a:rPr lang="en-US" dirty="0" smtClean="0">
                <a:solidFill>
                  <a:srgbClr val="FF0000"/>
                </a:solidFill>
              </a:rPr>
              <a:t>high risk </a:t>
            </a:r>
            <a:r>
              <a:rPr lang="en-US" dirty="0">
                <a:solidFill>
                  <a:srgbClr val="FF0000"/>
                </a:solidFill>
              </a:rPr>
              <a:t>of bleeding </a:t>
            </a:r>
            <a:r>
              <a:rPr lang="en-US" dirty="0"/>
              <a:t>and is not of any additional value to the </a:t>
            </a:r>
            <a:r>
              <a:rPr lang="en-US" dirty="0" smtClean="0"/>
              <a:t>radiologic diagnosis</a:t>
            </a:r>
            <a:r>
              <a:rPr lang="en-US" dirty="0"/>
              <a:t>. </a:t>
            </a:r>
            <a:endParaRPr lang="en-US" dirty="0" smtClean="0"/>
          </a:p>
          <a:p>
            <a:pPr algn="l" rtl="0"/>
            <a:endParaRPr lang="en-US"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6004304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059" r="4926" b="7706"/>
          <a:stretch/>
        </p:blipFill>
        <p:spPr bwMode="auto">
          <a:xfrm>
            <a:off x="-1066800" y="-152400"/>
            <a:ext cx="109728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9447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l" rtl="0">
              <a:buNone/>
            </a:pPr>
            <a:r>
              <a:rPr lang="en-US" sz="6000" b="1" i="1" dirty="0" smtClean="0">
                <a:solidFill>
                  <a:srgbClr val="0070C0"/>
                </a:solidFill>
              </a:rPr>
              <a:t>THANK YOU</a:t>
            </a:r>
            <a:endParaRPr lang="fa-IR" sz="6000" b="1" i="1" dirty="0">
              <a:solidFill>
                <a:srgbClr val="0070C0"/>
              </a:solidFill>
            </a:endParaRPr>
          </a:p>
        </p:txBody>
      </p:sp>
      <p:sp>
        <p:nvSpPr>
          <p:cNvPr id="3" name="Title 2"/>
          <p:cNvSpPr>
            <a:spLocks noGrp="1"/>
          </p:cNvSpPr>
          <p:nvPr>
            <p:ph type="title"/>
          </p:nvPr>
        </p:nvSpPr>
        <p:spPr/>
        <p:txBody>
          <a:bodyPr/>
          <a:lstStyle/>
          <a:p>
            <a:endParaRPr lang="fa-IR"/>
          </a:p>
        </p:txBody>
      </p:sp>
    </p:spTree>
    <p:extLst>
      <p:ext uri="{BB962C8B-B14F-4D97-AF65-F5344CB8AC3E}">
        <p14:creationId xmlns:p14="http://schemas.microsoft.com/office/powerpoint/2010/main" val="228218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95400"/>
            <a:ext cx="7696200" cy="5181600"/>
          </a:xfrm>
        </p:spPr>
        <p:txBody>
          <a:bodyPr>
            <a:normAutofit lnSpcReduction="10000"/>
          </a:bodyPr>
          <a:lstStyle/>
          <a:p>
            <a:pPr algn="l" rtl="0">
              <a:buFont typeface="Wingdings" pitchFamily="2" charset="2"/>
              <a:buChar char="q"/>
            </a:pPr>
            <a:r>
              <a:rPr lang="en-US" sz="2800" b="1" dirty="0">
                <a:solidFill>
                  <a:srgbClr val="FF0000"/>
                </a:solidFill>
              </a:rPr>
              <a:t>Risk factors for HCC</a:t>
            </a:r>
          </a:p>
          <a:p>
            <a:pPr algn="l" rtl="0"/>
            <a:r>
              <a:rPr lang="en-US" dirty="0">
                <a:solidFill>
                  <a:srgbClr val="FF0000"/>
                </a:solidFill>
              </a:rPr>
              <a:t>In Japan, Europe, and the United </a:t>
            </a:r>
            <a:r>
              <a:rPr lang="en-US" dirty="0" smtClean="0">
                <a:solidFill>
                  <a:srgbClr val="FF0000"/>
                </a:solidFill>
              </a:rPr>
              <a:t>States</a:t>
            </a:r>
            <a:r>
              <a:rPr lang="en-US" dirty="0" smtClean="0"/>
              <a:t>:</a:t>
            </a:r>
          </a:p>
          <a:p>
            <a:pPr marL="624078" indent="-514350" algn="l" rtl="0">
              <a:buFont typeface="+mj-lt"/>
              <a:buAutoNum type="arabicPeriod"/>
            </a:pPr>
            <a:r>
              <a:rPr lang="en-US" dirty="0" smtClean="0"/>
              <a:t> </a:t>
            </a:r>
            <a:r>
              <a:rPr lang="en-US" dirty="0"/>
              <a:t>~ 60 % of </a:t>
            </a:r>
            <a:r>
              <a:rPr lang="en-US" dirty="0" smtClean="0"/>
              <a:t>HCV infection</a:t>
            </a:r>
            <a:endParaRPr lang="en-US" dirty="0"/>
          </a:p>
          <a:p>
            <a:pPr marL="624078" indent="-514350" algn="l" rtl="0">
              <a:buFont typeface="+mj-lt"/>
              <a:buAutoNum type="arabicPeriod"/>
            </a:pPr>
            <a:r>
              <a:rPr lang="en-US" dirty="0" smtClean="0"/>
              <a:t> </a:t>
            </a:r>
            <a:r>
              <a:rPr lang="en-US" dirty="0"/>
              <a:t>20 % are attributed to </a:t>
            </a:r>
            <a:r>
              <a:rPr lang="en-US" dirty="0" smtClean="0"/>
              <a:t>HBV </a:t>
            </a:r>
            <a:r>
              <a:rPr lang="en-US" dirty="0"/>
              <a:t>infection </a:t>
            </a:r>
          </a:p>
          <a:p>
            <a:pPr marL="624078" indent="-514350" algn="l" rtl="0">
              <a:buFont typeface="+mj-lt"/>
              <a:buAutoNum type="arabicPeriod"/>
            </a:pPr>
            <a:r>
              <a:rPr lang="en-US" dirty="0" smtClean="0"/>
              <a:t> </a:t>
            </a:r>
            <a:r>
              <a:rPr lang="en-US" dirty="0"/>
              <a:t>20 % to cryptogenic and alcoholic liver disease </a:t>
            </a:r>
            <a:r>
              <a:rPr lang="en-US" dirty="0" smtClean="0"/>
              <a:t>.</a:t>
            </a:r>
          </a:p>
          <a:p>
            <a:pPr algn="l" rtl="0"/>
            <a:endParaRPr lang="en-US" dirty="0"/>
          </a:p>
          <a:p>
            <a:pPr algn="l" rtl="0"/>
            <a:r>
              <a:rPr lang="en-US" dirty="0" smtClean="0"/>
              <a:t> </a:t>
            </a:r>
            <a:r>
              <a:rPr lang="en-US" dirty="0"/>
              <a:t>In high HBV prevalence areas such as </a:t>
            </a:r>
            <a:r>
              <a:rPr lang="en-US" b="1" dirty="0">
                <a:solidFill>
                  <a:srgbClr val="FF0000"/>
                </a:solidFill>
              </a:rPr>
              <a:t>East Asia, China, and </a:t>
            </a:r>
            <a:r>
              <a:rPr lang="en-US" b="1" dirty="0" smtClean="0">
                <a:solidFill>
                  <a:srgbClr val="FF0000"/>
                </a:solidFill>
              </a:rPr>
              <a:t>Africa</a:t>
            </a:r>
          </a:p>
          <a:p>
            <a:pPr algn="l" rtl="0"/>
            <a:r>
              <a:rPr lang="en-US" dirty="0" smtClean="0"/>
              <a:t>resulting </a:t>
            </a:r>
            <a:r>
              <a:rPr lang="en-US" dirty="0"/>
              <a:t>in nearly </a:t>
            </a:r>
            <a:r>
              <a:rPr lang="en-US" dirty="0">
                <a:solidFill>
                  <a:srgbClr val="FF0000"/>
                </a:solidFill>
              </a:rPr>
              <a:t>80 % of patients with HCC</a:t>
            </a:r>
            <a:r>
              <a:rPr lang="en-US" dirty="0"/>
              <a:t> having underlying chronic HBV infection</a:t>
            </a:r>
            <a:r>
              <a:rPr lang="en-US" dirty="0" smtClean="0"/>
              <a:t>.</a:t>
            </a:r>
          </a:p>
          <a:p>
            <a:endParaRPr lang="en-US" dirty="0"/>
          </a:p>
        </p:txBody>
      </p:sp>
      <p:sp>
        <p:nvSpPr>
          <p:cNvPr id="2" name="Title 1"/>
          <p:cNvSpPr>
            <a:spLocks noGrp="1"/>
          </p:cNvSpPr>
          <p:nvPr>
            <p:ph type="title"/>
          </p:nvPr>
        </p:nvSpPr>
        <p:spPr>
          <a:xfrm>
            <a:off x="533400" y="152400"/>
            <a:ext cx="7543800" cy="914400"/>
          </a:xfrm>
        </p:spPr>
        <p:txBody>
          <a:bodyPr/>
          <a:lstStyle/>
          <a:p>
            <a:r>
              <a:rPr lang="en-US" b="1" dirty="0" smtClean="0">
                <a:solidFill>
                  <a:srgbClr val="002060"/>
                </a:solidFill>
              </a:rPr>
              <a:t>HCC</a:t>
            </a:r>
            <a:endParaRPr lang="en-US" b="1" dirty="0">
              <a:solidFill>
                <a:srgbClr val="002060"/>
              </a:solidFill>
            </a:endParaRPr>
          </a:p>
        </p:txBody>
      </p:sp>
    </p:spTree>
    <p:extLst>
      <p:ext uri="{BB962C8B-B14F-4D97-AF65-F5344CB8AC3E}">
        <p14:creationId xmlns:p14="http://schemas.microsoft.com/office/powerpoint/2010/main" val="3255106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7848600" cy="5181600"/>
          </a:xfrm>
        </p:spPr>
        <p:txBody>
          <a:bodyPr>
            <a:normAutofit/>
          </a:bodyPr>
          <a:lstStyle/>
          <a:p>
            <a:pPr algn="l" rtl="0"/>
            <a:r>
              <a:rPr lang="en-US" sz="2400" b="1" dirty="0">
                <a:solidFill>
                  <a:srgbClr val="FF0000"/>
                </a:solidFill>
              </a:rPr>
              <a:t>Cirrhosis is the most important risk factor for HCC. </a:t>
            </a:r>
            <a:endParaRPr lang="en-US" sz="2400" b="1" dirty="0" smtClean="0">
              <a:solidFill>
                <a:srgbClr val="FF0000"/>
              </a:solidFill>
            </a:endParaRPr>
          </a:p>
          <a:p>
            <a:pPr algn="l" rtl="0"/>
            <a:endParaRPr lang="en-US" sz="2400" b="1" dirty="0" smtClean="0">
              <a:solidFill>
                <a:srgbClr val="FFC000"/>
              </a:solidFill>
            </a:endParaRPr>
          </a:p>
          <a:p>
            <a:pPr algn="l" rtl="0"/>
            <a:r>
              <a:rPr lang="en-US" dirty="0" smtClean="0"/>
              <a:t>More </a:t>
            </a:r>
            <a:r>
              <a:rPr lang="en-US" dirty="0"/>
              <a:t>than </a:t>
            </a:r>
            <a:r>
              <a:rPr lang="en-US" dirty="0">
                <a:solidFill>
                  <a:srgbClr val="FF0000"/>
                </a:solidFill>
              </a:rPr>
              <a:t>80 %</a:t>
            </a:r>
            <a:r>
              <a:rPr lang="en-US" dirty="0"/>
              <a:t> of the cases of HCC occur in the setting of </a:t>
            </a:r>
            <a:r>
              <a:rPr lang="en-US" dirty="0">
                <a:solidFill>
                  <a:srgbClr val="FF0000"/>
                </a:solidFill>
              </a:rPr>
              <a:t>cirrhosis</a:t>
            </a:r>
            <a:r>
              <a:rPr lang="en-US" dirty="0"/>
              <a:t>. </a:t>
            </a:r>
            <a:endParaRPr lang="en-US" dirty="0" smtClean="0"/>
          </a:p>
          <a:p>
            <a:pPr algn="l" rtl="0"/>
            <a:endParaRPr lang="en-US" dirty="0" smtClean="0"/>
          </a:p>
          <a:p>
            <a:pPr algn="l" rtl="0"/>
            <a:r>
              <a:rPr lang="en-US" dirty="0" smtClean="0"/>
              <a:t>The </a:t>
            </a:r>
            <a:r>
              <a:rPr lang="en-US" dirty="0"/>
              <a:t>risk for HCC in individuals with </a:t>
            </a:r>
            <a:r>
              <a:rPr lang="en-US" dirty="0">
                <a:solidFill>
                  <a:srgbClr val="FF0000"/>
                </a:solidFill>
              </a:rPr>
              <a:t>HBV </a:t>
            </a:r>
            <a:r>
              <a:rPr lang="en-US" dirty="0"/>
              <a:t>increases from </a:t>
            </a:r>
            <a:r>
              <a:rPr lang="en-US" dirty="0">
                <a:solidFill>
                  <a:srgbClr val="FF0000"/>
                </a:solidFill>
              </a:rPr>
              <a:t>asymptomatic inactive carriers </a:t>
            </a:r>
            <a:r>
              <a:rPr lang="en-US" dirty="0"/>
              <a:t>and those with </a:t>
            </a:r>
            <a:r>
              <a:rPr lang="en-US" dirty="0">
                <a:solidFill>
                  <a:srgbClr val="FF0000"/>
                </a:solidFill>
              </a:rPr>
              <a:t>chronic hepatitis without cirrhosis</a:t>
            </a:r>
            <a:r>
              <a:rPr lang="en-US" dirty="0"/>
              <a:t>, all with an incidence </a:t>
            </a:r>
            <a:r>
              <a:rPr lang="en-US" dirty="0">
                <a:solidFill>
                  <a:srgbClr val="FF0000"/>
                </a:solidFill>
              </a:rPr>
              <a:t>&lt; 1 per 100 person-years, to 2.2 – 4.3 per 100 person-years in </a:t>
            </a:r>
            <a:r>
              <a:rPr lang="en-US" dirty="0" err="1">
                <a:solidFill>
                  <a:srgbClr val="FF0000"/>
                </a:solidFill>
              </a:rPr>
              <a:t>cirrhotics</a:t>
            </a:r>
            <a:r>
              <a:rPr lang="en-US" dirty="0">
                <a:solidFill>
                  <a:srgbClr val="FF0000"/>
                </a:solidFill>
              </a:rPr>
              <a:t> </a:t>
            </a:r>
            <a:r>
              <a:rPr lang="en-US" dirty="0" smtClean="0">
                <a:solidFill>
                  <a:srgbClr val="FF0000"/>
                </a:solidFill>
              </a:rPr>
              <a:t>. </a:t>
            </a:r>
            <a:endParaRPr lang="en-US" dirty="0">
              <a:solidFill>
                <a:srgbClr val="FF0000"/>
              </a:solidFill>
            </a:endParaRPr>
          </a:p>
        </p:txBody>
      </p:sp>
      <p:sp>
        <p:nvSpPr>
          <p:cNvPr id="2" name="Title 1"/>
          <p:cNvSpPr>
            <a:spLocks noGrp="1"/>
          </p:cNvSpPr>
          <p:nvPr>
            <p:ph type="title"/>
          </p:nvPr>
        </p:nvSpPr>
        <p:spPr>
          <a:xfrm>
            <a:off x="457200" y="228600"/>
            <a:ext cx="7543800" cy="914400"/>
          </a:xfrm>
        </p:spPr>
        <p:txBody>
          <a:bodyPr/>
          <a:lstStyle/>
          <a:p>
            <a:endParaRPr lang="en-US" b="1" dirty="0">
              <a:solidFill>
                <a:srgbClr val="FFC000"/>
              </a:solidFill>
            </a:endParaRPr>
          </a:p>
        </p:txBody>
      </p:sp>
    </p:spTree>
    <p:extLst>
      <p:ext uri="{BB962C8B-B14F-4D97-AF65-F5344CB8AC3E}">
        <p14:creationId xmlns:p14="http://schemas.microsoft.com/office/powerpoint/2010/main" val="3374228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838200"/>
            <a:ext cx="7467600" cy="5105399"/>
          </a:xfrm>
        </p:spPr>
        <p:txBody>
          <a:bodyPr>
            <a:normAutofit/>
          </a:bodyPr>
          <a:lstStyle/>
          <a:p>
            <a:pPr algn="l" rtl="0"/>
            <a:r>
              <a:rPr lang="en-US" dirty="0" smtClean="0"/>
              <a:t>~ </a:t>
            </a:r>
            <a:r>
              <a:rPr lang="en-US" dirty="0"/>
              <a:t>20 % of patients with HCC in the setting of HBV infection present without evidence of cirrhosis. </a:t>
            </a:r>
            <a:endParaRPr lang="en-US" dirty="0" smtClean="0"/>
          </a:p>
          <a:p>
            <a:pPr algn="l" rtl="0"/>
            <a:endParaRPr lang="en-US" dirty="0" smtClean="0"/>
          </a:p>
          <a:p>
            <a:pPr algn="l" rtl="0">
              <a:buFont typeface="Wingdings" pitchFamily="2" charset="2"/>
              <a:buChar char="q"/>
            </a:pPr>
            <a:r>
              <a:rPr lang="en-US" dirty="0" smtClean="0"/>
              <a:t>Risk </a:t>
            </a:r>
            <a:r>
              <a:rPr lang="en-US" dirty="0"/>
              <a:t>factors for the development of HBV associated HCC </a:t>
            </a:r>
            <a:r>
              <a:rPr lang="en-US" dirty="0" smtClean="0"/>
              <a:t>include: </a:t>
            </a:r>
          </a:p>
          <a:p>
            <a:pPr marL="624078" indent="-514350" algn="l" rtl="0">
              <a:buFont typeface="+mj-lt"/>
              <a:buAutoNum type="arabicPeriod"/>
            </a:pPr>
            <a:r>
              <a:rPr lang="en-US" dirty="0" smtClean="0">
                <a:solidFill>
                  <a:srgbClr val="FF0000"/>
                </a:solidFill>
              </a:rPr>
              <a:t>viral </a:t>
            </a:r>
            <a:r>
              <a:rPr lang="en-US" dirty="0">
                <a:solidFill>
                  <a:srgbClr val="FF0000"/>
                </a:solidFill>
              </a:rPr>
              <a:t>factors such as a high degree of viral </a:t>
            </a:r>
            <a:r>
              <a:rPr lang="en-US" dirty="0" smtClean="0">
                <a:solidFill>
                  <a:srgbClr val="FF0000"/>
                </a:solidFill>
              </a:rPr>
              <a:t>replication,</a:t>
            </a:r>
          </a:p>
          <a:p>
            <a:pPr marL="624078" indent="-514350" algn="l" rtl="0">
              <a:buFont typeface="+mj-lt"/>
              <a:buAutoNum type="arabicPeriod"/>
            </a:pPr>
            <a:r>
              <a:rPr lang="en-US" dirty="0" smtClean="0">
                <a:solidFill>
                  <a:srgbClr val="FF0000"/>
                </a:solidFill>
              </a:rPr>
              <a:t>viral genotype</a:t>
            </a:r>
            <a:endParaRPr lang="en-US" dirty="0">
              <a:solidFill>
                <a:srgbClr val="FF0000"/>
              </a:solidFill>
            </a:endParaRPr>
          </a:p>
          <a:p>
            <a:pPr marL="624078" indent="-514350" algn="l" rtl="0">
              <a:buFont typeface="+mj-lt"/>
              <a:buAutoNum type="arabicPeriod"/>
            </a:pPr>
            <a:r>
              <a:rPr lang="en-US" dirty="0" smtClean="0">
                <a:solidFill>
                  <a:srgbClr val="FF0000"/>
                </a:solidFill>
              </a:rPr>
              <a:t>use </a:t>
            </a:r>
            <a:r>
              <a:rPr lang="en-US" dirty="0">
                <a:solidFill>
                  <a:srgbClr val="FF0000"/>
                </a:solidFill>
              </a:rPr>
              <a:t>of alcohol </a:t>
            </a:r>
          </a:p>
          <a:p>
            <a:pPr marL="624078" indent="-514350" algn="l" rtl="0">
              <a:buFont typeface="+mj-lt"/>
              <a:buAutoNum type="arabicPeriod"/>
            </a:pPr>
            <a:r>
              <a:rPr lang="en-US" dirty="0" smtClean="0">
                <a:solidFill>
                  <a:srgbClr val="FF0000"/>
                </a:solidFill>
              </a:rPr>
              <a:t>tobacco </a:t>
            </a:r>
            <a:r>
              <a:rPr lang="en-US" dirty="0" smtClean="0"/>
              <a:t>. </a:t>
            </a:r>
            <a:endParaRPr lang="en-US" dirty="0"/>
          </a:p>
        </p:txBody>
      </p:sp>
      <p:sp>
        <p:nvSpPr>
          <p:cNvPr id="3" name="Title 2"/>
          <p:cNvSpPr>
            <a:spLocks noGrp="1"/>
          </p:cNvSpPr>
          <p:nvPr>
            <p:ph type="title"/>
          </p:nvPr>
        </p:nvSpPr>
        <p:spPr>
          <a:xfrm>
            <a:off x="457200" y="228600"/>
            <a:ext cx="7543800" cy="762000"/>
          </a:xfrm>
        </p:spPr>
        <p:txBody>
          <a:bodyPr/>
          <a:lstStyle/>
          <a:p>
            <a:r>
              <a:rPr lang="en-US" dirty="0" smtClean="0">
                <a:solidFill>
                  <a:srgbClr val="002060"/>
                </a:solidFill>
              </a:rPr>
              <a:t>HCC</a:t>
            </a:r>
            <a:endParaRPr lang="en-US" dirty="0">
              <a:solidFill>
                <a:srgbClr val="002060"/>
              </a:solidFill>
            </a:endParaRPr>
          </a:p>
        </p:txBody>
      </p:sp>
    </p:spTree>
    <p:extLst>
      <p:ext uri="{BB962C8B-B14F-4D97-AF65-F5344CB8AC3E}">
        <p14:creationId xmlns:p14="http://schemas.microsoft.com/office/powerpoint/2010/main" val="1380513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66800"/>
            <a:ext cx="8229600" cy="4114800"/>
          </a:xfrm>
        </p:spPr>
        <p:txBody>
          <a:bodyPr>
            <a:normAutofit fontScale="77500" lnSpcReduction="20000"/>
          </a:bodyPr>
          <a:lstStyle/>
          <a:p>
            <a:pPr algn="l" rtl="0"/>
            <a:r>
              <a:rPr lang="en-US" dirty="0" smtClean="0"/>
              <a:t>The </a:t>
            </a:r>
            <a:r>
              <a:rPr lang="en-US" dirty="0"/>
              <a:t>risk for HCC among patients with </a:t>
            </a:r>
            <a:r>
              <a:rPr lang="en-US" dirty="0">
                <a:solidFill>
                  <a:srgbClr val="FF0000"/>
                </a:solidFill>
              </a:rPr>
              <a:t>chronic </a:t>
            </a:r>
            <a:r>
              <a:rPr lang="en-US" b="1" dirty="0">
                <a:solidFill>
                  <a:srgbClr val="FF0000"/>
                </a:solidFill>
              </a:rPr>
              <a:t>hepatitis C </a:t>
            </a:r>
            <a:r>
              <a:rPr lang="en-US" dirty="0">
                <a:solidFill>
                  <a:srgbClr val="FF0000"/>
                </a:solidFill>
              </a:rPr>
              <a:t>virus infection </a:t>
            </a:r>
            <a:r>
              <a:rPr lang="en-US" dirty="0"/>
              <a:t>occurs </a:t>
            </a:r>
            <a:r>
              <a:rPr lang="en-US" dirty="0">
                <a:solidFill>
                  <a:srgbClr val="FFC000"/>
                </a:solidFill>
              </a:rPr>
              <a:t>almost exclusively in the setting of </a:t>
            </a:r>
            <a:r>
              <a:rPr lang="en-US" dirty="0">
                <a:solidFill>
                  <a:srgbClr val="FF0000"/>
                </a:solidFill>
              </a:rPr>
              <a:t>cirrhosis</a:t>
            </a:r>
            <a:r>
              <a:rPr lang="en-US" dirty="0" smtClean="0">
                <a:solidFill>
                  <a:srgbClr val="FFC000"/>
                </a:solidFill>
              </a:rPr>
              <a:t>.</a:t>
            </a:r>
          </a:p>
          <a:p>
            <a:pPr algn="l" rtl="0"/>
            <a:endParaRPr lang="en-US" dirty="0"/>
          </a:p>
          <a:p>
            <a:pPr algn="l" rtl="0"/>
            <a:r>
              <a:rPr lang="en-US" dirty="0" smtClean="0"/>
              <a:t> </a:t>
            </a:r>
            <a:r>
              <a:rPr lang="en-US" dirty="0"/>
              <a:t>Among patients with </a:t>
            </a:r>
            <a:r>
              <a:rPr lang="en-US" dirty="0" smtClean="0"/>
              <a:t>cirrhosis factors associated </a:t>
            </a:r>
            <a:r>
              <a:rPr lang="en-US" dirty="0"/>
              <a:t>with an increase in the risk for the development of HCC </a:t>
            </a:r>
            <a:r>
              <a:rPr lang="en-US" dirty="0" smtClean="0"/>
              <a:t>are:</a:t>
            </a:r>
          </a:p>
          <a:p>
            <a:pPr algn="l" rtl="0"/>
            <a:r>
              <a:rPr lang="en-US" dirty="0" smtClean="0">
                <a:solidFill>
                  <a:srgbClr val="FF0000"/>
                </a:solidFill>
              </a:rPr>
              <a:t>alcohol</a:t>
            </a:r>
          </a:p>
          <a:p>
            <a:pPr algn="l" rtl="0"/>
            <a:r>
              <a:rPr lang="en-US" dirty="0" smtClean="0">
                <a:solidFill>
                  <a:srgbClr val="FF0000"/>
                </a:solidFill>
              </a:rPr>
              <a:t>Tobacco</a:t>
            </a:r>
          </a:p>
          <a:p>
            <a:pPr algn="l" rtl="0"/>
            <a:r>
              <a:rPr lang="en-US" dirty="0" smtClean="0">
                <a:solidFill>
                  <a:srgbClr val="FF0000"/>
                </a:solidFill>
              </a:rPr>
              <a:t>Obesity</a:t>
            </a:r>
            <a:endParaRPr lang="en-US" dirty="0">
              <a:solidFill>
                <a:srgbClr val="FF0000"/>
              </a:solidFill>
            </a:endParaRPr>
          </a:p>
          <a:p>
            <a:pPr algn="l" rtl="0"/>
            <a:r>
              <a:rPr lang="en-US" dirty="0" smtClean="0">
                <a:solidFill>
                  <a:srgbClr val="FF0000"/>
                </a:solidFill>
              </a:rPr>
              <a:t>diabetes</a:t>
            </a:r>
          </a:p>
          <a:p>
            <a:pPr algn="l" rtl="0"/>
            <a:r>
              <a:rPr lang="en-US" dirty="0" smtClean="0">
                <a:solidFill>
                  <a:srgbClr val="FF0000"/>
                </a:solidFill>
              </a:rPr>
              <a:t>older age</a:t>
            </a:r>
          </a:p>
          <a:p>
            <a:pPr algn="l" rtl="0"/>
            <a:r>
              <a:rPr lang="en-US" dirty="0" smtClean="0">
                <a:solidFill>
                  <a:srgbClr val="FF0000"/>
                </a:solidFill>
              </a:rPr>
              <a:t>male </a:t>
            </a:r>
            <a:r>
              <a:rPr lang="en-US" dirty="0">
                <a:solidFill>
                  <a:srgbClr val="FF0000"/>
                </a:solidFill>
              </a:rPr>
              <a:t>gender </a:t>
            </a:r>
          </a:p>
          <a:p>
            <a:pPr algn="l" rtl="0"/>
            <a:endParaRPr lang="en-US" dirty="0"/>
          </a:p>
        </p:txBody>
      </p:sp>
      <p:sp>
        <p:nvSpPr>
          <p:cNvPr id="3" name="Title 2"/>
          <p:cNvSpPr>
            <a:spLocks noGrp="1"/>
          </p:cNvSpPr>
          <p:nvPr>
            <p:ph type="title"/>
          </p:nvPr>
        </p:nvSpPr>
        <p:spPr>
          <a:xfrm>
            <a:off x="381000" y="228600"/>
            <a:ext cx="7543800" cy="914400"/>
          </a:xfrm>
        </p:spPr>
        <p:txBody>
          <a:bodyPr/>
          <a:lstStyle/>
          <a:p>
            <a:r>
              <a:rPr lang="en-US" b="1" dirty="0" smtClean="0">
                <a:solidFill>
                  <a:srgbClr val="002060"/>
                </a:solidFill>
              </a:rPr>
              <a:t>HCC</a:t>
            </a:r>
            <a:endParaRPr lang="en-US" b="1" dirty="0">
              <a:solidFill>
                <a:srgbClr val="002060"/>
              </a:solidFill>
            </a:endParaRPr>
          </a:p>
        </p:txBody>
      </p:sp>
    </p:spTree>
    <p:extLst>
      <p:ext uri="{BB962C8B-B14F-4D97-AF65-F5344CB8AC3E}">
        <p14:creationId xmlns:p14="http://schemas.microsoft.com/office/powerpoint/2010/main" val="6496494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7696200" cy="3657599"/>
          </a:xfrm>
        </p:spPr>
        <p:txBody>
          <a:bodyPr>
            <a:normAutofit fontScale="92500" lnSpcReduction="10000"/>
          </a:bodyPr>
          <a:lstStyle/>
          <a:p>
            <a:pPr marL="109728" indent="0" algn="l" rtl="0">
              <a:buNone/>
            </a:pPr>
            <a:r>
              <a:rPr lang="en-US" dirty="0" smtClean="0"/>
              <a:t> </a:t>
            </a:r>
          </a:p>
          <a:p>
            <a:pPr algn="l" rtl="0"/>
            <a:endParaRPr lang="en-US" dirty="0" smtClean="0"/>
          </a:p>
          <a:p>
            <a:pPr algn="l" rtl="0"/>
            <a:r>
              <a:rPr lang="en-US" dirty="0" smtClean="0"/>
              <a:t> </a:t>
            </a:r>
            <a:r>
              <a:rPr lang="en-US" dirty="0"/>
              <a:t>A CT or MRI should be performed in </a:t>
            </a:r>
            <a:r>
              <a:rPr lang="en-US" dirty="0" err="1">
                <a:solidFill>
                  <a:srgbClr val="0070C0"/>
                </a:solidFill>
              </a:rPr>
              <a:t>cirrhotics</a:t>
            </a:r>
            <a:r>
              <a:rPr lang="en-US" dirty="0"/>
              <a:t> </a:t>
            </a:r>
            <a:r>
              <a:rPr lang="en-US" dirty="0" smtClean="0"/>
              <a:t>with:</a:t>
            </a:r>
          </a:p>
          <a:p>
            <a:pPr algn="l" rtl="0"/>
            <a:r>
              <a:rPr lang="en-US" b="1" dirty="0" smtClean="0">
                <a:solidFill>
                  <a:srgbClr val="FF0000"/>
                </a:solidFill>
              </a:rPr>
              <a:t>an </a:t>
            </a:r>
            <a:r>
              <a:rPr lang="en-US" b="1" dirty="0">
                <a:solidFill>
                  <a:srgbClr val="FF0000"/>
                </a:solidFill>
              </a:rPr>
              <a:t>ultrasound showing a lesion of &gt; 1 </a:t>
            </a:r>
            <a:r>
              <a:rPr lang="en-US" b="1" dirty="0" smtClean="0">
                <a:solidFill>
                  <a:srgbClr val="FF0000"/>
                </a:solidFill>
              </a:rPr>
              <a:t>cm</a:t>
            </a:r>
          </a:p>
          <a:p>
            <a:pPr algn="l" rtl="0"/>
            <a:r>
              <a:rPr lang="en-US" b="1" dirty="0" smtClean="0">
                <a:solidFill>
                  <a:srgbClr val="FF0000"/>
                </a:solidFill>
              </a:rPr>
              <a:t>an </a:t>
            </a:r>
            <a:r>
              <a:rPr lang="en-US" b="1" dirty="0">
                <a:solidFill>
                  <a:srgbClr val="FF0000"/>
                </a:solidFill>
              </a:rPr>
              <a:t>elevated or </a:t>
            </a:r>
            <a:r>
              <a:rPr lang="en-US" b="1" dirty="0" smtClean="0">
                <a:solidFill>
                  <a:srgbClr val="FF0000"/>
                </a:solidFill>
              </a:rPr>
              <a:t>rising  alpha-fetoprotein </a:t>
            </a:r>
            <a:r>
              <a:rPr lang="en-US" b="1" dirty="0">
                <a:solidFill>
                  <a:srgbClr val="FF0000"/>
                </a:solidFill>
              </a:rPr>
              <a:t>in the absence of a liver lesion on </a:t>
            </a:r>
            <a:r>
              <a:rPr lang="en-US" b="1" dirty="0" smtClean="0">
                <a:solidFill>
                  <a:srgbClr val="FF0000"/>
                </a:solidFill>
              </a:rPr>
              <a:t>US</a:t>
            </a:r>
            <a:endParaRPr lang="en-US" b="1" dirty="0">
              <a:solidFill>
                <a:srgbClr val="FF0000"/>
              </a:solidFill>
            </a:endParaRPr>
          </a:p>
          <a:p>
            <a:pPr algn="l" rtl="0"/>
            <a:r>
              <a:rPr lang="en-US" b="1" dirty="0" smtClean="0">
                <a:solidFill>
                  <a:srgbClr val="FF0000"/>
                </a:solidFill>
              </a:rPr>
              <a:t>when </a:t>
            </a:r>
            <a:r>
              <a:rPr lang="en-US" b="1" dirty="0">
                <a:solidFill>
                  <a:srgbClr val="FF0000"/>
                </a:solidFill>
              </a:rPr>
              <a:t>there is a clinical suspicion for the presence of HCC. </a:t>
            </a:r>
          </a:p>
        </p:txBody>
      </p:sp>
      <p:sp>
        <p:nvSpPr>
          <p:cNvPr id="2" name="Title 1"/>
          <p:cNvSpPr>
            <a:spLocks noGrp="1"/>
          </p:cNvSpPr>
          <p:nvPr>
            <p:ph type="title"/>
          </p:nvPr>
        </p:nvSpPr>
        <p:spPr>
          <a:xfrm>
            <a:off x="609600" y="152400"/>
            <a:ext cx="7543800" cy="914400"/>
          </a:xfrm>
        </p:spPr>
        <p:txBody>
          <a:bodyPr/>
          <a:lstStyle/>
          <a:p>
            <a:r>
              <a:rPr lang="en-US" b="1" dirty="0">
                <a:solidFill>
                  <a:srgbClr val="002060"/>
                </a:solidFill>
              </a:rPr>
              <a:t>Diagnosis of HCC</a:t>
            </a:r>
          </a:p>
        </p:txBody>
      </p:sp>
    </p:spTree>
    <p:extLst>
      <p:ext uri="{BB962C8B-B14F-4D97-AF65-F5344CB8AC3E}">
        <p14:creationId xmlns:p14="http://schemas.microsoft.com/office/powerpoint/2010/main" val="604020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7924800" cy="5410199"/>
          </a:xfrm>
        </p:spPr>
        <p:txBody>
          <a:bodyPr>
            <a:normAutofit fontScale="92500" lnSpcReduction="10000"/>
          </a:bodyPr>
          <a:lstStyle/>
          <a:p>
            <a:pPr algn="l" rtl="0"/>
            <a:r>
              <a:rPr lang="en-US" b="1" dirty="0" smtClean="0">
                <a:solidFill>
                  <a:srgbClr val="FF0000"/>
                </a:solidFill>
              </a:rPr>
              <a:t>The </a:t>
            </a:r>
            <a:r>
              <a:rPr lang="en-US" b="1" dirty="0">
                <a:solidFill>
                  <a:srgbClr val="FF0000"/>
                </a:solidFill>
              </a:rPr>
              <a:t>choice of MRI versus </a:t>
            </a:r>
            <a:r>
              <a:rPr lang="en-US" b="1" dirty="0" smtClean="0">
                <a:solidFill>
                  <a:srgbClr val="FF0000"/>
                </a:solidFill>
              </a:rPr>
              <a:t>CT is </a:t>
            </a:r>
            <a:r>
              <a:rPr lang="en-US" b="1" dirty="0">
                <a:solidFill>
                  <a:srgbClr val="FF0000"/>
                </a:solidFill>
              </a:rPr>
              <a:t>controversial </a:t>
            </a:r>
            <a:r>
              <a:rPr lang="en-US" dirty="0"/>
              <a:t>despite several studies </a:t>
            </a:r>
            <a:r>
              <a:rPr lang="en-US" dirty="0" smtClean="0"/>
              <a:t>.</a:t>
            </a:r>
          </a:p>
          <a:p>
            <a:pPr algn="l" rtl="0"/>
            <a:endParaRPr lang="en-US" dirty="0" smtClean="0"/>
          </a:p>
          <a:p>
            <a:pPr algn="l" rtl="0"/>
            <a:r>
              <a:rPr lang="en-US" dirty="0" smtClean="0"/>
              <a:t>These </a:t>
            </a:r>
            <a:r>
              <a:rPr lang="en-US" dirty="0"/>
              <a:t>studies have shown that </a:t>
            </a:r>
            <a:r>
              <a:rPr lang="en-US" b="1" dirty="0">
                <a:solidFill>
                  <a:srgbClr val="FF0000"/>
                </a:solidFill>
              </a:rPr>
              <a:t>dynamic MRI has a slightly better performance than CT </a:t>
            </a:r>
            <a:r>
              <a:rPr lang="en-US" dirty="0"/>
              <a:t>for the diagnosis of HCC</a:t>
            </a:r>
            <a:r>
              <a:rPr lang="en-US" dirty="0" smtClean="0"/>
              <a:t>.</a:t>
            </a:r>
          </a:p>
          <a:p>
            <a:pPr algn="l" rtl="0"/>
            <a:endParaRPr lang="en-US" dirty="0"/>
          </a:p>
          <a:p>
            <a:pPr algn="l" rtl="0"/>
            <a:r>
              <a:rPr lang="en-US" dirty="0"/>
              <a:t>O</a:t>
            </a:r>
            <a:r>
              <a:rPr lang="en-US" dirty="0" smtClean="0"/>
              <a:t>ne </a:t>
            </a:r>
            <a:r>
              <a:rPr lang="en-US" dirty="0"/>
              <a:t>should utilize the </a:t>
            </a:r>
            <a:r>
              <a:rPr lang="en-US" dirty="0">
                <a:solidFill>
                  <a:srgbClr val="0070C0"/>
                </a:solidFill>
              </a:rPr>
              <a:t>locally available expertise, whether MRI or CT</a:t>
            </a:r>
            <a:r>
              <a:rPr lang="en-US" dirty="0" smtClean="0"/>
              <a:t>.</a:t>
            </a:r>
          </a:p>
          <a:p>
            <a:pPr algn="l" rtl="0"/>
            <a:endParaRPr lang="en-US" dirty="0"/>
          </a:p>
          <a:p>
            <a:pPr algn="l" rtl="0"/>
            <a:r>
              <a:rPr lang="en-US" sz="3200" b="1" dirty="0" smtClean="0">
                <a:solidFill>
                  <a:srgbClr val="0070C0"/>
                </a:solidFill>
              </a:rPr>
              <a:t>An </a:t>
            </a:r>
            <a:r>
              <a:rPr lang="en-US" sz="3200" b="1" dirty="0">
                <a:solidFill>
                  <a:srgbClr val="0070C0"/>
                </a:solidFill>
              </a:rPr>
              <a:t>essential characteristic of HCC is that it is an arterially </a:t>
            </a:r>
            <a:r>
              <a:rPr lang="en-US" sz="3200" b="1" dirty="0" err="1">
                <a:solidFill>
                  <a:srgbClr val="0070C0"/>
                </a:solidFill>
              </a:rPr>
              <a:t>hypervascular</a:t>
            </a:r>
            <a:r>
              <a:rPr lang="en-US" sz="3200" b="1" dirty="0">
                <a:solidFill>
                  <a:srgbClr val="0070C0"/>
                </a:solidFill>
              </a:rPr>
              <a:t> </a:t>
            </a:r>
            <a:r>
              <a:rPr lang="en-US" sz="3200" b="1" dirty="0" smtClean="0">
                <a:solidFill>
                  <a:srgbClr val="0070C0"/>
                </a:solidFill>
              </a:rPr>
              <a:t>tumor. </a:t>
            </a:r>
            <a:endParaRPr lang="en-US" sz="3200" b="1" dirty="0">
              <a:solidFill>
                <a:srgbClr val="0070C0"/>
              </a:solidFill>
            </a:endParaRPr>
          </a:p>
          <a:p>
            <a:endParaRPr lang="en-US" sz="3200" b="1" dirty="0">
              <a:solidFill>
                <a:srgbClr val="FFC000"/>
              </a:solidFill>
            </a:endParaRPr>
          </a:p>
          <a:p>
            <a:endParaRPr lang="en-US" dirty="0"/>
          </a:p>
        </p:txBody>
      </p:sp>
    </p:spTree>
    <p:extLst>
      <p:ext uri="{BB962C8B-B14F-4D97-AF65-F5344CB8AC3E}">
        <p14:creationId xmlns:p14="http://schemas.microsoft.com/office/powerpoint/2010/main" val="4124360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9600" dirty="0" err="1" smtClean="0"/>
              <a:t>Dr</a:t>
            </a:r>
            <a:r>
              <a:rPr lang="en-US" sz="9600" dirty="0" smtClean="0"/>
              <a:t> </a:t>
            </a:r>
            <a:r>
              <a:rPr lang="en-US" sz="9600" dirty="0" err="1" smtClean="0"/>
              <a:t>gavidel</a:t>
            </a:r>
            <a:r>
              <a:rPr lang="en-US" sz="9600" dirty="0" smtClean="0"/>
              <a:t> </a:t>
            </a:r>
          </a:p>
          <a:p>
            <a:r>
              <a:rPr lang="en-US" sz="9600" dirty="0" smtClean="0"/>
              <a:t>Journal club</a:t>
            </a:r>
            <a:endParaRPr lang="en-US" sz="96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42536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7696200" cy="6172200"/>
          </a:xfrm>
        </p:spPr>
        <p:txBody>
          <a:bodyPr>
            <a:normAutofit fontScale="92500" lnSpcReduction="20000"/>
          </a:bodyPr>
          <a:lstStyle/>
          <a:p>
            <a:pPr algn="l" rtl="0"/>
            <a:r>
              <a:rPr lang="en-US" dirty="0"/>
              <a:t>However, only using </a:t>
            </a:r>
            <a:r>
              <a:rPr lang="en-US" dirty="0" err="1"/>
              <a:t>hypervascularity</a:t>
            </a:r>
            <a:r>
              <a:rPr lang="en-US" dirty="0"/>
              <a:t> on the arterial phase as the sole criterion for the diagnosis of HCC </a:t>
            </a:r>
            <a:r>
              <a:rPr lang="en-US" dirty="0">
                <a:solidFill>
                  <a:srgbClr val="FF0000"/>
                </a:solidFill>
              </a:rPr>
              <a:t>has poor </a:t>
            </a:r>
            <a:r>
              <a:rPr lang="en-US" dirty="0" smtClean="0">
                <a:solidFill>
                  <a:srgbClr val="FF0000"/>
                </a:solidFill>
              </a:rPr>
              <a:t>specificity</a:t>
            </a:r>
            <a:endParaRPr lang="en-US" dirty="0">
              <a:solidFill>
                <a:srgbClr val="FF0000"/>
              </a:solidFill>
            </a:endParaRPr>
          </a:p>
          <a:p>
            <a:pPr algn="l" rtl="0"/>
            <a:endParaRPr lang="en-US" dirty="0" smtClean="0"/>
          </a:p>
          <a:p>
            <a:pPr algn="l" rtl="0"/>
            <a:r>
              <a:rPr lang="en-US" dirty="0" smtClean="0"/>
              <a:t>During </a:t>
            </a:r>
            <a:r>
              <a:rPr lang="en-US" dirty="0"/>
              <a:t>the portal venous phase of a patient with HCC, the previously arterially enhanced mass lacks contrast and appears </a:t>
            </a:r>
            <a:r>
              <a:rPr lang="en-US" dirty="0" err="1"/>
              <a:t>hypodense</a:t>
            </a:r>
            <a:r>
              <a:rPr lang="en-US" dirty="0"/>
              <a:t> compared with the rest of the liver that is now enhanced in the portal venous phase, a term labeled </a:t>
            </a:r>
            <a:r>
              <a:rPr lang="en-US" dirty="0">
                <a:solidFill>
                  <a:srgbClr val="FF0000"/>
                </a:solidFill>
              </a:rPr>
              <a:t>“</a:t>
            </a:r>
            <a:r>
              <a:rPr lang="en-US" b="1" dirty="0">
                <a:solidFill>
                  <a:srgbClr val="FF0000"/>
                </a:solidFill>
              </a:rPr>
              <a:t>washout. </a:t>
            </a:r>
            <a:r>
              <a:rPr lang="en-US" b="1" dirty="0" smtClean="0">
                <a:solidFill>
                  <a:srgbClr val="FFC000"/>
                </a:solidFill>
              </a:rPr>
              <a:t>”</a:t>
            </a:r>
          </a:p>
          <a:p>
            <a:pPr algn="l" rtl="0"/>
            <a:endParaRPr lang="en-US" dirty="0"/>
          </a:p>
          <a:p>
            <a:pPr algn="l" rtl="0"/>
            <a:r>
              <a:rPr lang="en-US" dirty="0" smtClean="0"/>
              <a:t>These </a:t>
            </a:r>
            <a:r>
              <a:rPr lang="en-US" dirty="0"/>
              <a:t>characteristic </a:t>
            </a:r>
            <a:r>
              <a:rPr lang="en-US" dirty="0" smtClean="0"/>
              <a:t>findings </a:t>
            </a:r>
            <a:r>
              <a:rPr lang="en-US" dirty="0"/>
              <a:t>of </a:t>
            </a:r>
            <a:r>
              <a:rPr lang="en-US" b="1" dirty="0">
                <a:solidFill>
                  <a:srgbClr val="FF0000"/>
                </a:solidFill>
              </a:rPr>
              <a:t>arterial </a:t>
            </a:r>
            <a:r>
              <a:rPr lang="en-US" b="1" dirty="0" err="1">
                <a:solidFill>
                  <a:srgbClr val="FF0000"/>
                </a:solidFill>
              </a:rPr>
              <a:t>hyperenhancement</a:t>
            </a:r>
            <a:r>
              <a:rPr lang="en-US" b="1" dirty="0">
                <a:solidFill>
                  <a:srgbClr val="FF0000"/>
                </a:solidFill>
              </a:rPr>
              <a:t> with “ washout ” in the portal venous or delayed phase are highly specific and sensitive</a:t>
            </a:r>
            <a:r>
              <a:rPr lang="en-US" dirty="0"/>
              <a:t> for a diagnosis of HCC </a:t>
            </a:r>
            <a:r>
              <a:rPr lang="en-US" dirty="0" smtClean="0"/>
              <a:t>.</a:t>
            </a:r>
          </a:p>
          <a:p>
            <a:pPr algn="l" rtl="0"/>
            <a:r>
              <a:rPr lang="en-US" dirty="0" smtClean="0"/>
              <a:t> These </a:t>
            </a:r>
            <a:r>
              <a:rPr lang="en-US" dirty="0"/>
              <a:t>criteria have been validated and accepted in the guidelines for the diagnosis of HCC </a:t>
            </a:r>
          </a:p>
          <a:p>
            <a:pPr algn="l" rtl="0"/>
            <a:endParaRPr lang="en-US" dirty="0"/>
          </a:p>
        </p:txBody>
      </p:sp>
    </p:spTree>
    <p:extLst>
      <p:ext uri="{BB962C8B-B14F-4D97-AF65-F5344CB8AC3E}">
        <p14:creationId xmlns:p14="http://schemas.microsoft.com/office/powerpoint/2010/main" val="412217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85" t="26294" r="17058" b="1282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414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38" t="17824" r="17721" b="1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931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391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2672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6019800"/>
          </a:xfrm>
        </p:spPr>
        <p:txBody>
          <a:bodyPr>
            <a:normAutofit/>
          </a:bodyPr>
          <a:lstStyle/>
          <a:p>
            <a:pPr algn="l" rtl="0"/>
            <a:r>
              <a:rPr lang="en-US" dirty="0"/>
              <a:t>It has been estimated that ~ </a:t>
            </a:r>
            <a:r>
              <a:rPr lang="en-US" b="1" dirty="0">
                <a:solidFill>
                  <a:srgbClr val="FF0000"/>
                </a:solidFill>
              </a:rPr>
              <a:t>85 % of patients with HCC </a:t>
            </a:r>
            <a:r>
              <a:rPr lang="en-US" b="1" dirty="0" smtClean="0">
                <a:solidFill>
                  <a:srgbClr val="FF0000"/>
                </a:solidFill>
              </a:rPr>
              <a:t>have arterial </a:t>
            </a:r>
            <a:r>
              <a:rPr lang="en-US" b="1" dirty="0">
                <a:solidFill>
                  <a:srgbClr val="FF0000"/>
                </a:solidFill>
              </a:rPr>
              <a:t>enhancement and washout </a:t>
            </a:r>
            <a:r>
              <a:rPr lang="en-US" b="1" dirty="0" smtClean="0">
                <a:solidFill>
                  <a:srgbClr val="FF0000"/>
                </a:solidFill>
              </a:rPr>
              <a:t>.</a:t>
            </a:r>
          </a:p>
          <a:p>
            <a:pPr algn="l" rtl="0"/>
            <a:endParaRPr lang="en-US" dirty="0"/>
          </a:p>
          <a:p>
            <a:pPr algn="l" rtl="0"/>
            <a:r>
              <a:rPr lang="en-US" dirty="0" smtClean="0"/>
              <a:t>In </a:t>
            </a:r>
            <a:r>
              <a:rPr lang="en-US" dirty="0"/>
              <a:t>those who do </a:t>
            </a:r>
            <a:r>
              <a:rPr lang="en-US" dirty="0" smtClean="0"/>
              <a:t>not have </a:t>
            </a:r>
            <a:r>
              <a:rPr lang="en-US" dirty="0"/>
              <a:t>these characteristic features on radiological examination, </a:t>
            </a:r>
            <a:r>
              <a:rPr lang="en-US" dirty="0" smtClean="0"/>
              <a:t>a </a:t>
            </a:r>
            <a:r>
              <a:rPr lang="en-US" b="1" dirty="0" smtClean="0">
                <a:solidFill>
                  <a:srgbClr val="FF0000"/>
                </a:solidFill>
              </a:rPr>
              <a:t>directed </a:t>
            </a:r>
            <a:r>
              <a:rPr lang="en-US" b="1" dirty="0">
                <a:solidFill>
                  <a:srgbClr val="FF0000"/>
                </a:solidFill>
              </a:rPr>
              <a:t>biopsy of the mass </a:t>
            </a:r>
            <a:r>
              <a:rPr lang="en-US" dirty="0"/>
              <a:t>may be needed in order to </a:t>
            </a:r>
            <a:r>
              <a:rPr lang="en-US" dirty="0" smtClean="0"/>
              <a:t>confirm a diagnosis </a:t>
            </a:r>
            <a:r>
              <a:rPr lang="en-US" dirty="0"/>
              <a:t>of HCC. </a:t>
            </a:r>
            <a:endParaRPr lang="en-US" dirty="0" smtClean="0"/>
          </a:p>
          <a:p>
            <a:pPr algn="l" rtl="0"/>
            <a:endParaRPr lang="en-US" dirty="0"/>
          </a:p>
          <a:p>
            <a:endParaRPr lang="en-US" dirty="0"/>
          </a:p>
        </p:txBody>
      </p:sp>
    </p:spTree>
    <p:extLst>
      <p:ext uri="{BB962C8B-B14F-4D97-AF65-F5344CB8AC3E}">
        <p14:creationId xmlns:p14="http://schemas.microsoft.com/office/powerpoint/2010/main" val="564712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1"/>
            <a:ext cx="7772400" cy="5181599"/>
          </a:xfrm>
        </p:spPr>
        <p:txBody>
          <a:bodyPr>
            <a:normAutofit fontScale="92500" lnSpcReduction="10000"/>
          </a:bodyPr>
          <a:lstStyle/>
          <a:p>
            <a:pPr algn="l" rtl="0"/>
            <a:r>
              <a:rPr lang="en-US" dirty="0"/>
              <a:t>This strategy of </a:t>
            </a:r>
            <a:r>
              <a:rPr lang="en-US" b="1" dirty="0" err="1">
                <a:solidFill>
                  <a:srgbClr val="FF0000"/>
                </a:solidFill>
              </a:rPr>
              <a:t>biopsying</a:t>
            </a:r>
            <a:r>
              <a:rPr lang="en-US" b="1" dirty="0">
                <a:solidFill>
                  <a:srgbClr val="FF0000"/>
                </a:solidFill>
              </a:rPr>
              <a:t> atypical lesions on imaging </a:t>
            </a:r>
            <a:r>
              <a:rPr lang="en-US" dirty="0"/>
              <a:t>has been </a:t>
            </a:r>
            <a:r>
              <a:rPr lang="en-US" dirty="0" smtClean="0"/>
              <a:t>validated. </a:t>
            </a:r>
            <a:endParaRPr lang="en-US" dirty="0"/>
          </a:p>
          <a:p>
            <a:pPr algn="l" rtl="0"/>
            <a:endParaRPr lang="en-US" dirty="0"/>
          </a:p>
          <a:p>
            <a:pPr algn="l" rtl="0"/>
            <a:r>
              <a:rPr lang="en-US" dirty="0"/>
              <a:t>The decision to proceed with a directed biopsy must be made weighing the risk of tumor seeding and potential bleeding versus the impact of the results on the patient ’ s treatment options and prognosis. </a:t>
            </a:r>
          </a:p>
          <a:p>
            <a:pPr algn="l" rtl="0"/>
            <a:endParaRPr lang="en-US" dirty="0"/>
          </a:p>
          <a:p>
            <a:pPr algn="l" rtl="0"/>
            <a:r>
              <a:rPr lang="en-US" dirty="0" smtClean="0"/>
              <a:t>The </a:t>
            </a:r>
            <a:r>
              <a:rPr lang="en-US" dirty="0"/>
              <a:t>use of the </a:t>
            </a:r>
            <a:r>
              <a:rPr lang="en-US" dirty="0">
                <a:solidFill>
                  <a:srgbClr val="FF0000"/>
                </a:solidFill>
              </a:rPr>
              <a:t>coaxial biopsy technique</a:t>
            </a:r>
            <a:r>
              <a:rPr lang="en-US" dirty="0"/>
              <a:t>, in </a:t>
            </a:r>
            <a:r>
              <a:rPr lang="en-US" dirty="0" smtClean="0"/>
              <a:t>which the </a:t>
            </a:r>
            <a:r>
              <a:rPr lang="en-US" dirty="0"/>
              <a:t>actual needle is introduced </a:t>
            </a:r>
            <a:r>
              <a:rPr lang="en-US" dirty="0" err="1"/>
              <a:t>percutaneously</a:t>
            </a:r>
            <a:r>
              <a:rPr lang="en-US" dirty="0"/>
              <a:t> into the </a:t>
            </a:r>
            <a:r>
              <a:rPr lang="en-US" dirty="0" smtClean="0"/>
              <a:t>tumor inside </a:t>
            </a:r>
            <a:r>
              <a:rPr lang="en-US" dirty="0"/>
              <a:t>a sheath, </a:t>
            </a:r>
            <a:r>
              <a:rPr lang="en-US" dirty="0">
                <a:solidFill>
                  <a:srgbClr val="FF0000"/>
                </a:solidFill>
              </a:rPr>
              <a:t>can mitigate this risk of tumor seeding by </a:t>
            </a:r>
            <a:r>
              <a:rPr lang="en-US" dirty="0" smtClean="0">
                <a:solidFill>
                  <a:srgbClr val="FF0000"/>
                </a:solidFill>
              </a:rPr>
              <a:t>insulating the </a:t>
            </a:r>
            <a:r>
              <a:rPr lang="en-US" dirty="0">
                <a:solidFill>
                  <a:srgbClr val="FF0000"/>
                </a:solidFill>
              </a:rPr>
              <a:t>needle inside the sheath </a:t>
            </a:r>
            <a:r>
              <a:rPr lang="en-US" dirty="0" smtClean="0"/>
              <a:t>.</a:t>
            </a:r>
            <a:endParaRPr lang="en-US" dirty="0"/>
          </a:p>
          <a:p>
            <a:pPr algn="l" rtl="0"/>
            <a:endParaRPr lang="en-US" dirty="0"/>
          </a:p>
        </p:txBody>
      </p:sp>
    </p:spTree>
    <p:extLst>
      <p:ext uri="{BB962C8B-B14F-4D97-AF65-F5344CB8AC3E}">
        <p14:creationId xmlns:p14="http://schemas.microsoft.com/office/powerpoint/2010/main" val="3864367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3" t="21354" r="46067" b="5294"/>
          <a:stretch/>
        </p:blipFill>
        <p:spPr bwMode="auto">
          <a:xfrm>
            <a:off x="609600" y="381000"/>
            <a:ext cx="7696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173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0"/>
            <a:ext cx="7467600" cy="4191000"/>
          </a:xfrm>
        </p:spPr>
        <p:txBody>
          <a:bodyPr>
            <a:normAutofit fontScale="92500" lnSpcReduction="20000"/>
          </a:bodyPr>
          <a:lstStyle/>
          <a:p>
            <a:pPr marL="18288" indent="0">
              <a:buNone/>
            </a:pPr>
            <a:endParaRPr lang="en-US" dirty="0"/>
          </a:p>
          <a:p>
            <a:pPr algn="l" rtl="0"/>
            <a:r>
              <a:rPr lang="en-US" dirty="0"/>
              <a:t>CCA can be divided further into </a:t>
            </a:r>
            <a:r>
              <a:rPr lang="en-US" dirty="0">
                <a:solidFill>
                  <a:srgbClr val="FF0000"/>
                </a:solidFill>
              </a:rPr>
              <a:t>intrahepatic CCA (ICCA) </a:t>
            </a:r>
            <a:r>
              <a:rPr lang="en-US" dirty="0" smtClean="0">
                <a:solidFill>
                  <a:srgbClr val="FF0000"/>
                </a:solidFill>
              </a:rPr>
              <a:t>or </a:t>
            </a:r>
            <a:r>
              <a:rPr lang="en-US" dirty="0" err="1" smtClean="0">
                <a:solidFill>
                  <a:srgbClr val="FF0000"/>
                </a:solidFill>
              </a:rPr>
              <a:t>extrahepatic</a:t>
            </a:r>
            <a:r>
              <a:rPr lang="en-US" dirty="0" smtClean="0">
                <a:solidFill>
                  <a:srgbClr val="FF0000"/>
                </a:solidFill>
              </a:rPr>
              <a:t> </a:t>
            </a:r>
            <a:r>
              <a:rPr lang="en-US" dirty="0">
                <a:solidFill>
                  <a:srgbClr val="FF0000"/>
                </a:solidFill>
              </a:rPr>
              <a:t>CCA</a:t>
            </a:r>
            <a:r>
              <a:rPr lang="en-US" dirty="0" smtClean="0">
                <a:solidFill>
                  <a:srgbClr val="FF0000"/>
                </a:solidFill>
              </a:rPr>
              <a:t>.</a:t>
            </a:r>
          </a:p>
          <a:p>
            <a:pPr algn="l" rtl="0"/>
            <a:r>
              <a:rPr lang="en-US" dirty="0" smtClean="0"/>
              <a:t> This </a:t>
            </a:r>
            <a:r>
              <a:rPr lang="en-US" dirty="0"/>
              <a:t>guideline will focus on </a:t>
            </a:r>
            <a:r>
              <a:rPr lang="en-US" dirty="0" smtClean="0">
                <a:solidFill>
                  <a:srgbClr val="FF0000"/>
                </a:solidFill>
              </a:rPr>
              <a:t>ICCA.</a:t>
            </a:r>
            <a:r>
              <a:rPr lang="en-US" dirty="0" smtClean="0"/>
              <a:t> </a:t>
            </a:r>
          </a:p>
          <a:p>
            <a:pPr algn="l" rtl="0"/>
            <a:endParaRPr lang="en-US" dirty="0"/>
          </a:p>
          <a:p>
            <a:pPr algn="l" rtl="0"/>
            <a:r>
              <a:rPr lang="en-US" dirty="0" smtClean="0"/>
              <a:t> The incidence of ICCA has been shown to be </a:t>
            </a:r>
            <a:r>
              <a:rPr lang="en-US" dirty="0"/>
              <a:t>increasing </a:t>
            </a:r>
            <a:endParaRPr lang="en-US" dirty="0" smtClean="0"/>
          </a:p>
          <a:p>
            <a:pPr algn="l" rtl="0"/>
            <a:endParaRPr lang="en-US" dirty="0"/>
          </a:p>
          <a:p>
            <a:pPr algn="l" rtl="0"/>
            <a:r>
              <a:rPr lang="en-US" dirty="0" smtClean="0">
                <a:solidFill>
                  <a:srgbClr val="0070C0"/>
                </a:solidFill>
              </a:rPr>
              <a:t>The 1-year </a:t>
            </a:r>
            <a:r>
              <a:rPr lang="en-US" dirty="0">
                <a:solidFill>
                  <a:srgbClr val="0070C0"/>
                </a:solidFill>
              </a:rPr>
              <a:t>survival for ICCA remains low at 27.6 % and the </a:t>
            </a:r>
            <a:r>
              <a:rPr lang="en-US" dirty="0" smtClean="0">
                <a:solidFill>
                  <a:srgbClr val="0070C0"/>
                </a:solidFill>
              </a:rPr>
              <a:t>5-year survival </a:t>
            </a:r>
            <a:r>
              <a:rPr lang="en-US" dirty="0">
                <a:solidFill>
                  <a:srgbClr val="0070C0"/>
                </a:solidFill>
              </a:rPr>
              <a:t>is &lt; 10% because of the diagnosis </a:t>
            </a:r>
            <a:r>
              <a:rPr lang="en-US" dirty="0" smtClean="0">
                <a:solidFill>
                  <a:srgbClr val="0070C0"/>
                </a:solidFill>
              </a:rPr>
              <a:t>often </a:t>
            </a:r>
            <a:r>
              <a:rPr lang="en-US" dirty="0">
                <a:solidFill>
                  <a:srgbClr val="0070C0"/>
                </a:solidFill>
              </a:rPr>
              <a:t>being made </a:t>
            </a:r>
            <a:r>
              <a:rPr lang="en-US" dirty="0" smtClean="0">
                <a:solidFill>
                  <a:srgbClr val="0070C0"/>
                </a:solidFill>
              </a:rPr>
              <a:t>at advanced </a:t>
            </a:r>
            <a:r>
              <a:rPr lang="en-US" dirty="0">
                <a:solidFill>
                  <a:srgbClr val="0070C0"/>
                </a:solidFill>
              </a:rPr>
              <a:t>stages.</a:t>
            </a:r>
          </a:p>
          <a:p>
            <a:endParaRPr lang="en-US" dirty="0">
              <a:solidFill>
                <a:srgbClr val="0070C0"/>
              </a:solidFill>
            </a:endParaRPr>
          </a:p>
        </p:txBody>
      </p:sp>
      <p:sp>
        <p:nvSpPr>
          <p:cNvPr id="2" name="Title 1"/>
          <p:cNvSpPr>
            <a:spLocks noGrp="1"/>
          </p:cNvSpPr>
          <p:nvPr>
            <p:ph type="title"/>
          </p:nvPr>
        </p:nvSpPr>
        <p:spPr>
          <a:xfrm>
            <a:off x="762000" y="-152400"/>
            <a:ext cx="7543800" cy="1752600"/>
          </a:xfrm>
        </p:spPr>
        <p:txBody>
          <a:bodyPr/>
          <a:lstStyle/>
          <a:p>
            <a:pPr algn="r" rtl="0"/>
            <a:r>
              <a:rPr lang="en-US" dirty="0">
                <a:solidFill>
                  <a:srgbClr val="002060"/>
                </a:solidFill>
              </a:rPr>
              <a:t>CHOLANGIOCARCINOMA</a:t>
            </a:r>
            <a:br>
              <a:rPr lang="en-US"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4151218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239000" cy="5334000"/>
          </a:xfrm>
        </p:spPr>
        <p:txBody>
          <a:bodyPr>
            <a:normAutofit/>
          </a:bodyPr>
          <a:lstStyle/>
          <a:p>
            <a:pPr algn="l" rtl="0"/>
            <a:r>
              <a:rPr lang="en-US" dirty="0" smtClean="0"/>
              <a:t>patients </a:t>
            </a:r>
            <a:r>
              <a:rPr lang="en-US" dirty="0"/>
              <a:t>with </a:t>
            </a:r>
            <a:r>
              <a:rPr lang="en-US" b="1" dirty="0" smtClean="0">
                <a:solidFill>
                  <a:srgbClr val="FF0000"/>
                </a:solidFill>
              </a:rPr>
              <a:t>PSC</a:t>
            </a:r>
            <a:r>
              <a:rPr lang="en-US" dirty="0" smtClean="0">
                <a:solidFill>
                  <a:srgbClr val="FF0000"/>
                </a:solidFill>
              </a:rPr>
              <a:t> </a:t>
            </a:r>
            <a:r>
              <a:rPr lang="en-US" dirty="0" smtClean="0"/>
              <a:t>have a </a:t>
            </a:r>
            <a:r>
              <a:rPr lang="en-US" dirty="0"/>
              <a:t>risk of developing CCA at ~ </a:t>
            </a:r>
            <a:r>
              <a:rPr lang="en-US" dirty="0">
                <a:solidFill>
                  <a:srgbClr val="FF0000"/>
                </a:solidFill>
              </a:rPr>
              <a:t>1.5 % per year </a:t>
            </a:r>
            <a:r>
              <a:rPr lang="en-US" dirty="0" smtClean="0">
                <a:solidFill>
                  <a:srgbClr val="FF0000"/>
                </a:solidFill>
              </a:rPr>
              <a:t>after diagnosis. </a:t>
            </a:r>
          </a:p>
          <a:p>
            <a:pPr algn="l" rtl="0"/>
            <a:r>
              <a:rPr lang="en-US" dirty="0" smtClean="0"/>
              <a:t>Among </a:t>
            </a:r>
            <a:r>
              <a:rPr lang="en-US" dirty="0"/>
              <a:t>patients with PSC who progress to CCA, </a:t>
            </a:r>
            <a:r>
              <a:rPr lang="en-US" dirty="0">
                <a:solidFill>
                  <a:srgbClr val="FF0000"/>
                </a:solidFill>
              </a:rPr>
              <a:t>~ 30 % are </a:t>
            </a:r>
            <a:r>
              <a:rPr lang="en-US" dirty="0" smtClean="0">
                <a:solidFill>
                  <a:srgbClr val="FF0000"/>
                </a:solidFill>
              </a:rPr>
              <a:t>diagnosed with </a:t>
            </a:r>
            <a:r>
              <a:rPr lang="en-US" dirty="0">
                <a:solidFill>
                  <a:srgbClr val="FF0000"/>
                </a:solidFill>
              </a:rPr>
              <a:t>CCA within 2 years </a:t>
            </a:r>
            <a:r>
              <a:rPr lang="en-US" dirty="0" smtClean="0">
                <a:solidFill>
                  <a:srgbClr val="FF0000"/>
                </a:solidFill>
              </a:rPr>
              <a:t>after </a:t>
            </a:r>
            <a:r>
              <a:rPr lang="en-US" dirty="0">
                <a:solidFill>
                  <a:srgbClr val="FF0000"/>
                </a:solidFill>
              </a:rPr>
              <a:t>the initial diagnosis of PSC.</a:t>
            </a:r>
          </a:p>
          <a:p>
            <a:pPr algn="l" rtl="0"/>
            <a:r>
              <a:rPr lang="en-US" b="1" dirty="0" smtClean="0">
                <a:solidFill>
                  <a:srgbClr val="0070C0"/>
                </a:solidFill>
              </a:rPr>
              <a:t>CCA </a:t>
            </a:r>
            <a:r>
              <a:rPr lang="en-US" b="1" dirty="0">
                <a:solidFill>
                  <a:srgbClr val="0070C0"/>
                </a:solidFill>
              </a:rPr>
              <a:t>should be strongly suspected </a:t>
            </a:r>
            <a:r>
              <a:rPr lang="en-US" b="1" dirty="0" smtClean="0">
                <a:solidFill>
                  <a:srgbClr val="0070C0"/>
                </a:solidFill>
              </a:rPr>
              <a:t>in patients </a:t>
            </a:r>
            <a:r>
              <a:rPr lang="en-US" b="1" dirty="0">
                <a:solidFill>
                  <a:srgbClr val="0070C0"/>
                </a:solidFill>
              </a:rPr>
              <a:t>with </a:t>
            </a:r>
            <a:r>
              <a:rPr lang="en-US" b="1" dirty="0" smtClean="0">
                <a:solidFill>
                  <a:srgbClr val="0070C0"/>
                </a:solidFill>
              </a:rPr>
              <a:t>PSC who </a:t>
            </a:r>
            <a:r>
              <a:rPr lang="en-US" b="1" dirty="0">
                <a:solidFill>
                  <a:srgbClr val="0070C0"/>
                </a:solidFill>
              </a:rPr>
              <a:t>present with an FLL. </a:t>
            </a:r>
            <a:endParaRPr lang="en-US" b="1" dirty="0" smtClean="0">
              <a:solidFill>
                <a:srgbClr val="0070C0"/>
              </a:solidFill>
            </a:endParaRPr>
          </a:p>
          <a:p>
            <a:pPr algn="l" rtl="0"/>
            <a:endParaRPr lang="en-US" dirty="0">
              <a:solidFill>
                <a:srgbClr val="0070C0"/>
              </a:solidFill>
            </a:endParaRPr>
          </a:p>
        </p:txBody>
      </p:sp>
      <p:sp>
        <p:nvSpPr>
          <p:cNvPr id="2" name="Title 1"/>
          <p:cNvSpPr>
            <a:spLocks noGrp="1"/>
          </p:cNvSpPr>
          <p:nvPr>
            <p:ph type="title"/>
          </p:nvPr>
        </p:nvSpPr>
        <p:spPr>
          <a:xfrm>
            <a:off x="457200" y="228600"/>
            <a:ext cx="7543800" cy="1371600"/>
          </a:xfrm>
        </p:spPr>
        <p:txBody>
          <a:bodyPr/>
          <a:lstStyle/>
          <a:p>
            <a:r>
              <a:rPr lang="en-US" dirty="0">
                <a:solidFill>
                  <a:srgbClr val="0070C0"/>
                </a:solidFill>
              </a:rPr>
              <a:t>Risk factors for CCA</a:t>
            </a:r>
            <a:r>
              <a:rPr lang="en-US" dirty="0">
                <a:solidFill>
                  <a:srgbClr val="FFC000"/>
                </a:solidFill>
              </a:rPr>
              <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3532246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7391400" cy="4572000"/>
          </a:xfrm>
        </p:spPr>
        <p:txBody>
          <a:bodyPr>
            <a:normAutofit lnSpcReduction="10000"/>
          </a:bodyPr>
          <a:lstStyle/>
          <a:p>
            <a:pPr marL="532638" indent="-514350" algn="l" rtl="0">
              <a:buFont typeface="+mj-lt"/>
              <a:buAutoNum type="arabicPeriod"/>
            </a:pPr>
            <a:r>
              <a:rPr lang="en-US" dirty="0"/>
              <a:t>smoking </a:t>
            </a:r>
          </a:p>
          <a:p>
            <a:pPr marL="532638" indent="-514350" algn="l" rtl="0">
              <a:buFont typeface="+mj-lt"/>
              <a:buAutoNum type="arabicPeriod"/>
            </a:pPr>
            <a:r>
              <a:rPr lang="en-US" dirty="0"/>
              <a:t>alcohol use </a:t>
            </a:r>
          </a:p>
          <a:p>
            <a:pPr marL="532638" indent="-514350" algn="l" rtl="0">
              <a:buFont typeface="+mj-lt"/>
              <a:buAutoNum type="arabicPeriod"/>
            </a:pPr>
            <a:r>
              <a:rPr lang="en-US" dirty="0" smtClean="0"/>
              <a:t>older </a:t>
            </a:r>
            <a:r>
              <a:rPr lang="en-US" dirty="0"/>
              <a:t>age ( &gt; </a:t>
            </a:r>
            <a:r>
              <a:rPr lang="en-US" dirty="0" smtClean="0"/>
              <a:t>65 years </a:t>
            </a:r>
            <a:r>
              <a:rPr lang="en-US" dirty="0"/>
              <a:t>of age</a:t>
            </a:r>
            <a:r>
              <a:rPr lang="en-US" dirty="0" smtClean="0"/>
              <a:t>)</a:t>
            </a:r>
          </a:p>
          <a:p>
            <a:pPr marL="532638" indent="-514350" algn="l" rtl="0">
              <a:buFont typeface="+mj-lt"/>
              <a:buAutoNum type="arabicPeriod"/>
            </a:pPr>
            <a:r>
              <a:rPr lang="en-US" dirty="0" smtClean="0"/>
              <a:t>liver fluke infestation</a:t>
            </a:r>
          </a:p>
          <a:p>
            <a:pPr marL="532638" indent="-514350" algn="l" rtl="0">
              <a:buFont typeface="+mj-lt"/>
              <a:buAutoNum type="arabicPeriod"/>
            </a:pPr>
            <a:r>
              <a:rPr lang="en-US" dirty="0" err="1" smtClean="0"/>
              <a:t>Caroli</a:t>
            </a:r>
            <a:r>
              <a:rPr lang="en-US" dirty="0" smtClean="0"/>
              <a:t> </a:t>
            </a:r>
            <a:r>
              <a:rPr lang="en-US" dirty="0"/>
              <a:t>’ s </a:t>
            </a:r>
            <a:r>
              <a:rPr lang="en-US" dirty="0" smtClean="0"/>
              <a:t>disease</a:t>
            </a:r>
          </a:p>
          <a:p>
            <a:pPr marL="532638" indent="-514350" algn="l" rtl="0">
              <a:buFont typeface="+mj-lt"/>
              <a:buAutoNum type="arabicPeriod"/>
            </a:pPr>
            <a:r>
              <a:rPr lang="en-US" dirty="0" err="1" smtClean="0"/>
              <a:t>choledochal</a:t>
            </a:r>
            <a:r>
              <a:rPr lang="en-US" dirty="0" smtClean="0"/>
              <a:t> cyst</a:t>
            </a:r>
            <a:endParaRPr lang="en-US" dirty="0"/>
          </a:p>
          <a:p>
            <a:pPr marL="532638" indent="-514350" algn="l" rtl="0">
              <a:buFont typeface="+mj-lt"/>
              <a:buAutoNum type="arabicPeriod"/>
            </a:pPr>
            <a:r>
              <a:rPr lang="en-US" dirty="0" smtClean="0"/>
              <a:t>bile </a:t>
            </a:r>
            <a:r>
              <a:rPr lang="en-US" dirty="0"/>
              <a:t>duct </a:t>
            </a:r>
            <a:r>
              <a:rPr lang="en-US" dirty="0" smtClean="0"/>
              <a:t>adenoma</a:t>
            </a:r>
          </a:p>
          <a:p>
            <a:pPr marL="532638" indent="-514350" algn="l" rtl="0">
              <a:buFont typeface="+mj-lt"/>
              <a:buAutoNum type="arabicPeriod"/>
            </a:pPr>
            <a:r>
              <a:rPr lang="en-US" dirty="0" smtClean="0"/>
              <a:t>chronic </a:t>
            </a:r>
            <a:r>
              <a:rPr lang="en-US" dirty="0"/>
              <a:t>intrahepatic </a:t>
            </a:r>
            <a:r>
              <a:rPr lang="en-US" dirty="0" smtClean="0"/>
              <a:t>stones</a:t>
            </a:r>
          </a:p>
          <a:p>
            <a:pPr marL="532638" indent="-514350" algn="l" rtl="0">
              <a:buFont typeface="+mj-lt"/>
              <a:buAutoNum type="arabicPeriod"/>
            </a:pPr>
            <a:r>
              <a:rPr lang="en-US" dirty="0" smtClean="0"/>
              <a:t>chemical agents </a:t>
            </a:r>
            <a:r>
              <a:rPr lang="en-US" dirty="0"/>
              <a:t>(such as vinyl </a:t>
            </a:r>
            <a:r>
              <a:rPr lang="en-US" dirty="0" smtClean="0"/>
              <a:t>chloride)</a:t>
            </a:r>
          </a:p>
          <a:p>
            <a:pPr marL="532638" indent="-514350" algn="l" rtl="0">
              <a:buFont typeface="+mj-lt"/>
              <a:buAutoNum type="arabicPeriod"/>
            </a:pPr>
            <a:r>
              <a:rPr lang="en-US" dirty="0" smtClean="0"/>
              <a:t>cirrhosis </a:t>
            </a:r>
          </a:p>
        </p:txBody>
      </p:sp>
      <p:sp>
        <p:nvSpPr>
          <p:cNvPr id="2" name="Title 1"/>
          <p:cNvSpPr>
            <a:spLocks noGrp="1"/>
          </p:cNvSpPr>
          <p:nvPr>
            <p:ph type="title"/>
          </p:nvPr>
        </p:nvSpPr>
        <p:spPr>
          <a:xfrm>
            <a:off x="609600" y="457200"/>
            <a:ext cx="7543800" cy="914400"/>
          </a:xfrm>
        </p:spPr>
        <p:txBody>
          <a:bodyPr/>
          <a:lstStyle/>
          <a:p>
            <a:r>
              <a:rPr lang="en-US" dirty="0">
                <a:solidFill>
                  <a:srgbClr val="0070C0"/>
                </a:solidFill>
              </a:rPr>
              <a:t>Other important risk factors </a:t>
            </a:r>
          </a:p>
        </p:txBody>
      </p:sp>
    </p:spTree>
    <p:extLst>
      <p:ext uri="{BB962C8B-B14F-4D97-AF65-F5344CB8AC3E}">
        <p14:creationId xmlns:p14="http://schemas.microsoft.com/office/powerpoint/2010/main" val="3237693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609600"/>
            <a:ext cx="7772400" cy="5410200"/>
          </a:xfrm>
        </p:spPr>
        <p:txBody>
          <a:bodyPr>
            <a:normAutofit/>
          </a:bodyPr>
          <a:lstStyle/>
          <a:p>
            <a:pPr algn="l" rtl="0"/>
            <a:r>
              <a:rPr lang="en-US" sz="2800" dirty="0"/>
              <a:t>FLLs are </a:t>
            </a:r>
            <a:r>
              <a:rPr lang="en-US" sz="2800" dirty="0">
                <a:solidFill>
                  <a:srgbClr val="FF0000"/>
                </a:solidFill>
              </a:rPr>
              <a:t>solid</a:t>
            </a:r>
            <a:r>
              <a:rPr lang="en-US" sz="2800" dirty="0"/>
              <a:t> or </a:t>
            </a:r>
            <a:r>
              <a:rPr lang="en-US" sz="2800" dirty="0">
                <a:solidFill>
                  <a:srgbClr val="FF0000"/>
                </a:solidFill>
              </a:rPr>
              <a:t>cystic masses </a:t>
            </a:r>
            <a:r>
              <a:rPr lang="en-US" sz="2800" dirty="0"/>
              <a:t>or </a:t>
            </a:r>
            <a:r>
              <a:rPr lang="en-US" sz="2800" dirty="0">
                <a:solidFill>
                  <a:srgbClr val="FF0000"/>
                </a:solidFill>
              </a:rPr>
              <a:t>areas </a:t>
            </a:r>
            <a:r>
              <a:rPr lang="en-US" sz="2800" dirty="0" smtClean="0">
                <a:solidFill>
                  <a:srgbClr val="FF0000"/>
                </a:solidFill>
              </a:rPr>
              <a:t>of tissue</a:t>
            </a:r>
            <a:r>
              <a:rPr lang="en-US" sz="2800" dirty="0" smtClean="0"/>
              <a:t> </a:t>
            </a:r>
            <a:r>
              <a:rPr lang="en-US" sz="2800" dirty="0"/>
              <a:t>that are </a:t>
            </a:r>
            <a:r>
              <a:rPr lang="en-US" sz="2800" dirty="0" smtClean="0"/>
              <a:t>identified </a:t>
            </a:r>
            <a:r>
              <a:rPr lang="en-US" sz="2800" dirty="0"/>
              <a:t>as an abnormal part of the liver</a:t>
            </a:r>
            <a:r>
              <a:rPr lang="en-US" sz="2800" dirty="0" smtClean="0"/>
              <a:t>.</a:t>
            </a:r>
          </a:p>
          <a:p>
            <a:pPr marL="18288" indent="0">
              <a:buNone/>
            </a:pPr>
            <a:endParaRPr lang="en-US" sz="2800" dirty="0" smtClean="0"/>
          </a:p>
          <a:p>
            <a:pPr algn="l" rtl="0"/>
            <a:r>
              <a:rPr lang="en-US" sz="2800" dirty="0" smtClean="0"/>
              <a:t>Because </a:t>
            </a:r>
            <a:r>
              <a:rPr lang="en-US" sz="2800" dirty="0"/>
              <a:t>of the widespread clinical use of imaging modalities such as </a:t>
            </a:r>
            <a:r>
              <a:rPr lang="en-US" sz="2800" dirty="0" smtClean="0"/>
              <a:t>US, CT, </a:t>
            </a:r>
            <a:r>
              <a:rPr lang="en-US" sz="2800" dirty="0"/>
              <a:t>and </a:t>
            </a:r>
            <a:r>
              <a:rPr lang="en-US" sz="2800" dirty="0" smtClean="0"/>
              <a:t>MRI, </a:t>
            </a:r>
            <a:r>
              <a:rPr lang="en-US" sz="2800" dirty="0"/>
              <a:t>previously unsuspected liver lesions are </a:t>
            </a:r>
            <a:r>
              <a:rPr lang="en-US" sz="2800" dirty="0">
                <a:solidFill>
                  <a:srgbClr val="FF0000"/>
                </a:solidFill>
              </a:rPr>
              <a:t>increasingly being discovered in otherwise asymptomatic patients</a:t>
            </a:r>
            <a:r>
              <a:rPr lang="en-US" sz="2800" dirty="0" smtClean="0">
                <a:solidFill>
                  <a:srgbClr val="FF0000"/>
                </a:solidFill>
              </a:rPr>
              <a:t>.</a:t>
            </a:r>
          </a:p>
          <a:p>
            <a:endParaRPr lang="en-US" sz="2800" dirty="0"/>
          </a:p>
          <a:p>
            <a:endParaRPr lang="en-US" sz="2800" dirty="0"/>
          </a:p>
          <a:p>
            <a:endParaRPr lang="en-US" sz="2800" dirty="0"/>
          </a:p>
        </p:txBody>
      </p:sp>
    </p:spTree>
    <p:extLst>
      <p:ext uri="{BB962C8B-B14F-4D97-AF65-F5344CB8AC3E}">
        <p14:creationId xmlns:p14="http://schemas.microsoft.com/office/powerpoint/2010/main" val="2517931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990600"/>
            <a:ext cx="7239000" cy="4876799"/>
          </a:xfrm>
        </p:spPr>
        <p:txBody>
          <a:bodyPr/>
          <a:lstStyle/>
          <a:p>
            <a:pPr algn="l" rtl="0"/>
            <a:r>
              <a:rPr lang="en-US" dirty="0"/>
              <a:t> </a:t>
            </a:r>
            <a:r>
              <a:rPr lang="en-US" b="1" dirty="0" smtClean="0">
                <a:solidFill>
                  <a:srgbClr val="0070C0"/>
                </a:solidFill>
              </a:rPr>
              <a:t>The current evidence </a:t>
            </a:r>
            <a:r>
              <a:rPr lang="en-US" b="1" dirty="0">
                <a:solidFill>
                  <a:srgbClr val="0070C0"/>
                </a:solidFill>
              </a:rPr>
              <a:t>does not support routine screening for CCA in </a:t>
            </a:r>
            <a:r>
              <a:rPr lang="en-US" b="1" dirty="0" smtClean="0">
                <a:solidFill>
                  <a:srgbClr val="0070C0"/>
                </a:solidFill>
              </a:rPr>
              <a:t>patients with </a:t>
            </a:r>
            <a:r>
              <a:rPr lang="en-US" b="1" dirty="0">
                <a:solidFill>
                  <a:srgbClr val="0070C0"/>
                </a:solidFill>
              </a:rPr>
              <a:t>underlying PSC, despite the increased incidence of CCA </a:t>
            </a:r>
            <a:r>
              <a:rPr lang="en-US" b="1" dirty="0" smtClean="0">
                <a:solidFill>
                  <a:srgbClr val="0070C0"/>
                </a:solidFill>
              </a:rPr>
              <a:t>in this </a:t>
            </a:r>
            <a:r>
              <a:rPr lang="en-US" b="1" dirty="0">
                <a:solidFill>
                  <a:srgbClr val="0070C0"/>
                </a:solidFill>
              </a:rPr>
              <a:t>population.</a:t>
            </a:r>
          </a:p>
          <a:p>
            <a:endParaRPr lang="en-US" b="1" dirty="0">
              <a:solidFill>
                <a:srgbClr val="FFC000"/>
              </a:solidFill>
            </a:endParaRPr>
          </a:p>
          <a:p>
            <a:endParaRPr lang="en-US" b="1" dirty="0">
              <a:solidFill>
                <a:srgbClr val="FFC000"/>
              </a:solidFill>
            </a:endParaRPr>
          </a:p>
        </p:txBody>
      </p:sp>
    </p:spTree>
    <p:extLst>
      <p:ext uri="{BB962C8B-B14F-4D97-AF65-F5344CB8AC3E}">
        <p14:creationId xmlns:p14="http://schemas.microsoft.com/office/powerpoint/2010/main" val="4008194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7696200" cy="4876800"/>
          </a:xfrm>
        </p:spPr>
        <p:txBody>
          <a:bodyPr>
            <a:normAutofit/>
          </a:bodyPr>
          <a:lstStyle/>
          <a:p>
            <a:pPr algn="l" rtl="0"/>
            <a:r>
              <a:rPr lang="en-US" dirty="0" smtClean="0"/>
              <a:t>Patients </a:t>
            </a:r>
            <a:r>
              <a:rPr lang="en-US" dirty="0"/>
              <a:t>with ICCA may present with nonspecific </a:t>
            </a:r>
            <a:r>
              <a:rPr lang="en-US" dirty="0" smtClean="0"/>
              <a:t>symptoms including</a:t>
            </a:r>
          </a:p>
          <a:p>
            <a:pPr marL="109728" indent="0" algn="l" rtl="0">
              <a:buNone/>
            </a:pPr>
            <a:r>
              <a:rPr lang="en-US" dirty="0" smtClean="0">
                <a:solidFill>
                  <a:srgbClr val="FF0000"/>
                </a:solidFill>
              </a:rPr>
              <a:t>abdominal </a:t>
            </a:r>
            <a:r>
              <a:rPr lang="en-US" dirty="0">
                <a:solidFill>
                  <a:srgbClr val="FF0000"/>
                </a:solidFill>
              </a:rPr>
              <a:t>pain, diminished appetite, weight </a:t>
            </a:r>
            <a:r>
              <a:rPr lang="en-US" dirty="0" smtClean="0">
                <a:solidFill>
                  <a:srgbClr val="FF0000"/>
                </a:solidFill>
              </a:rPr>
              <a:t>loss, malaise</a:t>
            </a:r>
            <a:r>
              <a:rPr lang="en-US" dirty="0">
                <a:solidFill>
                  <a:srgbClr val="FF0000"/>
                </a:solidFill>
              </a:rPr>
              <a:t>, and night sweats</a:t>
            </a:r>
            <a:r>
              <a:rPr lang="en-US" dirty="0"/>
              <a:t>. </a:t>
            </a:r>
            <a:endParaRPr lang="en-US" dirty="0" smtClean="0"/>
          </a:p>
          <a:p>
            <a:pPr algn="l" rtl="0"/>
            <a:r>
              <a:rPr lang="en-US" dirty="0" smtClean="0">
                <a:solidFill>
                  <a:srgbClr val="0070C0"/>
                </a:solidFill>
              </a:rPr>
              <a:t>Laboratory </a:t>
            </a:r>
            <a:r>
              <a:rPr lang="en-US" dirty="0">
                <a:solidFill>
                  <a:srgbClr val="0070C0"/>
                </a:solidFill>
              </a:rPr>
              <a:t>tests are usually nonspecific</a:t>
            </a:r>
            <a:r>
              <a:rPr lang="en-US" dirty="0" smtClean="0">
                <a:solidFill>
                  <a:srgbClr val="0070C0"/>
                </a:solidFill>
              </a:rPr>
              <a:t>.</a:t>
            </a:r>
          </a:p>
          <a:p>
            <a:pPr algn="l" rtl="0"/>
            <a:endParaRPr lang="en-US" dirty="0"/>
          </a:p>
          <a:p>
            <a:pPr algn="l" rtl="0"/>
            <a:r>
              <a:rPr lang="en-US" b="1" dirty="0">
                <a:solidFill>
                  <a:srgbClr val="FFC000"/>
                </a:solidFill>
              </a:rPr>
              <a:t>CT and MRI can greatly assist in the diagnosis of CCA</a:t>
            </a:r>
            <a:r>
              <a:rPr lang="en-US" b="1" dirty="0" smtClean="0">
                <a:solidFill>
                  <a:srgbClr val="FFC000"/>
                </a:solidFill>
              </a:rPr>
              <a:t>.</a:t>
            </a:r>
            <a:endParaRPr lang="en-US" b="1" dirty="0">
              <a:solidFill>
                <a:srgbClr val="FFC000"/>
              </a:solidFill>
            </a:endParaRPr>
          </a:p>
        </p:txBody>
      </p:sp>
      <p:sp>
        <p:nvSpPr>
          <p:cNvPr id="2" name="Title 1"/>
          <p:cNvSpPr>
            <a:spLocks noGrp="1"/>
          </p:cNvSpPr>
          <p:nvPr>
            <p:ph type="title"/>
          </p:nvPr>
        </p:nvSpPr>
        <p:spPr>
          <a:xfrm>
            <a:off x="381000" y="685800"/>
            <a:ext cx="7543800" cy="990600"/>
          </a:xfrm>
        </p:spPr>
        <p:txBody>
          <a:bodyPr>
            <a:normAutofit fontScale="90000"/>
          </a:bodyPr>
          <a:lstStyle/>
          <a:p>
            <a:r>
              <a:rPr lang="en-US" dirty="0">
                <a:solidFill>
                  <a:srgbClr val="0070C0"/>
                </a:solidFill>
              </a:rPr>
              <a:t>Diagnosis of CCA</a:t>
            </a:r>
            <a:r>
              <a:rPr lang="en-US" dirty="0">
                <a:solidFill>
                  <a:srgbClr val="FFC000"/>
                </a:solidFill>
              </a:rPr>
              <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4034418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685801"/>
            <a:ext cx="7239000" cy="5410199"/>
          </a:xfrm>
        </p:spPr>
        <p:txBody>
          <a:bodyPr>
            <a:normAutofit/>
          </a:bodyPr>
          <a:lstStyle/>
          <a:p>
            <a:pPr algn="l" rtl="0"/>
            <a:r>
              <a:rPr lang="en-US" sz="2800" dirty="0"/>
              <a:t>ICCA </a:t>
            </a:r>
            <a:r>
              <a:rPr lang="en-US" sz="2800" b="1" dirty="0">
                <a:solidFill>
                  <a:srgbClr val="FF0000"/>
                </a:solidFill>
              </a:rPr>
              <a:t>takes up contrast agent progressively during the </a:t>
            </a:r>
            <a:r>
              <a:rPr lang="en-US" sz="2800" b="1" dirty="0" smtClean="0">
                <a:solidFill>
                  <a:srgbClr val="FF0000"/>
                </a:solidFill>
              </a:rPr>
              <a:t>arterial and </a:t>
            </a:r>
            <a:r>
              <a:rPr lang="en-US" sz="2800" b="1" dirty="0">
                <a:solidFill>
                  <a:srgbClr val="FF0000"/>
                </a:solidFill>
              </a:rPr>
              <a:t>venous phases of studies </a:t>
            </a:r>
            <a:r>
              <a:rPr lang="en-US" dirty="0"/>
              <a:t>— especially if the lesion is &gt; 2 </a:t>
            </a:r>
            <a:r>
              <a:rPr lang="en-US" dirty="0" smtClean="0"/>
              <a:t>cm, because </a:t>
            </a:r>
            <a:r>
              <a:rPr lang="en-US" dirty="0"/>
              <a:t>of its extensive </a:t>
            </a:r>
            <a:r>
              <a:rPr lang="en-US" dirty="0" err="1">
                <a:solidFill>
                  <a:srgbClr val="FF0000"/>
                </a:solidFill>
              </a:rPr>
              <a:t>desmoplastic</a:t>
            </a:r>
            <a:r>
              <a:rPr lang="en-US" dirty="0"/>
              <a:t> reaction. </a:t>
            </a:r>
            <a:endParaRPr lang="en-US" dirty="0" smtClean="0"/>
          </a:p>
          <a:p>
            <a:pPr algn="l" rtl="0"/>
            <a:endParaRPr lang="en-US" dirty="0"/>
          </a:p>
          <a:p>
            <a:pPr algn="l" rtl="0"/>
            <a:r>
              <a:rPr lang="en-US" dirty="0" smtClean="0"/>
              <a:t>Other associated findings </a:t>
            </a:r>
            <a:r>
              <a:rPr lang="en-US" dirty="0"/>
              <a:t>may include </a:t>
            </a:r>
            <a:r>
              <a:rPr lang="en-US" dirty="0" smtClean="0"/>
              <a:t>:</a:t>
            </a:r>
          </a:p>
          <a:p>
            <a:pPr marL="624078" indent="-514350" algn="l" rtl="0">
              <a:buFont typeface="+mj-lt"/>
              <a:buAutoNum type="arabicPeriod"/>
            </a:pPr>
            <a:r>
              <a:rPr lang="en-US" dirty="0" smtClean="0">
                <a:solidFill>
                  <a:srgbClr val="0070C0"/>
                </a:solidFill>
              </a:rPr>
              <a:t>hepatic </a:t>
            </a:r>
            <a:r>
              <a:rPr lang="en-US" dirty="0">
                <a:solidFill>
                  <a:srgbClr val="0070C0"/>
                </a:solidFill>
              </a:rPr>
              <a:t>capsular </a:t>
            </a:r>
            <a:r>
              <a:rPr lang="en-US" dirty="0" smtClean="0">
                <a:solidFill>
                  <a:srgbClr val="0070C0"/>
                </a:solidFill>
              </a:rPr>
              <a:t>retraction</a:t>
            </a:r>
          </a:p>
          <a:p>
            <a:pPr marL="624078" indent="-514350" algn="l" rtl="0">
              <a:buFont typeface="+mj-lt"/>
              <a:buAutoNum type="arabicPeriod"/>
            </a:pPr>
            <a:r>
              <a:rPr lang="en-US" dirty="0" smtClean="0">
                <a:solidFill>
                  <a:srgbClr val="0070C0"/>
                </a:solidFill>
              </a:rPr>
              <a:t>vascular encasement </a:t>
            </a:r>
            <a:r>
              <a:rPr lang="en-US" dirty="0">
                <a:solidFill>
                  <a:srgbClr val="0070C0"/>
                </a:solidFill>
              </a:rPr>
              <a:t>that may lead to lobar </a:t>
            </a:r>
            <a:r>
              <a:rPr lang="en-US" dirty="0" smtClean="0">
                <a:solidFill>
                  <a:srgbClr val="0070C0"/>
                </a:solidFill>
              </a:rPr>
              <a:t>atrophy</a:t>
            </a:r>
          </a:p>
          <a:p>
            <a:pPr marL="624078" indent="-514350" algn="l" rtl="0">
              <a:buFont typeface="+mj-lt"/>
              <a:buAutoNum type="arabicPeriod"/>
            </a:pPr>
            <a:r>
              <a:rPr lang="en-US" dirty="0" smtClean="0">
                <a:solidFill>
                  <a:srgbClr val="0070C0"/>
                </a:solidFill>
              </a:rPr>
              <a:t>dilatation of peripheral </a:t>
            </a:r>
            <a:r>
              <a:rPr lang="en-US" dirty="0">
                <a:solidFill>
                  <a:srgbClr val="0070C0"/>
                </a:solidFill>
              </a:rPr>
              <a:t>bile </a:t>
            </a:r>
            <a:r>
              <a:rPr lang="en-US" dirty="0" smtClean="0">
                <a:solidFill>
                  <a:srgbClr val="0070C0"/>
                </a:solidFill>
              </a:rPr>
              <a:t>ducts</a:t>
            </a:r>
          </a:p>
          <a:p>
            <a:pPr algn="l" rtl="0"/>
            <a:endParaRPr lang="en-US" dirty="0" smtClean="0"/>
          </a:p>
          <a:p>
            <a:endParaRPr lang="en-US" dirty="0"/>
          </a:p>
        </p:txBody>
      </p:sp>
    </p:spTree>
    <p:extLst>
      <p:ext uri="{BB962C8B-B14F-4D97-AF65-F5344CB8AC3E}">
        <p14:creationId xmlns:p14="http://schemas.microsoft.com/office/powerpoint/2010/main" val="1359100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685801"/>
            <a:ext cx="7162800" cy="4190999"/>
          </a:xfrm>
        </p:spPr>
        <p:txBody>
          <a:bodyPr>
            <a:normAutofit/>
          </a:bodyPr>
          <a:lstStyle/>
          <a:p>
            <a:pPr algn="l" rtl="0"/>
            <a:r>
              <a:rPr lang="en-US" sz="2800" dirty="0"/>
              <a:t>ICCA may be </a:t>
            </a:r>
            <a:r>
              <a:rPr lang="en-US" sz="2800" dirty="0">
                <a:solidFill>
                  <a:srgbClr val="FF0000"/>
                </a:solidFill>
              </a:rPr>
              <a:t>difficult </a:t>
            </a:r>
            <a:r>
              <a:rPr lang="en-US" sz="2800" dirty="0"/>
              <a:t>to differentiate from a </a:t>
            </a:r>
            <a:r>
              <a:rPr lang="en-US" sz="2800" dirty="0">
                <a:solidFill>
                  <a:srgbClr val="FF0000"/>
                </a:solidFill>
              </a:rPr>
              <a:t>metastatic lesion </a:t>
            </a:r>
            <a:r>
              <a:rPr lang="en-US" sz="2800" dirty="0"/>
              <a:t>(especially a metastasis from a foregut adenocarcinoma) by </a:t>
            </a:r>
            <a:r>
              <a:rPr lang="en-US" sz="2800" dirty="0">
                <a:solidFill>
                  <a:srgbClr val="FF0000"/>
                </a:solidFill>
              </a:rPr>
              <a:t>imaging</a:t>
            </a:r>
            <a:r>
              <a:rPr lang="en-US" sz="2800" dirty="0"/>
              <a:t> and </a:t>
            </a:r>
            <a:r>
              <a:rPr lang="en-US" sz="2800" dirty="0">
                <a:solidFill>
                  <a:srgbClr val="FF0000"/>
                </a:solidFill>
              </a:rPr>
              <a:t>histology</a:t>
            </a:r>
            <a:r>
              <a:rPr lang="en-US" sz="2800" dirty="0"/>
              <a:t> . </a:t>
            </a:r>
          </a:p>
          <a:p>
            <a:endParaRPr lang="en-US" sz="2800" dirty="0"/>
          </a:p>
          <a:p>
            <a:endParaRPr lang="en-US" sz="2800" dirty="0"/>
          </a:p>
        </p:txBody>
      </p:sp>
    </p:spTree>
    <p:extLst>
      <p:ext uri="{BB962C8B-B14F-4D97-AF65-F5344CB8AC3E}">
        <p14:creationId xmlns:p14="http://schemas.microsoft.com/office/powerpoint/2010/main" val="1284372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92" t="23647" r="1396" b="26059"/>
          <a:stretch/>
        </p:blipFill>
        <p:spPr bwMode="auto">
          <a:xfrm>
            <a:off x="0" y="990600"/>
            <a:ext cx="922020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898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1"/>
            <a:ext cx="8077200" cy="5486399"/>
          </a:xfrm>
        </p:spPr>
        <p:txBody>
          <a:bodyPr>
            <a:normAutofit lnSpcReduction="10000"/>
          </a:bodyPr>
          <a:lstStyle/>
          <a:p>
            <a:pPr algn="l" rtl="0"/>
            <a:r>
              <a:rPr lang="en-US" sz="2800" b="1" dirty="0">
                <a:solidFill>
                  <a:srgbClr val="0070C0"/>
                </a:solidFill>
              </a:rPr>
              <a:t>A </a:t>
            </a:r>
            <a:r>
              <a:rPr lang="en-US" sz="2800" b="1" dirty="0" smtClean="0">
                <a:solidFill>
                  <a:srgbClr val="0070C0"/>
                </a:solidFill>
              </a:rPr>
              <a:t>diagnosis of </a:t>
            </a:r>
            <a:r>
              <a:rPr lang="en-US" sz="2800" b="1" dirty="0">
                <a:solidFill>
                  <a:srgbClr val="0070C0"/>
                </a:solidFill>
              </a:rPr>
              <a:t>CCA cannot be confidently made with radiological </a:t>
            </a:r>
            <a:r>
              <a:rPr lang="en-US" sz="2800" b="1" dirty="0" smtClean="0">
                <a:solidFill>
                  <a:srgbClr val="0070C0"/>
                </a:solidFill>
              </a:rPr>
              <a:t>imaging alone</a:t>
            </a:r>
            <a:r>
              <a:rPr lang="en-US" b="1" dirty="0">
                <a:solidFill>
                  <a:srgbClr val="FFC000"/>
                </a:solidFill>
              </a:rPr>
              <a:t>. </a:t>
            </a:r>
            <a:endParaRPr lang="en-US" b="1" dirty="0" smtClean="0">
              <a:solidFill>
                <a:srgbClr val="FFC000"/>
              </a:solidFill>
            </a:endParaRPr>
          </a:p>
          <a:p>
            <a:pPr algn="l" rtl="0"/>
            <a:endParaRPr lang="en-US" dirty="0" smtClean="0"/>
          </a:p>
          <a:p>
            <a:pPr algn="l" rtl="0"/>
            <a:r>
              <a:rPr lang="en-US" dirty="0" smtClean="0">
                <a:solidFill>
                  <a:srgbClr val="00B0F0"/>
                </a:solidFill>
              </a:rPr>
              <a:t>If </a:t>
            </a:r>
            <a:r>
              <a:rPr lang="en-US" dirty="0">
                <a:solidFill>
                  <a:srgbClr val="00B0F0"/>
                </a:solidFill>
              </a:rPr>
              <a:t>surgery is indicated for a patient with an FLL </a:t>
            </a:r>
            <a:r>
              <a:rPr lang="en-US" dirty="0" smtClean="0">
                <a:solidFill>
                  <a:srgbClr val="00B0F0"/>
                </a:solidFill>
              </a:rPr>
              <a:t>suspected of </a:t>
            </a:r>
            <a:r>
              <a:rPr lang="en-US" dirty="0">
                <a:solidFill>
                  <a:srgbClr val="00B0F0"/>
                </a:solidFill>
              </a:rPr>
              <a:t>having underlying primary hepatic malignancy, </a:t>
            </a:r>
            <a:r>
              <a:rPr lang="en-US" dirty="0" smtClean="0">
                <a:solidFill>
                  <a:srgbClr val="00B0F0"/>
                </a:solidFill>
              </a:rPr>
              <a:t>a diagnostic </a:t>
            </a:r>
            <a:r>
              <a:rPr lang="en-US" dirty="0">
                <a:solidFill>
                  <a:srgbClr val="00B0F0"/>
                </a:solidFill>
              </a:rPr>
              <a:t>biopsy may not be required because its results </a:t>
            </a:r>
            <a:r>
              <a:rPr lang="en-US" dirty="0" smtClean="0">
                <a:solidFill>
                  <a:srgbClr val="00B0F0"/>
                </a:solidFill>
              </a:rPr>
              <a:t>will not </a:t>
            </a:r>
            <a:r>
              <a:rPr lang="en-US" dirty="0">
                <a:solidFill>
                  <a:srgbClr val="00B0F0"/>
                </a:solidFill>
              </a:rPr>
              <a:t>change the management strategy and may lead to </a:t>
            </a:r>
            <a:r>
              <a:rPr lang="en-US" dirty="0" smtClean="0">
                <a:solidFill>
                  <a:srgbClr val="00B0F0"/>
                </a:solidFill>
              </a:rPr>
              <a:t>seeding</a:t>
            </a:r>
          </a:p>
          <a:p>
            <a:pPr algn="l" rtl="0"/>
            <a:endParaRPr lang="en-US" dirty="0"/>
          </a:p>
          <a:p>
            <a:pPr algn="l" rtl="0"/>
            <a:r>
              <a:rPr lang="en-US" dirty="0" smtClean="0">
                <a:solidFill>
                  <a:srgbClr val="FF0000"/>
                </a:solidFill>
              </a:rPr>
              <a:t>In </a:t>
            </a:r>
            <a:r>
              <a:rPr lang="en-US" dirty="0">
                <a:solidFill>
                  <a:srgbClr val="FF0000"/>
                </a:solidFill>
              </a:rPr>
              <a:t>all other cases, a biopsy specimen should be obtained </a:t>
            </a:r>
            <a:r>
              <a:rPr lang="en-US" dirty="0" smtClean="0"/>
              <a:t>to confirm </a:t>
            </a:r>
            <a:r>
              <a:rPr lang="en-US" dirty="0"/>
              <a:t>the diagnosis if CCA is suspected. </a:t>
            </a:r>
          </a:p>
        </p:txBody>
      </p:sp>
    </p:spTree>
    <p:extLst>
      <p:ext uri="{BB962C8B-B14F-4D97-AF65-F5344CB8AC3E}">
        <p14:creationId xmlns:p14="http://schemas.microsoft.com/office/powerpoint/2010/main" val="2796479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85801"/>
            <a:ext cx="7620000" cy="5105399"/>
          </a:xfrm>
        </p:spPr>
        <p:txBody>
          <a:bodyPr>
            <a:normAutofit/>
          </a:bodyPr>
          <a:lstStyle/>
          <a:p>
            <a:pPr algn="l" rtl="0"/>
            <a:r>
              <a:rPr lang="en-US" dirty="0"/>
              <a:t>Either CT or </a:t>
            </a:r>
            <a:r>
              <a:rPr lang="en-US" dirty="0" smtClean="0"/>
              <a:t>MRI is </a:t>
            </a:r>
            <a:r>
              <a:rPr lang="en-US" dirty="0"/>
              <a:t>appropriate for the </a:t>
            </a:r>
            <a:r>
              <a:rPr lang="en-US" dirty="0" smtClean="0"/>
              <a:t>evaluation</a:t>
            </a:r>
          </a:p>
          <a:p>
            <a:pPr algn="l" rtl="0"/>
            <a:endParaRPr lang="en-US" dirty="0"/>
          </a:p>
          <a:p>
            <a:pPr algn="l" rtl="0"/>
            <a:r>
              <a:rPr lang="en-US" b="1" dirty="0" err="1" smtClean="0">
                <a:solidFill>
                  <a:srgbClr val="FF0000"/>
                </a:solidFill>
              </a:rPr>
              <a:t>Multidetector</a:t>
            </a:r>
            <a:r>
              <a:rPr lang="en-US" b="1" dirty="0" smtClean="0">
                <a:solidFill>
                  <a:srgbClr val="FF0000"/>
                </a:solidFill>
              </a:rPr>
              <a:t> CT </a:t>
            </a:r>
            <a:r>
              <a:rPr lang="en-US" dirty="0" smtClean="0">
                <a:solidFill>
                  <a:srgbClr val="FF0000"/>
                </a:solidFill>
              </a:rPr>
              <a:t>may </a:t>
            </a:r>
            <a:r>
              <a:rPr lang="en-US" dirty="0">
                <a:solidFill>
                  <a:srgbClr val="FF0000"/>
                </a:solidFill>
              </a:rPr>
              <a:t>be more accurate </a:t>
            </a:r>
            <a:r>
              <a:rPr lang="en-US" b="1" dirty="0">
                <a:solidFill>
                  <a:srgbClr val="FF0000"/>
                </a:solidFill>
              </a:rPr>
              <a:t>than MRI for predicting </a:t>
            </a:r>
            <a:r>
              <a:rPr lang="en-US" b="1" dirty="0" err="1" smtClean="0">
                <a:solidFill>
                  <a:srgbClr val="FF0000"/>
                </a:solidFill>
              </a:rPr>
              <a:t>resectability</a:t>
            </a:r>
            <a:r>
              <a:rPr lang="en-US" b="1" dirty="0" smtClean="0">
                <a:solidFill>
                  <a:srgbClr val="FFC000"/>
                </a:solidFill>
              </a:rPr>
              <a:t>, </a:t>
            </a:r>
            <a:r>
              <a:rPr lang="en-US" dirty="0" smtClean="0"/>
              <a:t>with </a:t>
            </a:r>
            <a:r>
              <a:rPr lang="en-US" dirty="0"/>
              <a:t>an accuracy of 85 % to 100 % , and may be better for </a:t>
            </a:r>
            <a:r>
              <a:rPr lang="en-US" dirty="0" smtClean="0"/>
              <a:t>identifying </a:t>
            </a:r>
            <a:r>
              <a:rPr lang="en-US" dirty="0" err="1" smtClean="0"/>
              <a:t>extrahepatic</a:t>
            </a:r>
            <a:r>
              <a:rPr lang="en-US" dirty="0" smtClean="0"/>
              <a:t> metastases.  </a:t>
            </a:r>
            <a:endParaRPr lang="en-US" dirty="0"/>
          </a:p>
          <a:p>
            <a:endParaRPr lang="en-US" dirty="0"/>
          </a:p>
          <a:p>
            <a:endParaRPr lang="en-US" dirty="0"/>
          </a:p>
        </p:txBody>
      </p:sp>
    </p:spTree>
    <p:extLst>
      <p:ext uri="{BB962C8B-B14F-4D97-AF65-F5344CB8AC3E}">
        <p14:creationId xmlns:p14="http://schemas.microsoft.com/office/powerpoint/2010/main" val="1900128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1"/>
            <a:ext cx="7543800" cy="4876799"/>
          </a:xfrm>
        </p:spPr>
        <p:txBody>
          <a:bodyPr>
            <a:normAutofit lnSpcReduction="10000"/>
          </a:bodyPr>
          <a:lstStyle/>
          <a:p>
            <a:pPr algn="l" rtl="0"/>
            <a:r>
              <a:rPr lang="en-US" dirty="0"/>
              <a:t>The utility of </a:t>
            </a:r>
            <a:r>
              <a:rPr lang="en-US" b="1" dirty="0">
                <a:solidFill>
                  <a:srgbClr val="FFC000"/>
                </a:solidFill>
              </a:rPr>
              <a:t>PET</a:t>
            </a:r>
            <a:r>
              <a:rPr lang="en-US" dirty="0"/>
              <a:t> in </a:t>
            </a:r>
            <a:r>
              <a:rPr lang="en-US" dirty="0" smtClean="0"/>
              <a:t>the diagnosis </a:t>
            </a:r>
            <a:r>
              <a:rPr lang="en-US" dirty="0"/>
              <a:t>of CCA is limited and PET </a:t>
            </a:r>
            <a:r>
              <a:rPr lang="en-US" b="1" dirty="0">
                <a:solidFill>
                  <a:srgbClr val="FFC000"/>
                </a:solidFill>
              </a:rPr>
              <a:t>should not be used routinely</a:t>
            </a:r>
            <a:r>
              <a:rPr lang="en-US" dirty="0"/>
              <a:t>;</a:t>
            </a:r>
          </a:p>
          <a:p>
            <a:pPr algn="l" rtl="0"/>
            <a:r>
              <a:rPr lang="en-US" dirty="0"/>
              <a:t>PET detects ICCA with </a:t>
            </a:r>
            <a:r>
              <a:rPr lang="en-US" dirty="0">
                <a:solidFill>
                  <a:srgbClr val="FF0000"/>
                </a:solidFill>
              </a:rPr>
              <a:t>sensitivity</a:t>
            </a:r>
            <a:r>
              <a:rPr lang="en-US" dirty="0"/>
              <a:t> values ranging </a:t>
            </a:r>
            <a:r>
              <a:rPr lang="en-US" dirty="0" smtClean="0"/>
              <a:t>from </a:t>
            </a:r>
            <a:r>
              <a:rPr lang="en-US" dirty="0" smtClean="0">
                <a:solidFill>
                  <a:srgbClr val="FF0000"/>
                </a:solidFill>
              </a:rPr>
              <a:t>18 </a:t>
            </a:r>
            <a:r>
              <a:rPr lang="en-US" dirty="0">
                <a:solidFill>
                  <a:srgbClr val="FF0000"/>
                </a:solidFill>
              </a:rPr>
              <a:t>% (for infiltrating types) to &gt; 80 % (for mass-forming types</a:t>
            </a:r>
            <a:r>
              <a:rPr lang="en-US" dirty="0" smtClean="0">
                <a:solidFill>
                  <a:srgbClr val="FF0000"/>
                </a:solidFill>
              </a:rPr>
              <a:t>)</a:t>
            </a:r>
          </a:p>
          <a:p>
            <a:pPr algn="l" rtl="0"/>
            <a:endParaRPr lang="en-US" dirty="0"/>
          </a:p>
          <a:p>
            <a:pPr algn="l" rtl="0"/>
            <a:endParaRPr lang="en-US" dirty="0"/>
          </a:p>
          <a:p>
            <a:pPr algn="l" rtl="0"/>
            <a:r>
              <a:rPr lang="en-US" dirty="0" smtClean="0"/>
              <a:t> </a:t>
            </a:r>
            <a:r>
              <a:rPr lang="en-US" b="1" dirty="0">
                <a:solidFill>
                  <a:srgbClr val="FF0000"/>
                </a:solidFill>
              </a:rPr>
              <a:t>Carbohydrate antigen 19-9</a:t>
            </a:r>
            <a:r>
              <a:rPr lang="en-US" dirty="0">
                <a:solidFill>
                  <a:srgbClr val="FF0000"/>
                </a:solidFill>
              </a:rPr>
              <a:t> </a:t>
            </a:r>
            <a:r>
              <a:rPr lang="en-US" dirty="0"/>
              <a:t>is a serum marker that can </a:t>
            </a:r>
            <a:r>
              <a:rPr lang="en-US" dirty="0" smtClean="0"/>
              <a:t>be measured </a:t>
            </a:r>
            <a:r>
              <a:rPr lang="en-US" dirty="0"/>
              <a:t>to identify patients with ICCA, </a:t>
            </a:r>
            <a:r>
              <a:rPr lang="en-US" b="1" dirty="0">
                <a:solidFill>
                  <a:srgbClr val="FF0000"/>
                </a:solidFill>
              </a:rPr>
              <a:t>with 62 % </a:t>
            </a:r>
            <a:r>
              <a:rPr lang="en-US" b="1" dirty="0" smtClean="0">
                <a:solidFill>
                  <a:srgbClr val="FF0000"/>
                </a:solidFill>
              </a:rPr>
              <a:t>sensitivity and </a:t>
            </a:r>
            <a:r>
              <a:rPr lang="en-US" b="1" dirty="0">
                <a:solidFill>
                  <a:srgbClr val="FF0000"/>
                </a:solidFill>
              </a:rPr>
              <a:t>63 % specificity </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1424692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7010400" cy="4495799"/>
          </a:xfrm>
        </p:spPr>
        <p:txBody>
          <a:bodyPr>
            <a:normAutofit fontScale="85000" lnSpcReduction="20000"/>
          </a:bodyPr>
          <a:lstStyle/>
          <a:p>
            <a:pPr algn="l" rtl="0"/>
            <a:r>
              <a:rPr lang="en-US" dirty="0" smtClean="0"/>
              <a:t>When </a:t>
            </a:r>
            <a:r>
              <a:rPr lang="en-US" b="1" dirty="0">
                <a:solidFill>
                  <a:srgbClr val="FFC000"/>
                </a:solidFill>
              </a:rPr>
              <a:t>surgical resection </a:t>
            </a:r>
            <a:r>
              <a:rPr lang="en-US" dirty="0"/>
              <a:t>can be </a:t>
            </a:r>
            <a:r>
              <a:rPr lang="en-US" dirty="0" smtClean="0"/>
              <a:t>offered </a:t>
            </a:r>
            <a:r>
              <a:rPr lang="en-US" dirty="0"/>
              <a:t>for ICCA, the </a:t>
            </a:r>
            <a:r>
              <a:rPr lang="en-US" dirty="0" smtClean="0"/>
              <a:t>median survival </a:t>
            </a:r>
            <a:r>
              <a:rPr lang="en-US" dirty="0"/>
              <a:t>time is 36 months, with a recurrence rate of 62.2 </a:t>
            </a:r>
            <a:r>
              <a:rPr lang="en-US" dirty="0" smtClean="0"/>
              <a:t>% after </a:t>
            </a:r>
            <a:r>
              <a:rPr lang="en-US" dirty="0"/>
              <a:t>a median of 26 months of follow-up </a:t>
            </a:r>
            <a:endParaRPr lang="en-US" dirty="0" smtClean="0"/>
          </a:p>
          <a:p>
            <a:pPr algn="l" rtl="0"/>
            <a:endParaRPr lang="en-US" dirty="0"/>
          </a:p>
          <a:p>
            <a:pPr algn="l" rtl="0"/>
            <a:r>
              <a:rPr lang="en-US" dirty="0" smtClean="0"/>
              <a:t> </a:t>
            </a:r>
            <a:r>
              <a:rPr lang="en-US" dirty="0"/>
              <a:t>However, </a:t>
            </a:r>
            <a:r>
              <a:rPr lang="en-US" dirty="0" smtClean="0"/>
              <a:t>even in </a:t>
            </a:r>
            <a:r>
              <a:rPr lang="en-US" dirty="0"/>
              <a:t>centers with expertise, &lt; 30 % of all patients undergo </a:t>
            </a:r>
            <a:r>
              <a:rPr lang="en-US" dirty="0" smtClean="0"/>
              <a:t>curative resections </a:t>
            </a:r>
          </a:p>
          <a:p>
            <a:pPr algn="l" rtl="0"/>
            <a:r>
              <a:rPr lang="en-US" dirty="0" smtClean="0"/>
              <a:t> </a:t>
            </a:r>
            <a:r>
              <a:rPr lang="en-US" b="1" dirty="0">
                <a:solidFill>
                  <a:srgbClr val="0070C0"/>
                </a:solidFill>
              </a:rPr>
              <a:t>Liver transplantation is contraindicated in </a:t>
            </a:r>
            <a:r>
              <a:rPr lang="en-US" b="1" dirty="0" smtClean="0">
                <a:solidFill>
                  <a:srgbClr val="0070C0"/>
                </a:solidFill>
              </a:rPr>
              <a:t>ICCA because </a:t>
            </a:r>
            <a:r>
              <a:rPr lang="en-US" b="1" dirty="0">
                <a:solidFill>
                  <a:srgbClr val="0070C0"/>
                </a:solidFill>
              </a:rPr>
              <a:t>of its poor results</a:t>
            </a:r>
            <a:r>
              <a:rPr lang="en-US" dirty="0" smtClean="0">
                <a:solidFill>
                  <a:srgbClr val="0070C0"/>
                </a:solidFill>
              </a:rPr>
              <a:t>.</a:t>
            </a:r>
          </a:p>
          <a:p>
            <a:pPr algn="l" rtl="0"/>
            <a:endParaRPr lang="en-US" dirty="0" smtClean="0"/>
          </a:p>
          <a:p>
            <a:pPr algn="l" rtl="0"/>
            <a:r>
              <a:rPr lang="en-US" dirty="0" smtClean="0"/>
              <a:t> </a:t>
            </a:r>
            <a:r>
              <a:rPr lang="en-US" dirty="0"/>
              <a:t>For inoperable tumors, </a:t>
            </a:r>
            <a:r>
              <a:rPr lang="en-US" b="1" dirty="0" smtClean="0">
                <a:solidFill>
                  <a:srgbClr val="0070C0"/>
                </a:solidFill>
              </a:rPr>
              <a:t>combination chemotherapy </a:t>
            </a:r>
            <a:r>
              <a:rPr lang="en-US" dirty="0">
                <a:solidFill>
                  <a:srgbClr val="0070C0"/>
                </a:solidFill>
              </a:rPr>
              <a:t>with gemcitabine plus </a:t>
            </a:r>
            <a:r>
              <a:rPr lang="en-US" dirty="0" err="1">
                <a:solidFill>
                  <a:srgbClr val="0070C0"/>
                </a:solidFill>
              </a:rPr>
              <a:t>cisplatin</a:t>
            </a:r>
            <a:r>
              <a:rPr lang="en-US" dirty="0">
                <a:solidFill>
                  <a:srgbClr val="0070C0"/>
                </a:solidFill>
              </a:rPr>
              <a:t> is the </a:t>
            </a:r>
            <a:r>
              <a:rPr lang="en-US" dirty="0" smtClean="0">
                <a:solidFill>
                  <a:srgbClr val="0070C0"/>
                </a:solidFill>
              </a:rPr>
              <a:t>standard therapy</a:t>
            </a:r>
            <a:r>
              <a:rPr lang="en-US" dirty="0" smtClean="0"/>
              <a:t> .</a:t>
            </a:r>
            <a:endParaRPr lang="en-US" dirty="0"/>
          </a:p>
        </p:txBody>
      </p:sp>
      <p:sp>
        <p:nvSpPr>
          <p:cNvPr id="2" name="Title 1"/>
          <p:cNvSpPr>
            <a:spLocks noGrp="1"/>
          </p:cNvSpPr>
          <p:nvPr>
            <p:ph type="title"/>
          </p:nvPr>
        </p:nvSpPr>
        <p:spPr>
          <a:xfrm>
            <a:off x="304800" y="609600"/>
            <a:ext cx="7543800" cy="914400"/>
          </a:xfrm>
        </p:spPr>
        <p:txBody>
          <a:bodyPr>
            <a:normAutofit fontScale="90000"/>
          </a:bodyPr>
          <a:lstStyle/>
          <a:p>
            <a:r>
              <a:rPr lang="en-US" dirty="0">
                <a:solidFill>
                  <a:srgbClr val="FFC000"/>
                </a:solidFill>
              </a:rPr>
              <a:t>Treatment of CCA</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3739312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66" t="55059" r="43529" b="14235"/>
          <a:stretch/>
        </p:blipFill>
        <p:spPr bwMode="auto">
          <a:xfrm>
            <a:off x="914400" y="1371601"/>
            <a:ext cx="6705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576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1"/>
            <a:ext cx="7543800" cy="4267199"/>
          </a:xfrm>
        </p:spPr>
        <p:txBody>
          <a:bodyPr>
            <a:normAutofit/>
          </a:bodyPr>
          <a:lstStyle/>
          <a:p>
            <a:pPr algn="l" rtl="0"/>
            <a:r>
              <a:rPr lang="en-US" sz="3200" dirty="0"/>
              <a:t>I</a:t>
            </a:r>
            <a:r>
              <a:rPr lang="en-US" sz="3200" dirty="0" smtClean="0"/>
              <a:t>mportantly</a:t>
            </a:r>
            <a:r>
              <a:rPr lang="en-US" sz="3200" dirty="0"/>
              <a:t>, the evaluation of liver lesions has taken on greater importance because of the </a:t>
            </a:r>
            <a:r>
              <a:rPr lang="en-US" sz="3200" b="1" dirty="0">
                <a:solidFill>
                  <a:srgbClr val="FF0000"/>
                </a:solidFill>
              </a:rPr>
              <a:t>increasing incidence of primary hepatic malignancies</a:t>
            </a:r>
            <a:r>
              <a:rPr lang="en-US" sz="3200" dirty="0"/>
              <a:t>, especially hepatocellular carcinoma (HCC) and </a:t>
            </a:r>
            <a:r>
              <a:rPr lang="en-US" sz="3200" dirty="0" err="1"/>
              <a:t>cholangiocarcinoma</a:t>
            </a:r>
            <a:r>
              <a:rPr lang="en-US" sz="3200" dirty="0"/>
              <a:t> (CCA). </a:t>
            </a:r>
          </a:p>
        </p:txBody>
      </p:sp>
    </p:spTree>
    <p:extLst>
      <p:ext uri="{BB962C8B-B14F-4D97-AF65-F5344CB8AC3E}">
        <p14:creationId xmlns:p14="http://schemas.microsoft.com/office/powerpoint/2010/main" val="3190880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8229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193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09800"/>
            <a:ext cx="6781800" cy="4191000"/>
          </a:xfrm>
        </p:spPr>
        <p:txBody>
          <a:bodyPr>
            <a:normAutofit/>
          </a:bodyPr>
          <a:lstStyle/>
          <a:p>
            <a:pPr marL="109728" indent="0" algn="l" rtl="0">
              <a:buNone/>
            </a:pPr>
            <a:endParaRPr lang="en-US" dirty="0" smtClean="0"/>
          </a:p>
          <a:p>
            <a:pPr algn="l" rtl="0"/>
            <a:endParaRPr lang="en-US" dirty="0"/>
          </a:p>
          <a:p>
            <a:pPr algn="l" rtl="0"/>
            <a:r>
              <a:rPr lang="en-US" dirty="0" smtClean="0"/>
              <a:t> </a:t>
            </a:r>
            <a:r>
              <a:rPr lang="en-US" dirty="0"/>
              <a:t>Hepatocellular adenoma is </a:t>
            </a:r>
            <a:r>
              <a:rPr lang="en-US" dirty="0">
                <a:solidFill>
                  <a:srgbClr val="0070C0"/>
                </a:solidFill>
              </a:rPr>
              <a:t>rare</a:t>
            </a:r>
            <a:r>
              <a:rPr lang="en-US" dirty="0">
                <a:solidFill>
                  <a:srgbClr val="FFC000"/>
                </a:solidFill>
              </a:rPr>
              <a:t> </a:t>
            </a:r>
            <a:r>
              <a:rPr lang="en-US" dirty="0"/>
              <a:t>with 0.007 – 0.012 </a:t>
            </a:r>
            <a:r>
              <a:rPr lang="en-US" dirty="0" smtClean="0"/>
              <a:t>% of </a:t>
            </a:r>
            <a:r>
              <a:rPr lang="en-US" dirty="0"/>
              <a:t>the population developing these lesions </a:t>
            </a:r>
            <a:r>
              <a:rPr lang="en-US" dirty="0" smtClean="0"/>
              <a:t>.</a:t>
            </a:r>
            <a:endParaRPr lang="en-US" dirty="0"/>
          </a:p>
          <a:p>
            <a:pPr algn="l" rtl="0"/>
            <a:endParaRPr lang="en-US" dirty="0"/>
          </a:p>
          <a:p>
            <a:endParaRPr lang="en-US" dirty="0"/>
          </a:p>
          <a:p>
            <a:endParaRPr lang="en-US" dirty="0"/>
          </a:p>
        </p:txBody>
      </p:sp>
      <p:sp>
        <p:nvSpPr>
          <p:cNvPr id="4" name="Title 3"/>
          <p:cNvSpPr>
            <a:spLocks noGrp="1"/>
          </p:cNvSpPr>
          <p:nvPr>
            <p:ph type="title"/>
          </p:nvPr>
        </p:nvSpPr>
        <p:spPr>
          <a:xfrm>
            <a:off x="762000" y="152400"/>
            <a:ext cx="7543800" cy="1295400"/>
          </a:xfrm>
        </p:spPr>
        <p:txBody>
          <a:bodyPr>
            <a:normAutofit fontScale="90000"/>
          </a:bodyPr>
          <a:lstStyle/>
          <a:p>
            <a:r>
              <a:rPr lang="en-US" b="1" dirty="0">
                <a:solidFill>
                  <a:srgbClr val="0070C0"/>
                </a:solidFill>
              </a:rPr>
              <a:t>Hepatocellular adenoma</a:t>
            </a:r>
            <a:r>
              <a:rPr lang="en-US" b="1" dirty="0">
                <a:solidFill>
                  <a:srgbClr val="FFC000"/>
                </a:solidFill>
              </a:rPr>
              <a:t/>
            </a:r>
            <a:br>
              <a:rPr lang="en-US" b="1" dirty="0">
                <a:solidFill>
                  <a:srgbClr val="FFC000"/>
                </a:solidFill>
              </a:rPr>
            </a:br>
            <a:endParaRPr lang="en-US" b="1" dirty="0">
              <a:solidFill>
                <a:srgbClr val="FFC000"/>
              </a:solidFill>
            </a:endParaRPr>
          </a:p>
        </p:txBody>
      </p:sp>
    </p:spTree>
    <p:extLst>
      <p:ext uri="{BB962C8B-B14F-4D97-AF65-F5344CB8AC3E}">
        <p14:creationId xmlns:p14="http://schemas.microsoft.com/office/powerpoint/2010/main" val="32335521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71600"/>
            <a:ext cx="7620000" cy="4800600"/>
          </a:xfrm>
        </p:spPr>
        <p:txBody>
          <a:bodyPr>
            <a:normAutofit lnSpcReduction="10000"/>
          </a:bodyPr>
          <a:lstStyle/>
          <a:p>
            <a:pPr algn="l" rtl="0"/>
            <a:r>
              <a:rPr lang="en-US" dirty="0" smtClean="0"/>
              <a:t>a marked increase </a:t>
            </a:r>
            <a:r>
              <a:rPr lang="en-US" dirty="0"/>
              <a:t>in hepatocellular adenomas has been noted in </a:t>
            </a:r>
            <a:r>
              <a:rPr lang="en-US" dirty="0" smtClean="0"/>
              <a:t>women taking </a:t>
            </a:r>
            <a:r>
              <a:rPr lang="en-US" b="1" dirty="0">
                <a:solidFill>
                  <a:srgbClr val="FF0000"/>
                </a:solidFill>
              </a:rPr>
              <a:t>oral contraceptive (OCP) therapy</a:t>
            </a:r>
            <a:r>
              <a:rPr lang="en-US" dirty="0"/>
              <a:t>. </a:t>
            </a:r>
            <a:endParaRPr lang="en-US" dirty="0" smtClean="0"/>
          </a:p>
          <a:p>
            <a:pPr algn="l" rtl="0"/>
            <a:endParaRPr lang="en-US" dirty="0"/>
          </a:p>
          <a:p>
            <a:pPr algn="l" rtl="0"/>
            <a:r>
              <a:rPr lang="en-US" dirty="0" smtClean="0"/>
              <a:t>The </a:t>
            </a:r>
            <a:r>
              <a:rPr lang="en-US" dirty="0"/>
              <a:t>incidence of </a:t>
            </a:r>
            <a:r>
              <a:rPr lang="en-US" dirty="0" smtClean="0"/>
              <a:t>these lesions </a:t>
            </a:r>
            <a:r>
              <a:rPr lang="en-US" dirty="0"/>
              <a:t>in women </a:t>
            </a:r>
            <a:r>
              <a:rPr lang="en-US" dirty="0">
                <a:solidFill>
                  <a:srgbClr val="FF0000"/>
                </a:solidFill>
              </a:rPr>
              <a:t>not </a:t>
            </a:r>
            <a:r>
              <a:rPr lang="en-US" dirty="0"/>
              <a:t>taking </a:t>
            </a:r>
            <a:r>
              <a:rPr lang="en-US" dirty="0">
                <a:solidFill>
                  <a:srgbClr val="FF0000"/>
                </a:solidFill>
              </a:rPr>
              <a:t>OCPs</a:t>
            </a:r>
            <a:r>
              <a:rPr lang="en-US" dirty="0"/>
              <a:t> is </a:t>
            </a:r>
            <a:r>
              <a:rPr lang="en-US" dirty="0">
                <a:solidFill>
                  <a:srgbClr val="FF0000"/>
                </a:solidFill>
              </a:rPr>
              <a:t>1 – 1.3 per million</a:t>
            </a:r>
            <a:r>
              <a:rPr lang="en-US" dirty="0"/>
              <a:t>, </a:t>
            </a:r>
            <a:r>
              <a:rPr lang="en-US" dirty="0" smtClean="0"/>
              <a:t>whereas in </a:t>
            </a:r>
            <a:r>
              <a:rPr lang="en-US" dirty="0"/>
              <a:t>those taking OCPs the frequency has been higher at </a:t>
            </a:r>
            <a:r>
              <a:rPr lang="en-US" dirty="0">
                <a:solidFill>
                  <a:srgbClr val="FF0000"/>
                </a:solidFill>
              </a:rPr>
              <a:t>34 per </a:t>
            </a:r>
            <a:r>
              <a:rPr lang="en-US" dirty="0" smtClean="0">
                <a:solidFill>
                  <a:srgbClr val="FF0000"/>
                </a:solidFill>
              </a:rPr>
              <a:t>1 million .</a:t>
            </a:r>
          </a:p>
          <a:p>
            <a:pPr algn="l" rtl="0"/>
            <a:r>
              <a:rPr lang="en-US" dirty="0" smtClean="0"/>
              <a:t> </a:t>
            </a:r>
            <a:r>
              <a:rPr lang="en-US" dirty="0"/>
              <a:t>Strengthening this causal relationship, </a:t>
            </a:r>
            <a:r>
              <a:rPr lang="en-US" dirty="0" smtClean="0"/>
              <a:t>hepatocellular adenomas </a:t>
            </a:r>
            <a:r>
              <a:rPr lang="en-US" b="1" dirty="0">
                <a:solidFill>
                  <a:srgbClr val="FF0000"/>
                </a:solidFill>
              </a:rPr>
              <a:t>tend to regress </a:t>
            </a:r>
            <a:r>
              <a:rPr lang="en-US" b="1" dirty="0" smtClean="0">
                <a:solidFill>
                  <a:srgbClr val="FF0000"/>
                </a:solidFill>
              </a:rPr>
              <a:t>after </a:t>
            </a:r>
            <a:r>
              <a:rPr lang="en-US" b="1" dirty="0">
                <a:solidFill>
                  <a:srgbClr val="FF0000"/>
                </a:solidFill>
              </a:rPr>
              <a:t>the discontinuation of OCP therapy</a:t>
            </a:r>
          </a:p>
          <a:p>
            <a:pPr algn="l" rtl="0"/>
            <a:endParaRPr lang="en-US" dirty="0"/>
          </a:p>
        </p:txBody>
      </p:sp>
      <p:sp>
        <p:nvSpPr>
          <p:cNvPr id="3" name="Title 2"/>
          <p:cNvSpPr>
            <a:spLocks noGrp="1"/>
          </p:cNvSpPr>
          <p:nvPr>
            <p:ph type="title"/>
          </p:nvPr>
        </p:nvSpPr>
        <p:spPr>
          <a:xfrm>
            <a:off x="685800" y="304800"/>
            <a:ext cx="7543800" cy="914400"/>
          </a:xfrm>
        </p:spPr>
        <p:txBody>
          <a:bodyPr>
            <a:normAutofit fontScale="90000"/>
          </a:bodyPr>
          <a:lstStyle/>
          <a:p>
            <a:r>
              <a:rPr lang="en-US" sz="3200" b="1" dirty="0">
                <a:solidFill>
                  <a:srgbClr val="FFC000"/>
                </a:solidFill>
              </a:rPr>
              <a:t>Risk factors for hepatocellular adenoma</a:t>
            </a:r>
            <a:br>
              <a:rPr lang="en-US" sz="3200" b="1" dirty="0">
                <a:solidFill>
                  <a:srgbClr val="FFC000"/>
                </a:solidFill>
              </a:rPr>
            </a:br>
            <a:endParaRPr lang="en-US" sz="3200" b="1" dirty="0">
              <a:solidFill>
                <a:srgbClr val="FFC000"/>
              </a:solidFill>
            </a:endParaRPr>
          </a:p>
        </p:txBody>
      </p:sp>
    </p:spTree>
    <p:extLst>
      <p:ext uri="{BB962C8B-B14F-4D97-AF65-F5344CB8AC3E}">
        <p14:creationId xmlns:p14="http://schemas.microsoft.com/office/powerpoint/2010/main" val="824087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828800"/>
            <a:ext cx="6172200" cy="3657599"/>
          </a:xfrm>
        </p:spPr>
        <p:txBody>
          <a:bodyPr>
            <a:normAutofit lnSpcReduction="10000"/>
          </a:bodyPr>
          <a:lstStyle/>
          <a:p>
            <a:pPr algn="l" rtl="0"/>
            <a:r>
              <a:rPr lang="en-US" b="1" dirty="0">
                <a:solidFill>
                  <a:srgbClr val="FF0000"/>
                </a:solidFill>
              </a:rPr>
              <a:t>A</a:t>
            </a:r>
            <a:r>
              <a:rPr lang="en-US" b="1" dirty="0" smtClean="0">
                <a:solidFill>
                  <a:srgbClr val="FF0000"/>
                </a:solidFill>
              </a:rPr>
              <a:t>nabolic </a:t>
            </a:r>
            <a:r>
              <a:rPr lang="en-US" b="1" dirty="0">
                <a:solidFill>
                  <a:srgbClr val="FF0000"/>
                </a:solidFill>
              </a:rPr>
              <a:t>androgen steroids </a:t>
            </a:r>
            <a:endParaRPr lang="en-US" b="1" dirty="0" smtClean="0">
              <a:solidFill>
                <a:srgbClr val="FF0000"/>
              </a:solidFill>
            </a:endParaRPr>
          </a:p>
          <a:p>
            <a:pPr marL="109728" indent="0" algn="l" rtl="0">
              <a:buNone/>
            </a:pPr>
            <a:r>
              <a:rPr lang="en-US" dirty="0" smtClean="0"/>
              <a:t>Males </a:t>
            </a:r>
            <a:r>
              <a:rPr lang="en-US" dirty="0"/>
              <a:t>taking androgens are not the only individuals at </a:t>
            </a:r>
            <a:r>
              <a:rPr lang="en-US" dirty="0" smtClean="0"/>
              <a:t>risk from </a:t>
            </a:r>
            <a:r>
              <a:rPr lang="en-US" dirty="0"/>
              <a:t>hormonal abnormalities. </a:t>
            </a:r>
            <a:endParaRPr lang="en-US" dirty="0" smtClean="0"/>
          </a:p>
          <a:p>
            <a:pPr algn="l" rtl="0"/>
            <a:r>
              <a:rPr lang="en-US" dirty="0" smtClean="0">
                <a:solidFill>
                  <a:srgbClr val="FF0000"/>
                </a:solidFill>
              </a:rPr>
              <a:t>Males </a:t>
            </a:r>
            <a:r>
              <a:rPr lang="en-US" dirty="0">
                <a:solidFill>
                  <a:srgbClr val="FF0000"/>
                </a:solidFill>
              </a:rPr>
              <a:t>and females with high </a:t>
            </a:r>
            <a:r>
              <a:rPr lang="en-US" dirty="0" smtClean="0">
                <a:solidFill>
                  <a:srgbClr val="FF0000"/>
                </a:solidFill>
              </a:rPr>
              <a:t>levels of </a:t>
            </a:r>
            <a:r>
              <a:rPr lang="en-US" dirty="0">
                <a:solidFill>
                  <a:srgbClr val="FF0000"/>
                </a:solidFill>
              </a:rPr>
              <a:t>endogenous androgens or estrogens </a:t>
            </a:r>
            <a:r>
              <a:rPr lang="en-US" dirty="0"/>
              <a:t>are also at risk of </a:t>
            </a:r>
            <a:r>
              <a:rPr lang="en-US" dirty="0" smtClean="0"/>
              <a:t>developing hepatocellular </a:t>
            </a:r>
            <a:r>
              <a:rPr lang="en-US" dirty="0"/>
              <a:t>adenomas </a:t>
            </a:r>
            <a:r>
              <a:rPr lang="en-US" dirty="0" smtClean="0"/>
              <a:t>.</a:t>
            </a:r>
            <a:endParaRPr lang="en-US" dirty="0"/>
          </a:p>
          <a:p>
            <a:endParaRPr lang="en-US" dirty="0"/>
          </a:p>
        </p:txBody>
      </p:sp>
      <p:sp>
        <p:nvSpPr>
          <p:cNvPr id="2" name="Title 1"/>
          <p:cNvSpPr>
            <a:spLocks noGrp="1"/>
          </p:cNvSpPr>
          <p:nvPr>
            <p:ph type="title"/>
          </p:nvPr>
        </p:nvSpPr>
        <p:spPr>
          <a:xfrm>
            <a:off x="609600" y="381000"/>
            <a:ext cx="7543800" cy="914400"/>
          </a:xfrm>
        </p:spPr>
        <p:txBody>
          <a:bodyPr/>
          <a:lstStyle/>
          <a:p>
            <a:r>
              <a:rPr lang="en-US" b="1" dirty="0" smtClean="0">
                <a:solidFill>
                  <a:srgbClr val="FFC000"/>
                </a:solidFill>
              </a:rPr>
              <a:t>Other risk factors</a:t>
            </a:r>
            <a:endParaRPr lang="en-US" b="1" dirty="0">
              <a:solidFill>
                <a:srgbClr val="FFC000"/>
              </a:solidFill>
            </a:endParaRPr>
          </a:p>
        </p:txBody>
      </p:sp>
    </p:spTree>
    <p:extLst>
      <p:ext uri="{BB962C8B-B14F-4D97-AF65-F5344CB8AC3E}">
        <p14:creationId xmlns:p14="http://schemas.microsoft.com/office/powerpoint/2010/main" val="26677926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85801"/>
            <a:ext cx="7239000" cy="4495799"/>
          </a:xfrm>
        </p:spPr>
        <p:txBody>
          <a:bodyPr>
            <a:normAutofit fontScale="85000" lnSpcReduction="10000"/>
          </a:bodyPr>
          <a:lstStyle/>
          <a:p>
            <a:pPr algn="l" rtl="0"/>
            <a:r>
              <a:rPr lang="en-US" b="1" dirty="0" smtClean="0">
                <a:solidFill>
                  <a:srgbClr val="FF0000"/>
                </a:solidFill>
              </a:rPr>
              <a:t>glycogen </a:t>
            </a:r>
            <a:r>
              <a:rPr lang="en-US" b="1" dirty="0">
                <a:solidFill>
                  <a:srgbClr val="FF0000"/>
                </a:solidFill>
              </a:rPr>
              <a:t>storage disease (GSD) </a:t>
            </a:r>
            <a:r>
              <a:rPr lang="en-US" b="1" dirty="0" err="1">
                <a:solidFill>
                  <a:srgbClr val="FF0000"/>
                </a:solidFill>
              </a:rPr>
              <a:t>Ia</a:t>
            </a:r>
            <a:r>
              <a:rPr lang="en-US" b="1" dirty="0">
                <a:solidFill>
                  <a:srgbClr val="FF0000"/>
                </a:solidFill>
              </a:rPr>
              <a:t> and III </a:t>
            </a:r>
            <a:r>
              <a:rPr lang="en-US" dirty="0" smtClean="0"/>
              <a:t>are also </a:t>
            </a:r>
            <a:r>
              <a:rPr lang="en-US" dirty="0"/>
              <a:t>at an increased risk for hepatocellular adenomas</a:t>
            </a:r>
            <a:r>
              <a:rPr lang="en-US" dirty="0" smtClean="0"/>
              <a:t>.( male , </a:t>
            </a:r>
            <a:r>
              <a:rPr lang="en-US" dirty="0"/>
              <a:t>patients &gt; 25 years of age </a:t>
            </a:r>
            <a:r>
              <a:rPr lang="en-US" dirty="0" smtClean="0"/>
              <a:t>)</a:t>
            </a:r>
          </a:p>
          <a:p>
            <a:pPr algn="l" rtl="0"/>
            <a:r>
              <a:rPr lang="en-US" dirty="0"/>
              <a:t>Managing </a:t>
            </a:r>
            <a:r>
              <a:rPr lang="en-US" dirty="0" smtClean="0"/>
              <a:t>hepatocellular adenomas </a:t>
            </a:r>
            <a:r>
              <a:rPr lang="en-US" dirty="0"/>
              <a:t>in patients with GSD requires treatment </a:t>
            </a:r>
            <a:r>
              <a:rPr lang="en-US" dirty="0" smtClean="0"/>
              <a:t>strategies unique </a:t>
            </a:r>
            <a:r>
              <a:rPr lang="en-US" dirty="0"/>
              <a:t>to this population. </a:t>
            </a:r>
            <a:endParaRPr lang="en-US" dirty="0" smtClean="0"/>
          </a:p>
          <a:p>
            <a:pPr algn="l" rtl="0"/>
            <a:r>
              <a:rPr lang="en-US" dirty="0" smtClean="0"/>
              <a:t>Tumor </a:t>
            </a:r>
            <a:r>
              <a:rPr lang="en-US" dirty="0"/>
              <a:t>size has been shown to </a:t>
            </a:r>
            <a:r>
              <a:rPr lang="en-US" dirty="0" smtClean="0"/>
              <a:t>decrease as </a:t>
            </a:r>
            <a:r>
              <a:rPr lang="en-US" dirty="0"/>
              <a:t>a result of </a:t>
            </a:r>
            <a:r>
              <a:rPr lang="en-US" dirty="0">
                <a:solidFill>
                  <a:srgbClr val="FF0000"/>
                </a:solidFill>
              </a:rPr>
              <a:t>continuous nocturnal feeding </a:t>
            </a:r>
            <a:r>
              <a:rPr lang="en-US" dirty="0" smtClean="0"/>
              <a:t>. </a:t>
            </a:r>
          </a:p>
          <a:p>
            <a:pPr algn="l" rtl="0"/>
            <a:r>
              <a:rPr lang="en-US" dirty="0" smtClean="0"/>
              <a:t>Despite higher morbidity </a:t>
            </a:r>
            <a:r>
              <a:rPr lang="en-US" dirty="0"/>
              <a:t>in GSD patients, </a:t>
            </a:r>
            <a:r>
              <a:rPr lang="en-US" dirty="0">
                <a:solidFill>
                  <a:srgbClr val="FF0000"/>
                </a:solidFill>
              </a:rPr>
              <a:t>surgical resection</a:t>
            </a:r>
            <a:r>
              <a:rPr lang="en-US" dirty="0"/>
              <a:t> to prevent </a:t>
            </a:r>
            <a:r>
              <a:rPr lang="en-US" dirty="0" smtClean="0"/>
              <a:t>tumor progression </a:t>
            </a:r>
            <a:r>
              <a:rPr lang="en-US" dirty="0"/>
              <a:t>is a feasible intermediate step until </a:t>
            </a:r>
            <a:r>
              <a:rPr lang="en-US" dirty="0" smtClean="0">
                <a:solidFill>
                  <a:srgbClr val="FF0000"/>
                </a:solidFill>
              </a:rPr>
              <a:t>definitive treatment with </a:t>
            </a:r>
            <a:r>
              <a:rPr lang="en-US" dirty="0">
                <a:solidFill>
                  <a:srgbClr val="FF0000"/>
                </a:solidFill>
              </a:rPr>
              <a:t>liver transplantation can be </a:t>
            </a:r>
            <a:r>
              <a:rPr lang="en-US" dirty="0" smtClean="0">
                <a:solidFill>
                  <a:srgbClr val="FF0000"/>
                </a:solidFill>
              </a:rPr>
              <a:t>achieved.</a:t>
            </a:r>
          </a:p>
          <a:p>
            <a:pPr algn="l" rtl="0"/>
            <a:endParaRPr lang="en-US" dirty="0"/>
          </a:p>
          <a:p>
            <a:endParaRPr lang="en-US" dirty="0" smtClean="0"/>
          </a:p>
          <a:p>
            <a:endParaRPr lang="en-US" dirty="0"/>
          </a:p>
        </p:txBody>
      </p:sp>
    </p:spTree>
    <p:extLst>
      <p:ext uri="{BB962C8B-B14F-4D97-AF65-F5344CB8AC3E}">
        <p14:creationId xmlns:p14="http://schemas.microsoft.com/office/powerpoint/2010/main" val="3531691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rtl="0"/>
            <a:r>
              <a:rPr lang="en-US" b="1" dirty="0">
                <a:solidFill>
                  <a:srgbClr val="FF0000"/>
                </a:solidFill>
              </a:rPr>
              <a:t>Obesity </a:t>
            </a:r>
            <a:r>
              <a:rPr lang="en-US" b="1" dirty="0">
                <a:solidFill>
                  <a:srgbClr val="FFC000"/>
                </a:solidFill>
              </a:rPr>
              <a:t> </a:t>
            </a:r>
          </a:p>
          <a:p>
            <a:pPr algn="l" rtl="0"/>
            <a:endParaRPr lang="en-US" b="1" dirty="0">
              <a:solidFill>
                <a:srgbClr val="FFC000"/>
              </a:solidFill>
            </a:endParaRPr>
          </a:p>
          <a:p>
            <a:pPr algn="l" rtl="0"/>
            <a:r>
              <a:rPr lang="en-US" dirty="0"/>
              <a:t>features of </a:t>
            </a:r>
            <a:r>
              <a:rPr lang="en-US" b="1" dirty="0"/>
              <a:t>the</a:t>
            </a:r>
            <a:r>
              <a:rPr lang="en-US" b="1" dirty="0">
                <a:solidFill>
                  <a:srgbClr val="FFC000"/>
                </a:solidFill>
              </a:rPr>
              <a:t> </a:t>
            </a:r>
            <a:r>
              <a:rPr lang="en-US" b="1" dirty="0">
                <a:solidFill>
                  <a:srgbClr val="FF0000"/>
                </a:solidFill>
              </a:rPr>
              <a:t>metabolic syndrome </a:t>
            </a:r>
            <a:r>
              <a:rPr lang="en-US" dirty="0"/>
              <a:t>such as diabetes mellitus, insulin resistance, hypertension, and dyslipidemia</a:t>
            </a:r>
          </a:p>
          <a:p>
            <a:pPr algn="l" rtl="0"/>
            <a:endParaRPr lang="fa-IR" dirty="0"/>
          </a:p>
        </p:txBody>
      </p:sp>
      <p:sp>
        <p:nvSpPr>
          <p:cNvPr id="3" name="Title 2"/>
          <p:cNvSpPr>
            <a:spLocks noGrp="1"/>
          </p:cNvSpPr>
          <p:nvPr>
            <p:ph type="title"/>
          </p:nvPr>
        </p:nvSpPr>
        <p:spPr/>
        <p:txBody>
          <a:bodyPr/>
          <a:lstStyle/>
          <a:p>
            <a:endParaRPr lang="fa-IR"/>
          </a:p>
        </p:txBody>
      </p:sp>
    </p:spTree>
    <p:extLst>
      <p:ext uri="{BB962C8B-B14F-4D97-AF65-F5344CB8AC3E}">
        <p14:creationId xmlns:p14="http://schemas.microsoft.com/office/powerpoint/2010/main" val="1340267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685801"/>
            <a:ext cx="7315200" cy="5333999"/>
          </a:xfrm>
        </p:spPr>
        <p:txBody>
          <a:bodyPr>
            <a:normAutofit/>
          </a:bodyPr>
          <a:lstStyle/>
          <a:p>
            <a:pPr algn="l" rtl="0"/>
            <a:r>
              <a:rPr lang="en-US" dirty="0" smtClean="0">
                <a:solidFill>
                  <a:srgbClr val="FF0000"/>
                </a:solidFill>
              </a:rPr>
              <a:t>Obese </a:t>
            </a:r>
            <a:r>
              <a:rPr lang="en-US" dirty="0">
                <a:solidFill>
                  <a:srgbClr val="FF0000"/>
                </a:solidFill>
              </a:rPr>
              <a:t>patients who use OCP </a:t>
            </a:r>
            <a:r>
              <a:rPr lang="en-US" dirty="0"/>
              <a:t>are likely </a:t>
            </a:r>
            <a:r>
              <a:rPr lang="en-US" dirty="0" smtClean="0"/>
              <a:t>at an </a:t>
            </a:r>
            <a:r>
              <a:rPr lang="en-US" dirty="0"/>
              <a:t>increased risk for hepatocellular </a:t>
            </a:r>
            <a:r>
              <a:rPr lang="en-US" dirty="0" smtClean="0"/>
              <a:t>adenoma.</a:t>
            </a:r>
          </a:p>
          <a:p>
            <a:pPr algn="l" rtl="0"/>
            <a:r>
              <a:rPr lang="en-US" dirty="0" smtClean="0"/>
              <a:t>the prevalence of </a:t>
            </a:r>
            <a:r>
              <a:rPr lang="en-US" b="1" dirty="0">
                <a:solidFill>
                  <a:srgbClr val="FF0000"/>
                </a:solidFill>
              </a:rPr>
              <a:t>transformation of hepatocellular adenomas to HCC is </a:t>
            </a:r>
            <a:r>
              <a:rPr lang="en-US" b="1" dirty="0" smtClean="0">
                <a:solidFill>
                  <a:srgbClr val="FF0000"/>
                </a:solidFill>
              </a:rPr>
              <a:t>10 times </a:t>
            </a:r>
            <a:r>
              <a:rPr lang="en-US" b="1" dirty="0">
                <a:solidFill>
                  <a:srgbClr val="FF0000"/>
                </a:solidFill>
              </a:rPr>
              <a:t>more likely in males</a:t>
            </a:r>
            <a:r>
              <a:rPr lang="en-US" dirty="0"/>
              <a:t>, with metabolic syndrome </a:t>
            </a:r>
            <a:r>
              <a:rPr lang="en-US" dirty="0">
                <a:solidFill>
                  <a:srgbClr val="0070C0"/>
                </a:solidFill>
              </a:rPr>
              <a:t>the </a:t>
            </a:r>
            <a:r>
              <a:rPr lang="en-US" dirty="0" smtClean="0">
                <a:solidFill>
                  <a:srgbClr val="0070C0"/>
                </a:solidFill>
              </a:rPr>
              <a:t>most frequently </a:t>
            </a:r>
            <a:r>
              <a:rPr lang="en-US" dirty="0">
                <a:solidFill>
                  <a:srgbClr val="0070C0"/>
                </a:solidFill>
              </a:rPr>
              <a:t>associated condition for this transformation </a:t>
            </a:r>
            <a:r>
              <a:rPr lang="en-US" dirty="0" smtClean="0">
                <a:solidFill>
                  <a:srgbClr val="0070C0"/>
                </a:solidFill>
              </a:rPr>
              <a:t>.</a:t>
            </a:r>
            <a:endParaRPr lang="en-US" dirty="0">
              <a:solidFill>
                <a:srgbClr val="0070C0"/>
              </a:solidFill>
            </a:endParaRPr>
          </a:p>
          <a:p>
            <a:endParaRPr lang="en-US" dirty="0"/>
          </a:p>
        </p:txBody>
      </p:sp>
    </p:spTree>
    <p:extLst>
      <p:ext uri="{BB962C8B-B14F-4D97-AF65-F5344CB8AC3E}">
        <p14:creationId xmlns:p14="http://schemas.microsoft.com/office/powerpoint/2010/main" val="23825376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7848600" cy="4648200"/>
          </a:xfrm>
        </p:spPr>
        <p:txBody>
          <a:bodyPr>
            <a:normAutofit fontScale="92500" lnSpcReduction="20000"/>
          </a:bodyPr>
          <a:lstStyle/>
          <a:p>
            <a:pPr algn="l" rtl="0"/>
            <a:r>
              <a:rPr lang="en-US" b="1" dirty="0" smtClean="0">
                <a:solidFill>
                  <a:srgbClr val="FF0000"/>
                </a:solidFill>
              </a:rPr>
              <a:t>Liver </a:t>
            </a:r>
            <a:r>
              <a:rPr lang="en-US" b="1" dirty="0" err="1">
                <a:solidFill>
                  <a:srgbClr val="FF0000"/>
                </a:solidFill>
              </a:rPr>
              <a:t>adenomatosis</a:t>
            </a:r>
            <a:r>
              <a:rPr lang="en-US" b="1" dirty="0">
                <a:solidFill>
                  <a:srgbClr val="FF0000"/>
                </a:solidFill>
              </a:rPr>
              <a:t> </a:t>
            </a:r>
            <a:r>
              <a:rPr lang="en-US" dirty="0" smtClean="0"/>
              <a:t>:</a:t>
            </a:r>
          </a:p>
          <a:p>
            <a:pPr algn="l" rtl="0"/>
            <a:r>
              <a:rPr lang="en-US" dirty="0" smtClean="0"/>
              <a:t>Multiple </a:t>
            </a:r>
            <a:r>
              <a:rPr lang="en-US" dirty="0"/>
              <a:t>adenomas, </a:t>
            </a:r>
            <a:r>
              <a:rPr lang="en-US" dirty="0" smtClean="0"/>
              <a:t>defined </a:t>
            </a:r>
            <a:r>
              <a:rPr lang="en-US" dirty="0"/>
              <a:t>as between &gt; </a:t>
            </a:r>
            <a:r>
              <a:rPr lang="en-US" dirty="0" smtClean="0"/>
              <a:t>3 and ≥10 </a:t>
            </a:r>
            <a:r>
              <a:rPr lang="en-US" dirty="0"/>
              <a:t>lesions, are collectively referred to as liver </a:t>
            </a:r>
            <a:r>
              <a:rPr lang="en-US" dirty="0" err="1"/>
              <a:t>adenomatosis</a:t>
            </a:r>
            <a:endParaRPr lang="en-US" dirty="0"/>
          </a:p>
          <a:p>
            <a:pPr algn="l" rtl="0"/>
            <a:r>
              <a:rPr lang="en-US" dirty="0" smtClean="0"/>
              <a:t> These </a:t>
            </a:r>
            <a:r>
              <a:rPr lang="en-US" dirty="0"/>
              <a:t>multiple lesions have </a:t>
            </a:r>
            <a:r>
              <a:rPr lang="en-US" dirty="0">
                <a:solidFill>
                  <a:srgbClr val="FF0000"/>
                </a:solidFill>
              </a:rPr>
              <a:t>identical clinical, </a:t>
            </a:r>
            <a:r>
              <a:rPr lang="en-US" dirty="0" smtClean="0">
                <a:solidFill>
                  <a:srgbClr val="FF0000"/>
                </a:solidFill>
              </a:rPr>
              <a:t>histological, and </a:t>
            </a:r>
            <a:r>
              <a:rPr lang="en-US" dirty="0">
                <a:solidFill>
                  <a:srgbClr val="FF0000"/>
                </a:solidFill>
              </a:rPr>
              <a:t>radiographic features as hepatocellular </a:t>
            </a:r>
            <a:r>
              <a:rPr lang="en-US" dirty="0" smtClean="0">
                <a:solidFill>
                  <a:srgbClr val="FF0000"/>
                </a:solidFill>
              </a:rPr>
              <a:t>adenomas</a:t>
            </a:r>
            <a:r>
              <a:rPr lang="en-US" dirty="0" smtClean="0">
                <a:solidFill>
                  <a:srgbClr val="FFC000"/>
                </a:solidFill>
              </a:rPr>
              <a:t> </a:t>
            </a:r>
            <a:r>
              <a:rPr lang="en-US" dirty="0" smtClean="0"/>
              <a:t>and </a:t>
            </a:r>
            <a:r>
              <a:rPr lang="en-US" dirty="0"/>
              <a:t>are managed in the same manner </a:t>
            </a:r>
            <a:r>
              <a:rPr lang="en-US" dirty="0" smtClean="0"/>
              <a:t>.</a:t>
            </a:r>
          </a:p>
          <a:p>
            <a:pPr algn="l" rtl="0"/>
            <a:endParaRPr lang="en-US" dirty="0" smtClean="0"/>
          </a:p>
          <a:p>
            <a:pPr algn="l" rtl="0"/>
            <a:r>
              <a:rPr lang="en-US" dirty="0" smtClean="0"/>
              <a:t> Their</a:t>
            </a:r>
            <a:r>
              <a:rPr lang="en-US" dirty="0"/>
              <a:t> </a:t>
            </a:r>
            <a:r>
              <a:rPr lang="en-US" dirty="0" smtClean="0"/>
              <a:t>precise </a:t>
            </a:r>
            <a:r>
              <a:rPr lang="en-US" dirty="0"/>
              <a:t>pathogenesis is unclear. </a:t>
            </a:r>
            <a:endParaRPr lang="en-US" dirty="0" smtClean="0"/>
          </a:p>
          <a:p>
            <a:pPr algn="l" rtl="0"/>
            <a:r>
              <a:rPr lang="en-US" dirty="0" smtClean="0"/>
              <a:t>Of </a:t>
            </a:r>
            <a:r>
              <a:rPr lang="en-US" dirty="0"/>
              <a:t>interest, preliminary </a:t>
            </a:r>
            <a:r>
              <a:rPr lang="en-US" dirty="0" smtClean="0"/>
              <a:t>retrospective analysis </a:t>
            </a:r>
            <a:r>
              <a:rPr lang="en-US" dirty="0"/>
              <a:t>has </a:t>
            </a:r>
            <a:r>
              <a:rPr lang="en-US" b="1" dirty="0">
                <a:solidFill>
                  <a:srgbClr val="FF0000"/>
                </a:solidFill>
              </a:rPr>
              <a:t>noted stability or regression of these </a:t>
            </a:r>
            <a:r>
              <a:rPr lang="en-US" b="1" dirty="0" smtClean="0">
                <a:solidFill>
                  <a:srgbClr val="FF0000"/>
                </a:solidFill>
              </a:rPr>
              <a:t>lesions with </a:t>
            </a:r>
            <a:r>
              <a:rPr lang="en-US" b="1" dirty="0">
                <a:solidFill>
                  <a:srgbClr val="FF0000"/>
                </a:solidFill>
              </a:rPr>
              <a:t>weight </a:t>
            </a:r>
            <a:r>
              <a:rPr lang="en-US" b="1" dirty="0" smtClean="0">
                <a:solidFill>
                  <a:srgbClr val="FF0000"/>
                </a:solidFill>
              </a:rPr>
              <a:t>loss. </a:t>
            </a:r>
            <a:endParaRPr lang="en-US" b="1" dirty="0">
              <a:solidFill>
                <a:srgbClr val="FF0000"/>
              </a:solidFill>
            </a:endParaRPr>
          </a:p>
          <a:p>
            <a:endParaRPr lang="en-US" dirty="0"/>
          </a:p>
        </p:txBody>
      </p:sp>
      <p:sp>
        <p:nvSpPr>
          <p:cNvPr id="2" name="Title 1"/>
          <p:cNvSpPr>
            <a:spLocks noGrp="1"/>
          </p:cNvSpPr>
          <p:nvPr>
            <p:ph type="title"/>
          </p:nvPr>
        </p:nvSpPr>
        <p:spPr>
          <a:xfrm>
            <a:off x="228600" y="381000"/>
            <a:ext cx="7543800" cy="914400"/>
          </a:xfrm>
        </p:spPr>
        <p:txBody>
          <a:bodyPr>
            <a:normAutofit fontScale="90000"/>
          </a:bodyPr>
          <a:lstStyle/>
          <a:p>
            <a:r>
              <a:rPr lang="en-US" sz="3200" b="1" dirty="0">
                <a:solidFill>
                  <a:srgbClr val="0070C0"/>
                </a:solidFill>
              </a:rPr>
              <a:t>Clinical variants of hepatocellular adenoma</a:t>
            </a:r>
            <a:r>
              <a:rPr lang="en-US" dirty="0"/>
              <a:t/>
            </a:r>
            <a:br>
              <a:rPr lang="en-US" dirty="0"/>
            </a:br>
            <a:endParaRPr lang="en-US" dirty="0"/>
          </a:p>
        </p:txBody>
      </p:sp>
    </p:spTree>
    <p:extLst>
      <p:ext uri="{BB962C8B-B14F-4D97-AF65-F5344CB8AC3E}">
        <p14:creationId xmlns:p14="http://schemas.microsoft.com/office/powerpoint/2010/main" val="28220207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620000" cy="5638799"/>
          </a:xfrm>
        </p:spPr>
        <p:txBody>
          <a:bodyPr>
            <a:normAutofit fontScale="92500" lnSpcReduction="20000"/>
          </a:bodyPr>
          <a:lstStyle/>
          <a:p>
            <a:pPr algn="l" rtl="0"/>
            <a:r>
              <a:rPr lang="en-US" dirty="0" smtClean="0">
                <a:solidFill>
                  <a:srgbClr val="FF0000"/>
                </a:solidFill>
              </a:rPr>
              <a:t>THCA is </a:t>
            </a:r>
            <a:r>
              <a:rPr lang="en-US" dirty="0" err="1" smtClean="0">
                <a:solidFill>
                  <a:srgbClr val="FF0000"/>
                </a:solidFill>
              </a:rPr>
              <a:t>asubtype</a:t>
            </a:r>
            <a:r>
              <a:rPr lang="en-US" dirty="0" smtClean="0">
                <a:solidFill>
                  <a:srgbClr val="FF0000"/>
                </a:solidFill>
              </a:rPr>
              <a:t> of inflammatory adenoma</a:t>
            </a:r>
            <a:r>
              <a:rPr lang="en-US" dirty="0" smtClean="0"/>
              <a:t>.</a:t>
            </a:r>
          </a:p>
          <a:p>
            <a:pPr algn="l" rtl="0"/>
            <a:endParaRPr lang="en-US" dirty="0"/>
          </a:p>
          <a:p>
            <a:pPr algn="l" rtl="0"/>
            <a:r>
              <a:rPr lang="en-US" dirty="0" smtClean="0">
                <a:solidFill>
                  <a:srgbClr val="FF0000"/>
                </a:solidFill>
              </a:rPr>
              <a:t>OCP </a:t>
            </a:r>
            <a:r>
              <a:rPr lang="en-US" dirty="0">
                <a:solidFill>
                  <a:srgbClr val="FF0000"/>
                </a:solidFill>
              </a:rPr>
              <a:t>use, hormonal </a:t>
            </a:r>
            <a:r>
              <a:rPr lang="en-US" dirty="0" smtClean="0">
                <a:solidFill>
                  <a:srgbClr val="FF0000"/>
                </a:solidFill>
              </a:rPr>
              <a:t>therapy, and </a:t>
            </a:r>
            <a:r>
              <a:rPr lang="en-US" dirty="0">
                <a:solidFill>
                  <a:srgbClr val="FF0000"/>
                </a:solidFill>
              </a:rPr>
              <a:t>obesity </a:t>
            </a:r>
            <a:r>
              <a:rPr lang="en-US" dirty="0"/>
              <a:t>are frequently associated with the development </a:t>
            </a:r>
            <a:r>
              <a:rPr lang="en-US" dirty="0" smtClean="0"/>
              <a:t>of THCA.  </a:t>
            </a:r>
            <a:endParaRPr lang="en-US" dirty="0"/>
          </a:p>
          <a:p>
            <a:pPr algn="l" rtl="0"/>
            <a:r>
              <a:rPr lang="en-US" dirty="0">
                <a:solidFill>
                  <a:srgbClr val="FF0000"/>
                </a:solidFill>
              </a:rPr>
              <a:t>U</a:t>
            </a:r>
            <a:r>
              <a:rPr lang="en-US" dirty="0" smtClean="0">
                <a:solidFill>
                  <a:srgbClr val="FF0000"/>
                </a:solidFill>
              </a:rPr>
              <a:t>p </a:t>
            </a:r>
            <a:r>
              <a:rPr lang="en-US" dirty="0">
                <a:solidFill>
                  <a:srgbClr val="FF0000"/>
                </a:solidFill>
              </a:rPr>
              <a:t>to 40 % of patients with </a:t>
            </a:r>
            <a:r>
              <a:rPr lang="en-US" dirty="0" smtClean="0">
                <a:solidFill>
                  <a:srgbClr val="FF0000"/>
                </a:solidFill>
              </a:rPr>
              <a:t>THCA </a:t>
            </a:r>
            <a:r>
              <a:rPr lang="en-US" dirty="0" smtClean="0"/>
              <a:t>typically </a:t>
            </a:r>
            <a:r>
              <a:rPr lang="en-US" dirty="0"/>
              <a:t>present concomitantly with another benign liver </a:t>
            </a:r>
            <a:r>
              <a:rPr lang="en-US" dirty="0" smtClean="0"/>
              <a:t>lesion.</a:t>
            </a:r>
            <a:endParaRPr lang="en-US" dirty="0"/>
          </a:p>
          <a:p>
            <a:pPr algn="l" rtl="0"/>
            <a:r>
              <a:rPr lang="en-US" dirty="0" smtClean="0"/>
              <a:t>THCA </a:t>
            </a:r>
            <a:r>
              <a:rPr lang="en-US" dirty="0"/>
              <a:t>should be managed </a:t>
            </a:r>
            <a:r>
              <a:rPr lang="en-US" dirty="0">
                <a:solidFill>
                  <a:srgbClr val="FF0000"/>
                </a:solidFill>
              </a:rPr>
              <a:t>as aggressively as </a:t>
            </a:r>
            <a:r>
              <a:rPr lang="en-US" dirty="0" smtClean="0">
                <a:solidFill>
                  <a:srgbClr val="FF0000"/>
                </a:solidFill>
              </a:rPr>
              <a:t>hepatocellular adenomas</a:t>
            </a:r>
            <a:r>
              <a:rPr lang="en-US" dirty="0" smtClean="0"/>
              <a:t> </a:t>
            </a:r>
            <a:r>
              <a:rPr lang="en-US" dirty="0"/>
              <a:t>as they are likely to be symptomatic, </a:t>
            </a:r>
            <a:r>
              <a:rPr lang="en-US" dirty="0">
                <a:solidFill>
                  <a:srgbClr val="FF0000"/>
                </a:solidFill>
              </a:rPr>
              <a:t>prone to </a:t>
            </a:r>
            <a:r>
              <a:rPr lang="en-US" dirty="0" smtClean="0">
                <a:solidFill>
                  <a:srgbClr val="FF0000"/>
                </a:solidFill>
              </a:rPr>
              <a:t>hemorrhage, and </a:t>
            </a:r>
            <a:r>
              <a:rPr lang="en-US" dirty="0">
                <a:solidFill>
                  <a:srgbClr val="FF0000"/>
                </a:solidFill>
              </a:rPr>
              <a:t>may contain focal areas of necrosis </a:t>
            </a:r>
            <a:r>
              <a:rPr lang="en-US" dirty="0" smtClean="0"/>
              <a:t>.</a:t>
            </a:r>
          </a:p>
          <a:p>
            <a:pPr algn="l" rtl="0"/>
            <a:r>
              <a:rPr lang="en-US" dirty="0" smtClean="0"/>
              <a:t> The high likelihood </a:t>
            </a:r>
            <a:r>
              <a:rPr lang="en-US" dirty="0"/>
              <a:t>of hemorrhage combined with an unknown </a:t>
            </a:r>
            <a:r>
              <a:rPr lang="en-US" dirty="0" smtClean="0"/>
              <a:t>potential of </a:t>
            </a:r>
            <a:r>
              <a:rPr lang="en-US" dirty="0"/>
              <a:t>transformation to HCC makes </a:t>
            </a:r>
            <a:r>
              <a:rPr lang="en-US" dirty="0">
                <a:solidFill>
                  <a:srgbClr val="FF0000"/>
                </a:solidFill>
              </a:rPr>
              <a:t>surgery the recommended </a:t>
            </a:r>
            <a:r>
              <a:rPr lang="en-US" dirty="0" smtClean="0">
                <a:solidFill>
                  <a:srgbClr val="FF0000"/>
                </a:solidFill>
              </a:rPr>
              <a:t>treatment.</a:t>
            </a:r>
            <a:endParaRPr lang="en-US" dirty="0">
              <a:solidFill>
                <a:srgbClr val="FF0000"/>
              </a:solidFill>
            </a:endParaRPr>
          </a:p>
          <a:p>
            <a:pPr algn="l" rtl="0"/>
            <a:endParaRPr lang="en-US" dirty="0"/>
          </a:p>
        </p:txBody>
      </p:sp>
    </p:spTree>
    <p:extLst>
      <p:ext uri="{BB962C8B-B14F-4D97-AF65-F5344CB8AC3E}">
        <p14:creationId xmlns:p14="http://schemas.microsoft.com/office/powerpoint/2010/main" val="17935201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52600"/>
            <a:ext cx="7543800" cy="4648200"/>
          </a:xfrm>
        </p:spPr>
        <p:txBody>
          <a:bodyPr>
            <a:normAutofit fontScale="92500" lnSpcReduction="20000"/>
          </a:bodyPr>
          <a:lstStyle/>
          <a:p>
            <a:pPr marL="109728" indent="0" algn="l" rtl="0">
              <a:buNone/>
            </a:pPr>
            <a:r>
              <a:rPr lang="en-US" dirty="0" smtClean="0"/>
              <a:t> </a:t>
            </a:r>
            <a:endParaRPr lang="en-US" dirty="0"/>
          </a:p>
          <a:p>
            <a:pPr algn="l" rtl="0"/>
            <a:r>
              <a:rPr lang="en-US" dirty="0" smtClean="0"/>
              <a:t> </a:t>
            </a:r>
            <a:r>
              <a:rPr lang="en-US" dirty="0"/>
              <a:t>Although </a:t>
            </a:r>
            <a:r>
              <a:rPr lang="en-US" dirty="0">
                <a:solidFill>
                  <a:srgbClr val="FFC000"/>
                </a:solidFill>
              </a:rPr>
              <a:t>CT </a:t>
            </a:r>
            <a:r>
              <a:rPr lang="en-US" dirty="0"/>
              <a:t>can be used to diagnose </a:t>
            </a:r>
            <a:r>
              <a:rPr lang="en-US" dirty="0" smtClean="0"/>
              <a:t>hepatocellular adenomas</a:t>
            </a:r>
            <a:r>
              <a:rPr lang="en-US" dirty="0"/>
              <a:t>, recent </a:t>
            </a:r>
            <a:r>
              <a:rPr lang="en-US" dirty="0" smtClean="0"/>
              <a:t>findings </a:t>
            </a:r>
            <a:r>
              <a:rPr lang="en-US" dirty="0"/>
              <a:t>suggest that not only can </a:t>
            </a:r>
            <a:r>
              <a:rPr lang="en-US" b="1" dirty="0">
                <a:solidFill>
                  <a:srgbClr val="FFC000"/>
                </a:solidFill>
              </a:rPr>
              <a:t>MRI</a:t>
            </a:r>
            <a:r>
              <a:rPr lang="en-US" dirty="0"/>
              <a:t> </a:t>
            </a:r>
            <a:r>
              <a:rPr lang="en-US" dirty="0" smtClean="0"/>
              <a:t>be used </a:t>
            </a:r>
            <a:r>
              <a:rPr lang="en-US" dirty="0"/>
              <a:t>to diagnose hepatocellular adenomas, but it can also </a:t>
            </a:r>
            <a:r>
              <a:rPr lang="en-US" dirty="0" smtClean="0">
                <a:solidFill>
                  <a:srgbClr val="FF0000"/>
                </a:solidFill>
              </a:rPr>
              <a:t>identify the </a:t>
            </a:r>
            <a:r>
              <a:rPr lang="en-US" dirty="0">
                <a:solidFill>
                  <a:srgbClr val="FF0000"/>
                </a:solidFill>
              </a:rPr>
              <a:t>subtypes of hepatocellular adenomas </a:t>
            </a:r>
            <a:r>
              <a:rPr lang="en-US" dirty="0"/>
              <a:t>based on the </a:t>
            </a:r>
            <a:r>
              <a:rPr lang="en-US" dirty="0" smtClean="0"/>
              <a:t>imaging patterns</a:t>
            </a:r>
            <a:r>
              <a:rPr lang="en-US" dirty="0"/>
              <a:t>, obviating the need for biopsy to distinguish </a:t>
            </a:r>
            <a:r>
              <a:rPr lang="en-US" dirty="0" smtClean="0"/>
              <a:t>these subtypes </a:t>
            </a:r>
          </a:p>
          <a:p>
            <a:pPr algn="l" rtl="0"/>
            <a:r>
              <a:rPr lang="en-US" dirty="0" smtClean="0"/>
              <a:t> </a:t>
            </a:r>
            <a:r>
              <a:rPr lang="en-US" dirty="0"/>
              <a:t>MRI enhanced with </a:t>
            </a:r>
            <a:r>
              <a:rPr lang="en-US" dirty="0" err="1">
                <a:solidFill>
                  <a:srgbClr val="FF0000"/>
                </a:solidFill>
              </a:rPr>
              <a:t>gadobenate</a:t>
            </a:r>
            <a:r>
              <a:rPr lang="en-US" dirty="0">
                <a:solidFill>
                  <a:srgbClr val="FF0000"/>
                </a:solidFill>
              </a:rPr>
              <a:t> </a:t>
            </a:r>
            <a:r>
              <a:rPr lang="en-US" dirty="0" err="1" smtClean="0">
                <a:solidFill>
                  <a:srgbClr val="FF0000"/>
                </a:solidFill>
              </a:rPr>
              <a:t>dimeglumine</a:t>
            </a:r>
            <a:r>
              <a:rPr lang="en-US" dirty="0">
                <a:solidFill>
                  <a:srgbClr val="FF0000"/>
                </a:solidFill>
              </a:rPr>
              <a:t> </a:t>
            </a:r>
            <a:r>
              <a:rPr lang="en-US" dirty="0" smtClean="0">
                <a:solidFill>
                  <a:srgbClr val="FF0000"/>
                </a:solidFill>
              </a:rPr>
              <a:t>or </a:t>
            </a:r>
            <a:r>
              <a:rPr lang="en-US" dirty="0" err="1">
                <a:solidFill>
                  <a:srgbClr val="FF0000"/>
                </a:solidFill>
              </a:rPr>
              <a:t>gadoxetate</a:t>
            </a:r>
            <a:r>
              <a:rPr lang="en-US" dirty="0">
                <a:solidFill>
                  <a:srgbClr val="FF0000"/>
                </a:solidFill>
              </a:rPr>
              <a:t> disodium </a:t>
            </a:r>
            <a:r>
              <a:rPr lang="en-US" dirty="0"/>
              <a:t>can be very </a:t>
            </a:r>
            <a:r>
              <a:rPr lang="en-US" dirty="0" smtClean="0"/>
              <a:t>effective </a:t>
            </a:r>
            <a:r>
              <a:rPr lang="en-US" dirty="0"/>
              <a:t>in </a:t>
            </a:r>
            <a:r>
              <a:rPr lang="en-US" dirty="0" smtClean="0"/>
              <a:t>differentiating hepatocellular </a:t>
            </a:r>
            <a:r>
              <a:rPr lang="en-US" dirty="0"/>
              <a:t>adenomas from FNH and other </a:t>
            </a:r>
            <a:r>
              <a:rPr lang="en-US" dirty="0" smtClean="0"/>
              <a:t>lesions </a:t>
            </a:r>
            <a:endParaRPr lang="en-US" dirty="0"/>
          </a:p>
          <a:p>
            <a:endParaRPr lang="en-US" dirty="0"/>
          </a:p>
        </p:txBody>
      </p:sp>
      <p:sp>
        <p:nvSpPr>
          <p:cNvPr id="2" name="Title 1"/>
          <p:cNvSpPr>
            <a:spLocks noGrp="1"/>
          </p:cNvSpPr>
          <p:nvPr>
            <p:ph type="title"/>
          </p:nvPr>
        </p:nvSpPr>
        <p:spPr>
          <a:xfrm>
            <a:off x="533400" y="457200"/>
            <a:ext cx="7543800" cy="914400"/>
          </a:xfrm>
        </p:spPr>
        <p:txBody>
          <a:bodyPr>
            <a:normAutofit fontScale="90000"/>
          </a:bodyPr>
          <a:lstStyle/>
          <a:p>
            <a:r>
              <a:rPr lang="en-US" sz="2800" dirty="0">
                <a:solidFill>
                  <a:srgbClr val="0070C0"/>
                </a:solidFill>
              </a:rPr>
              <a:t>Diagnostic characteristics of hepatocellular adenoma</a:t>
            </a:r>
            <a:r>
              <a:rPr lang="en-US" sz="2800" dirty="0"/>
              <a:t/>
            </a:r>
            <a:br>
              <a:rPr lang="en-US" sz="2800" dirty="0"/>
            </a:br>
            <a:endParaRPr lang="en-US" sz="2800" dirty="0"/>
          </a:p>
        </p:txBody>
      </p:sp>
    </p:spTree>
    <p:extLst>
      <p:ext uri="{BB962C8B-B14F-4D97-AF65-F5344CB8AC3E}">
        <p14:creationId xmlns:p14="http://schemas.microsoft.com/office/powerpoint/2010/main" val="3794637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01000" cy="5334000"/>
          </a:xfrm>
        </p:spPr>
        <p:txBody>
          <a:bodyPr>
            <a:normAutofit/>
          </a:bodyPr>
          <a:lstStyle/>
          <a:p>
            <a:pPr algn="l" rtl="0"/>
            <a:r>
              <a:rPr lang="en-US" b="1" dirty="0" smtClean="0">
                <a:solidFill>
                  <a:srgbClr val="FF0000"/>
                </a:solidFill>
              </a:rPr>
              <a:t>The </a:t>
            </a:r>
            <a:r>
              <a:rPr lang="en-US" b="1" dirty="0">
                <a:solidFill>
                  <a:srgbClr val="FF0000"/>
                </a:solidFill>
              </a:rPr>
              <a:t>critical components of evaluating an FLL are </a:t>
            </a:r>
            <a:r>
              <a:rPr lang="en-US" dirty="0" smtClean="0"/>
              <a:t>:</a:t>
            </a:r>
          </a:p>
          <a:p>
            <a:pPr algn="l" rtl="0"/>
            <a:r>
              <a:rPr lang="en-US" sz="2400" dirty="0" smtClean="0"/>
              <a:t>detailed history ,physical </a:t>
            </a:r>
            <a:r>
              <a:rPr lang="en-US" sz="2400" dirty="0"/>
              <a:t>exam, radiological tests, and pathology</a:t>
            </a:r>
            <a:r>
              <a:rPr lang="en-US" dirty="0" smtClean="0"/>
              <a:t>.</a:t>
            </a:r>
          </a:p>
          <a:p>
            <a:endParaRPr lang="en-US" dirty="0" smtClean="0"/>
          </a:p>
          <a:p>
            <a:pPr algn="l" rtl="0"/>
            <a:r>
              <a:rPr lang="en-US" dirty="0" smtClean="0"/>
              <a:t>A </a:t>
            </a:r>
            <a:r>
              <a:rPr lang="en-US" dirty="0"/>
              <a:t>history of </a:t>
            </a:r>
            <a:r>
              <a:rPr lang="en-US" dirty="0" smtClean="0"/>
              <a:t>OCP use </a:t>
            </a:r>
            <a:r>
              <a:rPr lang="en-US" dirty="0"/>
              <a:t>in the </a:t>
            </a:r>
            <a:r>
              <a:rPr lang="en-US" dirty="0">
                <a:solidFill>
                  <a:srgbClr val="FF0000"/>
                </a:solidFill>
              </a:rPr>
              <a:t>absence of underlying liver disease </a:t>
            </a:r>
            <a:r>
              <a:rPr lang="en-US" dirty="0"/>
              <a:t>suggests a diagnosis of hepatocellular adenoma (HCA), whereas an FLL in the setting of </a:t>
            </a:r>
            <a:r>
              <a:rPr lang="en-US" dirty="0">
                <a:solidFill>
                  <a:srgbClr val="FF0000"/>
                </a:solidFill>
              </a:rPr>
              <a:t>chronic liver disease and portal hypertension </a:t>
            </a:r>
            <a:r>
              <a:rPr lang="en-US" dirty="0"/>
              <a:t>should lead to a high suspicion of a diagnosis of HCC</a:t>
            </a:r>
            <a:r>
              <a:rPr lang="en-US" dirty="0" smtClean="0"/>
              <a:t>.</a:t>
            </a:r>
            <a:endParaRPr lang="en-US" dirty="0"/>
          </a:p>
        </p:txBody>
      </p:sp>
      <p:sp>
        <p:nvSpPr>
          <p:cNvPr id="2" name="Title 1"/>
          <p:cNvSpPr>
            <a:spLocks noGrp="1"/>
          </p:cNvSpPr>
          <p:nvPr>
            <p:ph type="title"/>
          </p:nvPr>
        </p:nvSpPr>
        <p:spPr>
          <a:xfrm>
            <a:off x="228600" y="-152400"/>
            <a:ext cx="7543800" cy="1752600"/>
          </a:xfrm>
        </p:spPr>
        <p:txBody>
          <a:bodyPr/>
          <a:lstStyle/>
          <a:p>
            <a:pPr algn="r" rtl="0"/>
            <a:r>
              <a:rPr lang="en-US" b="1" dirty="0">
                <a:solidFill>
                  <a:srgbClr val="002060"/>
                </a:solidFill>
              </a:rPr>
              <a:t>Diagnosis of a liver lesion</a:t>
            </a:r>
            <a:r>
              <a:rPr lang="en-US" dirty="0"/>
              <a:t/>
            </a:r>
            <a:br>
              <a:rPr lang="en-US" dirty="0"/>
            </a:br>
            <a:endParaRPr lang="en-US" dirty="0"/>
          </a:p>
        </p:txBody>
      </p:sp>
    </p:spTree>
    <p:extLst>
      <p:ext uri="{BB962C8B-B14F-4D97-AF65-F5344CB8AC3E}">
        <p14:creationId xmlns:p14="http://schemas.microsoft.com/office/powerpoint/2010/main" val="2534587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391400" cy="5181599"/>
          </a:xfrm>
        </p:spPr>
        <p:txBody>
          <a:bodyPr>
            <a:normAutofit lnSpcReduction="10000"/>
          </a:bodyPr>
          <a:lstStyle/>
          <a:p>
            <a:pPr algn="l" rtl="0"/>
            <a:r>
              <a:rPr lang="en-US" dirty="0">
                <a:solidFill>
                  <a:srgbClr val="FF0000"/>
                </a:solidFill>
              </a:rPr>
              <a:t>Liver biopsy</a:t>
            </a:r>
            <a:r>
              <a:rPr lang="en-US" dirty="0">
                <a:solidFill>
                  <a:srgbClr val="FFC000"/>
                </a:solidFill>
              </a:rPr>
              <a:t> </a:t>
            </a:r>
            <a:r>
              <a:rPr lang="en-US" dirty="0"/>
              <a:t>can aid in identifying the subtype of </a:t>
            </a:r>
            <a:r>
              <a:rPr lang="en-US" dirty="0" smtClean="0"/>
              <a:t>hepatocellular adenomas </a:t>
            </a:r>
            <a:r>
              <a:rPr lang="en-US" dirty="0"/>
              <a:t>as each category has </a:t>
            </a:r>
            <a:r>
              <a:rPr lang="en-US" dirty="0" smtClean="0"/>
              <a:t>specific </a:t>
            </a:r>
            <a:r>
              <a:rPr lang="en-US" dirty="0"/>
              <a:t>genetic and </a:t>
            </a:r>
            <a:r>
              <a:rPr lang="en-US" dirty="0" smtClean="0"/>
              <a:t>molecular markers.</a:t>
            </a:r>
          </a:p>
          <a:p>
            <a:pPr algn="l" rtl="0"/>
            <a:endParaRPr lang="en-US" dirty="0"/>
          </a:p>
          <a:p>
            <a:pPr algn="l" rtl="0"/>
            <a:r>
              <a:rPr lang="en-US" dirty="0" smtClean="0"/>
              <a:t> </a:t>
            </a:r>
            <a:r>
              <a:rPr lang="en-US" dirty="0"/>
              <a:t>However, the vascular nature of hepatic lesions </a:t>
            </a:r>
            <a:r>
              <a:rPr lang="en-US" dirty="0" smtClean="0"/>
              <a:t>coupled with </a:t>
            </a:r>
            <a:r>
              <a:rPr lang="en-US" dirty="0"/>
              <a:t>their propensity to hemorrhage can make </a:t>
            </a:r>
            <a:r>
              <a:rPr lang="en-US" dirty="0">
                <a:solidFill>
                  <a:srgbClr val="FF0000"/>
                </a:solidFill>
              </a:rPr>
              <a:t>biopsy risky</a:t>
            </a:r>
            <a:r>
              <a:rPr lang="en-US" dirty="0" smtClean="0"/>
              <a:t>.</a:t>
            </a:r>
          </a:p>
          <a:p>
            <a:pPr algn="l" rtl="0"/>
            <a:endParaRPr lang="en-US" dirty="0"/>
          </a:p>
          <a:p>
            <a:pPr algn="l" rtl="0"/>
            <a:r>
              <a:rPr lang="en-US" b="1" dirty="0" smtClean="0">
                <a:solidFill>
                  <a:srgbClr val="0070C0"/>
                </a:solidFill>
              </a:rPr>
              <a:t>Thus</a:t>
            </a:r>
            <a:r>
              <a:rPr lang="en-US" b="1" dirty="0">
                <a:solidFill>
                  <a:srgbClr val="0070C0"/>
                </a:solidFill>
              </a:rPr>
              <a:t>, biopsy should be reserved for cases in which </a:t>
            </a:r>
            <a:r>
              <a:rPr lang="en-US" b="1" dirty="0" smtClean="0">
                <a:solidFill>
                  <a:srgbClr val="0070C0"/>
                </a:solidFill>
              </a:rPr>
              <a:t>imaging is </a:t>
            </a:r>
            <a:r>
              <a:rPr lang="en-US" b="1" dirty="0">
                <a:solidFill>
                  <a:srgbClr val="0070C0"/>
                </a:solidFill>
              </a:rPr>
              <a:t>inconclusive and the results will have an impact on </a:t>
            </a:r>
            <a:r>
              <a:rPr lang="en-US" b="1" dirty="0" smtClean="0">
                <a:solidFill>
                  <a:srgbClr val="0070C0"/>
                </a:solidFill>
              </a:rPr>
              <a:t>treatment decisions </a:t>
            </a:r>
            <a:endParaRPr lang="en-US" b="1" dirty="0">
              <a:solidFill>
                <a:srgbClr val="0070C0"/>
              </a:solidFill>
            </a:endParaRPr>
          </a:p>
          <a:p>
            <a:endParaRPr lang="en-US" dirty="0"/>
          </a:p>
        </p:txBody>
      </p:sp>
    </p:spTree>
    <p:extLst>
      <p:ext uri="{BB962C8B-B14F-4D97-AF65-F5344CB8AC3E}">
        <p14:creationId xmlns:p14="http://schemas.microsoft.com/office/powerpoint/2010/main" val="3245200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1"/>
            <a:ext cx="7315200" cy="5181599"/>
          </a:xfrm>
        </p:spPr>
        <p:txBody>
          <a:bodyPr>
            <a:normAutofit/>
          </a:bodyPr>
          <a:lstStyle/>
          <a:p>
            <a:pPr algn="l" rtl="0">
              <a:buFont typeface="Wingdings" pitchFamily="2" charset="2"/>
              <a:buChar char="q"/>
            </a:pPr>
            <a:r>
              <a:rPr lang="en-US" sz="2400" b="1" dirty="0">
                <a:solidFill>
                  <a:srgbClr val="0070C0"/>
                </a:solidFill>
              </a:rPr>
              <a:t>Hepatocellular adenoma and </a:t>
            </a:r>
            <a:r>
              <a:rPr lang="en-US" sz="2400" b="1" dirty="0" smtClean="0">
                <a:solidFill>
                  <a:srgbClr val="0070C0"/>
                </a:solidFill>
              </a:rPr>
              <a:t>pregnancy</a:t>
            </a:r>
            <a:r>
              <a:rPr lang="en-US" sz="2400" b="1" dirty="0" smtClean="0">
                <a:solidFill>
                  <a:srgbClr val="FFC000"/>
                </a:solidFill>
              </a:rPr>
              <a:t>:</a:t>
            </a:r>
            <a:endParaRPr lang="en-US" sz="2400" b="1" dirty="0">
              <a:solidFill>
                <a:srgbClr val="FFC000"/>
              </a:solidFill>
            </a:endParaRPr>
          </a:p>
          <a:p>
            <a:pPr algn="l" rtl="0"/>
            <a:r>
              <a:rPr lang="en-US" dirty="0" smtClean="0"/>
              <a:t>increase </a:t>
            </a:r>
            <a:r>
              <a:rPr lang="en-US" dirty="0"/>
              <a:t>in </a:t>
            </a:r>
            <a:r>
              <a:rPr lang="en-US" dirty="0" smtClean="0"/>
              <a:t>size during </a:t>
            </a:r>
            <a:r>
              <a:rPr lang="en-US" dirty="0"/>
              <a:t>pregnancy </a:t>
            </a:r>
          </a:p>
          <a:p>
            <a:pPr algn="l" rtl="0"/>
            <a:r>
              <a:rPr lang="en-US" dirty="0" smtClean="0"/>
              <a:t>Instead</a:t>
            </a:r>
            <a:r>
              <a:rPr lang="en-US" dirty="0"/>
              <a:t> </a:t>
            </a:r>
            <a:r>
              <a:rPr lang="en-US" dirty="0" smtClean="0"/>
              <a:t>of </a:t>
            </a:r>
            <a:r>
              <a:rPr lang="en-US" dirty="0"/>
              <a:t>advocating contraindication to pregnancy in all cases of </a:t>
            </a:r>
            <a:r>
              <a:rPr lang="en-US" dirty="0" smtClean="0"/>
              <a:t>hepatocellular adenomas</a:t>
            </a:r>
            <a:r>
              <a:rPr lang="en-US" dirty="0"/>
              <a:t>, an </a:t>
            </a:r>
            <a:r>
              <a:rPr lang="en-US" dirty="0">
                <a:solidFill>
                  <a:srgbClr val="FF0000"/>
                </a:solidFill>
              </a:rPr>
              <a:t>individualized approach </a:t>
            </a:r>
            <a:r>
              <a:rPr lang="en-US" dirty="0"/>
              <a:t>is </a:t>
            </a:r>
            <a:r>
              <a:rPr lang="en-US" dirty="0" smtClean="0"/>
              <a:t>advocated in </a:t>
            </a:r>
            <a:r>
              <a:rPr lang="en-US" dirty="0"/>
              <a:t>which </a:t>
            </a:r>
            <a:r>
              <a:rPr lang="en-US" b="1" dirty="0">
                <a:solidFill>
                  <a:srgbClr val="FF0000"/>
                </a:solidFill>
              </a:rPr>
              <a:t>pregnancy is not discouraged when lesions are &lt; 5 </a:t>
            </a:r>
            <a:r>
              <a:rPr lang="en-US" b="1" dirty="0" smtClean="0">
                <a:solidFill>
                  <a:srgbClr val="FF0000"/>
                </a:solidFill>
              </a:rPr>
              <a:t>cm </a:t>
            </a:r>
            <a:r>
              <a:rPr lang="en-US" b="1" dirty="0" smtClean="0">
                <a:solidFill>
                  <a:srgbClr val="FFC000"/>
                </a:solidFill>
              </a:rPr>
              <a:t>. </a:t>
            </a:r>
            <a:endParaRPr lang="en-US" b="1" dirty="0">
              <a:solidFill>
                <a:srgbClr val="FFC000"/>
              </a:solidFill>
            </a:endParaRPr>
          </a:p>
        </p:txBody>
      </p:sp>
    </p:spTree>
    <p:extLst>
      <p:ext uri="{BB962C8B-B14F-4D97-AF65-F5344CB8AC3E}">
        <p14:creationId xmlns:p14="http://schemas.microsoft.com/office/powerpoint/2010/main" val="39258331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1"/>
            <a:ext cx="7315200" cy="5562599"/>
          </a:xfrm>
        </p:spPr>
        <p:txBody>
          <a:bodyPr>
            <a:normAutofit fontScale="92500"/>
          </a:bodyPr>
          <a:lstStyle/>
          <a:p>
            <a:pPr algn="l" rtl="0">
              <a:buFont typeface="Wingdings" pitchFamily="2" charset="2"/>
              <a:buChar char="q"/>
            </a:pPr>
            <a:r>
              <a:rPr lang="en-US" sz="3800" b="1" dirty="0">
                <a:solidFill>
                  <a:srgbClr val="0070C0"/>
                </a:solidFill>
              </a:rPr>
              <a:t>Management of hepatocellular adenoma</a:t>
            </a:r>
          </a:p>
          <a:p>
            <a:pPr algn="l" rtl="0"/>
            <a:r>
              <a:rPr lang="en-US" dirty="0" smtClean="0">
                <a:solidFill>
                  <a:srgbClr val="FF0000"/>
                </a:solidFill>
              </a:rPr>
              <a:t>more </a:t>
            </a:r>
            <a:r>
              <a:rPr lang="en-US" dirty="0">
                <a:solidFill>
                  <a:srgbClr val="FF0000"/>
                </a:solidFill>
              </a:rPr>
              <a:t>aggressive </a:t>
            </a:r>
            <a:r>
              <a:rPr lang="en-US" dirty="0"/>
              <a:t>than that for most </a:t>
            </a:r>
            <a:r>
              <a:rPr lang="en-US" dirty="0" smtClean="0"/>
              <a:t>other benign </a:t>
            </a:r>
            <a:r>
              <a:rPr lang="en-US" dirty="0"/>
              <a:t>hepatic lesions because of the potential for </a:t>
            </a:r>
            <a:r>
              <a:rPr lang="en-US" dirty="0" smtClean="0"/>
              <a:t>hepatocellular adenomas </a:t>
            </a:r>
            <a:r>
              <a:rPr lang="en-US" dirty="0"/>
              <a:t>to </a:t>
            </a:r>
            <a:r>
              <a:rPr lang="en-US" dirty="0">
                <a:solidFill>
                  <a:srgbClr val="FF0000"/>
                </a:solidFill>
              </a:rPr>
              <a:t>hemorrhage</a:t>
            </a:r>
            <a:r>
              <a:rPr lang="en-US" dirty="0">
                <a:solidFill>
                  <a:srgbClr val="FFC000"/>
                </a:solidFill>
              </a:rPr>
              <a:t> or </a:t>
            </a:r>
            <a:r>
              <a:rPr lang="en-US" dirty="0">
                <a:solidFill>
                  <a:srgbClr val="FF0000"/>
                </a:solidFill>
              </a:rPr>
              <a:t>progress to </a:t>
            </a:r>
            <a:r>
              <a:rPr lang="en-US" dirty="0" smtClean="0">
                <a:solidFill>
                  <a:srgbClr val="FF0000"/>
                </a:solidFill>
              </a:rPr>
              <a:t>HCC. </a:t>
            </a:r>
            <a:endParaRPr lang="en-US" dirty="0">
              <a:solidFill>
                <a:srgbClr val="FF0000"/>
              </a:solidFill>
            </a:endParaRPr>
          </a:p>
          <a:p>
            <a:pPr algn="l" rtl="0"/>
            <a:r>
              <a:rPr lang="en-US" dirty="0" smtClean="0"/>
              <a:t> Hemorrhage has </a:t>
            </a:r>
            <a:r>
              <a:rPr lang="en-US" dirty="0"/>
              <a:t>been reported in 11 – 29 % of hepatocellular </a:t>
            </a:r>
            <a:r>
              <a:rPr lang="en-US" dirty="0" smtClean="0"/>
              <a:t>adenomas cases</a:t>
            </a:r>
            <a:r>
              <a:rPr lang="en-US" dirty="0"/>
              <a:t>, with nearly all instances of </a:t>
            </a:r>
            <a:r>
              <a:rPr lang="en-US" dirty="0">
                <a:solidFill>
                  <a:srgbClr val="FF0000"/>
                </a:solidFill>
              </a:rPr>
              <a:t>spontaneous rupture </a:t>
            </a:r>
            <a:r>
              <a:rPr lang="en-US" dirty="0" smtClean="0">
                <a:solidFill>
                  <a:srgbClr val="FF0000"/>
                </a:solidFill>
              </a:rPr>
              <a:t>occurring in </a:t>
            </a:r>
            <a:r>
              <a:rPr lang="en-US" dirty="0">
                <a:solidFill>
                  <a:srgbClr val="FF0000"/>
                </a:solidFill>
              </a:rPr>
              <a:t>lesions </a:t>
            </a:r>
            <a:r>
              <a:rPr lang="en-US" dirty="0" smtClean="0">
                <a:solidFill>
                  <a:srgbClr val="FF0000"/>
                </a:solidFill>
              </a:rPr>
              <a:t>≥5 </a:t>
            </a:r>
            <a:r>
              <a:rPr lang="en-US" dirty="0">
                <a:solidFill>
                  <a:srgbClr val="FF0000"/>
                </a:solidFill>
              </a:rPr>
              <a:t>cm </a:t>
            </a:r>
            <a:r>
              <a:rPr lang="en-US" dirty="0" smtClean="0">
                <a:solidFill>
                  <a:srgbClr val="FF0000"/>
                </a:solidFill>
              </a:rPr>
              <a:t>.</a:t>
            </a:r>
            <a:endParaRPr lang="en-US" dirty="0">
              <a:solidFill>
                <a:srgbClr val="FF0000"/>
              </a:solidFill>
            </a:endParaRPr>
          </a:p>
          <a:p>
            <a:pPr algn="l" rtl="0"/>
            <a:r>
              <a:rPr lang="en-US" dirty="0" smtClean="0"/>
              <a:t> </a:t>
            </a:r>
            <a:r>
              <a:rPr lang="en-US" b="1" dirty="0" smtClean="0">
                <a:solidFill>
                  <a:srgbClr val="0070C0"/>
                </a:solidFill>
              </a:rPr>
              <a:t>Thus</a:t>
            </a:r>
            <a:r>
              <a:rPr lang="en-US" b="1" dirty="0">
                <a:solidFill>
                  <a:srgbClr val="0070C0"/>
                </a:solidFill>
              </a:rPr>
              <a:t>, resection should be </a:t>
            </a:r>
            <a:r>
              <a:rPr lang="en-US" b="1" dirty="0" smtClean="0">
                <a:solidFill>
                  <a:srgbClr val="0070C0"/>
                </a:solidFill>
              </a:rPr>
              <a:t>considered when </a:t>
            </a:r>
            <a:r>
              <a:rPr lang="en-US" b="1" dirty="0">
                <a:solidFill>
                  <a:srgbClr val="0070C0"/>
                </a:solidFill>
              </a:rPr>
              <a:t>hepatocellular adenomas are found to be </a:t>
            </a:r>
            <a:r>
              <a:rPr lang="en-US" b="1" dirty="0" smtClean="0">
                <a:solidFill>
                  <a:srgbClr val="0070C0"/>
                </a:solidFill>
              </a:rPr>
              <a:t>≥5 </a:t>
            </a:r>
            <a:r>
              <a:rPr lang="en-US" b="1" dirty="0">
                <a:solidFill>
                  <a:srgbClr val="0070C0"/>
                </a:solidFill>
              </a:rPr>
              <a:t>cm.</a:t>
            </a:r>
          </a:p>
          <a:p>
            <a:endParaRPr lang="en-US" b="1" dirty="0">
              <a:solidFill>
                <a:srgbClr val="FFC000"/>
              </a:solidFill>
            </a:endParaRPr>
          </a:p>
        </p:txBody>
      </p:sp>
    </p:spTree>
    <p:extLst>
      <p:ext uri="{BB962C8B-B14F-4D97-AF65-F5344CB8AC3E}">
        <p14:creationId xmlns:p14="http://schemas.microsoft.com/office/powerpoint/2010/main" val="2180625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85801"/>
            <a:ext cx="7620000" cy="5943599"/>
          </a:xfrm>
        </p:spPr>
        <p:txBody>
          <a:bodyPr>
            <a:normAutofit/>
          </a:bodyPr>
          <a:lstStyle/>
          <a:p>
            <a:pPr algn="l" rtl="0"/>
            <a:r>
              <a:rPr lang="en-US" dirty="0">
                <a:solidFill>
                  <a:srgbClr val="FF0000"/>
                </a:solidFill>
              </a:rPr>
              <a:t>Nonsurgical modalities </a:t>
            </a:r>
            <a:r>
              <a:rPr lang="en-US" dirty="0"/>
              <a:t>such as embolization can be </a:t>
            </a:r>
            <a:r>
              <a:rPr lang="en-US" dirty="0" smtClean="0"/>
              <a:t>pursued as </a:t>
            </a:r>
            <a:r>
              <a:rPr lang="en-US" dirty="0"/>
              <a:t>an alternative to resection in </a:t>
            </a:r>
            <a:r>
              <a:rPr lang="en-US" dirty="0">
                <a:solidFill>
                  <a:srgbClr val="FF0000"/>
                </a:solidFill>
              </a:rPr>
              <a:t>high surgical risk patients </a:t>
            </a:r>
            <a:r>
              <a:rPr lang="en-US" dirty="0"/>
              <a:t>or </a:t>
            </a:r>
            <a:r>
              <a:rPr lang="en-US" dirty="0" smtClean="0"/>
              <a:t>in patients </a:t>
            </a:r>
            <a:r>
              <a:rPr lang="en-US" dirty="0"/>
              <a:t>with </a:t>
            </a:r>
            <a:r>
              <a:rPr lang="en-US" dirty="0">
                <a:solidFill>
                  <a:srgbClr val="FF0000"/>
                </a:solidFill>
              </a:rPr>
              <a:t>lesions in anatomically challenging locations</a:t>
            </a:r>
            <a:r>
              <a:rPr lang="en-US" dirty="0" smtClean="0"/>
              <a:t>.</a:t>
            </a:r>
          </a:p>
          <a:p>
            <a:endParaRPr lang="en-US" dirty="0"/>
          </a:p>
          <a:p>
            <a:pPr marL="18288" indent="0">
              <a:buNone/>
            </a:pPr>
            <a:endParaRPr lang="en-US" dirty="0"/>
          </a:p>
        </p:txBody>
      </p:sp>
    </p:spTree>
    <p:extLst>
      <p:ext uri="{BB962C8B-B14F-4D97-AF65-F5344CB8AC3E}">
        <p14:creationId xmlns:p14="http://schemas.microsoft.com/office/powerpoint/2010/main" val="42340984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609600"/>
            <a:ext cx="7162800" cy="5181599"/>
          </a:xfrm>
        </p:spPr>
        <p:txBody>
          <a:bodyPr>
            <a:normAutofit lnSpcReduction="10000"/>
          </a:bodyPr>
          <a:lstStyle/>
          <a:p>
            <a:pPr algn="l" rtl="0"/>
            <a:r>
              <a:rPr lang="en-US" dirty="0"/>
              <a:t>In cases where </a:t>
            </a:r>
            <a:r>
              <a:rPr lang="en-US" b="1" dirty="0">
                <a:solidFill>
                  <a:srgbClr val="FFC000"/>
                </a:solidFill>
              </a:rPr>
              <a:t>hemorrhage does occur</a:t>
            </a:r>
            <a:r>
              <a:rPr lang="en-US" dirty="0"/>
              <a:t>, conservative </a:t>
            </a:r>
            <a:r>
              <a:rPr lang="en-US" dirty="0" smtClean="0"/>
              <a:t>management:</a:t>
            </a:r>
            <a:endParaRPr lang="en-US" dirty="0"/>
          </a:p>
          <a:p>
            <a:pPr algn="l" rtl="0"/>
            <a:r>
              <a:rPr lang="en-US" dirty="0"/>
              <a:t>using blood products is a temporary approach to achieve hemodynamic stability and </a:t>
            </a:r>
            <a:r>
              <a:rPr lang="en-US" dirty="0">
                <a:solidFill>
                  <a:srgbClr val="FF0000"/>
                </a:solidFill>
              </a:rPr>
              <a:t>avoid emergent liver resection </a:t>
            </a:r>
          </a:p>
          <a:p>
            <a:pPr algn="l" rtl="0"/>
            <a:r>
              <a:rPr lang="en-US" dirty="0"/>
              <a:t> Packing the liver, performing an emergency </a:t>
            </a:r>
            <a:r>
              <a:rPr lang="en-US" dirty="0" err="1"/>
              <a:t>hepatectomy</a:t>
            </a:r>
            <a:r>
              <a:rPr lang="en-US" dirty="0"/>
              <a:t>, </a:t>
            </a:r>
            <a:r>
              <a:rPr lang="en-US" dirty="0" err="1"/>
              <a:t>embolizing</a:t>
            </a:r>
            <a:r>
              <a:rPr lang="en-US" dirty="0"/>
              <a:t> the hepatic artery, or even liver transplantation can be used to control hemorrhage </a:t>
            </a:r>
            <a:endParaRPr lang="en-US" dirty="0" smtClean="0"/>
          </a:p>
          <a:p>
            <a:endParaRPr lang="en-US" dirty="0"/>
          </a:p>
          <a:p>
            <a:pPr marL="18288" indent="0">
              <a:buNone/>
            </a:pPr>
            <a:r>
              <a:rPr lang="en-US" dirty="0"/>
              <a:t> </a:t>
            </a:r>
          </a:p>
        </p:txBody>
      </p:sp>
    </p:spTree>
    <p:extLst>
      <p:ext uri="{BB962C8B-B14F-4D97-AF65-F5344CB8AC3E}">
        <p14:creationId xmlns:p14="http://schemas.microsoft.com/office/powerpoint/2010/main" val="17559745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524000"/>
            <a:ext cx="7162800" cy="4724399"/>
          </a:xfrm>
        </p:spPr>
        <p:txBody>
          <a:bodyPr/>
          <a:lstStyle/>
          <a:p>
            <a:pPr algn="l" rtl="0"/>
            <a:r>
              <a:rPr lang="en-US" dirty="0"/>
              <a:t>Hepatocellular adenomas of the </a:t>
            </a:r>
            <a:r>
              <a:rPr lang="en-US" dirty="0" smtClean="0"/>
              <a:t>-</a:t>
            </a:r>
            <a:r>
              <a:rPr lang="el-GR" dirty="0">
                <a:solidFill>
                  <a:srgbClr val="FF0000"/>
                </a:solidFill>
              </a:rPr>
              <a:t>β -</a:t>
            </a:r>
            <a:r>
              <a:rPr lang="en-US" dirty="0" smtClean="0">
                <a:solidFill>
                  <a:srgbClr val="FF0000"/>
                </a:solidFill>
              </a:rPr>
              <a:t>catenin </a:t>
            </a:r>
            <a:r>
              <a:rPr lang="en-US" dirty="0">
                <a:solidFill>
                  <a:srgbClr val="FF0000"/>
                </a:solidFill>
              </a:rPr>
              <a:t>subtype </a:t>
            </a:r>
            <a:r>
              <a:rPr lang="en-US" dirty="0"/>
              <a:t>should be considered for </a:t>
            </a:r>
            <a:r>
              <a:rPr lang="en-US" dirty="0">
                <a:solidFill>
                  <a:srgbClr val="FF0000"/>
                </a:solidFill>
              </a:rPr>
              <a:t>early referral for resection </a:t>
            </a:r>
            <a:r>
              <a:rPr lang="en-US" dirty="0"/>
              <a:t>as malignant transformation occurs most frequently in this subtype, occurring in up to 5 – 10 % of cases </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164656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1"/>
            <a:ext cx="7467600" cy="5486399"/>
          </a:xfrm>
        </p:spPr>
        <p:txBody>
          <a:bodyPr>
            <a:normAutofit fontScale="85000" lnSpcReduction="20000"/>
          </a:bodyPr>
          <a:lstStyle/>
          <a:p>
            <a:pPr algn="l" rtl="0"/>
            <a:r>
              <a:rPr lang="en-US" dirty="0">
                <a:solidFill>
                  <a:srgbClr val="FF0000"/>
                </a:solidFill>
              </a:rPr>
              <a:t>Hepatocellular adenomas &lt; 5 cm </a:t>
            </a:r>
            <a:r>
              <a:rPr lang="en-US" dirty="0"/>
              <a:t>can be managed </a:t>
            </a:r>
            <a:r>
              <a:rPr lang="en-US" dirty="0" smtClean="0">
                <a:solidFill>
                  <a:srgbClr val="FF0000"/>
                </a:solidFill>
              </a:rPr>
              <a:t>conservatively</a:t>
            </a:r>
            <a:r>
              <a:rPr lang="en-US" dirty="0" smtClean="0">
                <a:solidFill>
                  <a:srgbClr val="FFC000"/>
                </a:solidFill>
              </a:rPr>
              <a:t> </a:t>
            </a:r>
            <a:r>
              <a:rPr lang="en-US" dirty="0" smtClean="0"/>
              <a:t>as </a:t>
            </a:r>
            <a:r>
              <a:rPr lang="en-US" dirty="0"/>
              <a:t>these lesions are rarely observed to rupture or </a:t>
            </a:r>
            <a:r>
              <a:rPr lang="en-US" dirty="0" smtClean="0"/>
              <a:t>undergo malignant </a:t>
            </a:r>
            <a:r>
              <a:rPr lang="en-US" dirty="0"/>
              <a:t>transformation </a:t>
            </a:r>
          </a:p>
          <a:p>
            <a:pPr algn="l" rtl="0"/>
            <a:r>
              <a:rPr lang="en-US" dirty="0" smtClean="0"/>
              <a:t> </a:t>
            </a:r>
            <a:r>
              <a:rPr lang="en-US" dirty="0"/>
              <a:t>Nevertheless, some </a:t>
            </a:r>
            <a:r>
              <a:rPr lang="en-US" dirty="0" smtClean="0"/>
              <a:t>hepatocellular adenomas </a:t>
            </a:r>
            <a:r>
              <a:rPr lang="en-US" dirty="0"/>
              <a:t>have been reported to increase in size despite the </a:t>
            </a:r>
            <a:r>
              <a:rPr lang="en-US" dirty="0" smtClean="0"/>
              <a:t>discontinuation of </a:t>
            </a:r>
            <a:r>
              <a:rPr lang="en-US" dirty="0"/>
              <a:t>OCP or anabolic steroids, and </a:t>
            </a:r>
            <a:r>
              <a:rPr lang="en-US" dirty="0">
                <a:solidFill>
                  <a:srgbClr val="FF0000"/>
                </a:solidFill>
              </a:rPr>
              <a:t>the development </a:t>
            </a:r>
            <a:r>
              <a:rPr lang="en-US" dirty="0" smtClean="0">
                <a:solidFill>
                  <a:srgbClr val="FF0000"/>
                </a:solidFill>
              </a:rPr>
              <a:t>of HCC </a:t>
            </a:r>
            <a:r>
              <a:rPr lang="en-US" dirty="0">
                <a:solidFill>
                  <a:srgbClr val="FF0000"/>
                </a:solidFill>
              </a:rPr>
              <a:t>has been reported despite regression in size </a:t>
            </a:r>
            <a:r>
              <a:rPr lang="en-US" dirty="0" smtClean="0"/>
              <a:t>.</a:t>
            </a:r>
          </a:p>
          <a:p>
            <a:pPr algn="l" rtl="0"/>
            <a:r>
              <a:rPr lang="en-US" dirty="0" smtClean="0"/>
              <a:t> Thus</a:t>
            </a:r>
            <a:r>
              <a:rPr lang="en-US" dirty="0" smtClean="0">
                <a:solidFill>
                  <a:srgbClr val="FFC000"/>
                </a:solidFill>
              </a:rPr>
              <a:t>, </a:t>
            </a:r>
            <a:r>
              <a:rPr lang="en-US" dirty="0" smtClean="0">
                <a:solidFill>
                  <a:srgbClr val="FF0000"/>
                </a:solidFill>
              </a:rPr>
              <a:t>follow-up </a:t>
            </a:r>
            <a:r>
              <a:rPr lang="en-US" dirty="0">
                <a:solidFill>
                  <a:srgbClr val="FF0000"/>
                </a:solidFill>
              </a:rPr>
              <a:t>imaging should be conducted once every 6 months </a:t>
            </a:r>
            <a:r>
              <a:rPr lang="en-US" dirty="0" smtClean="0">
                <a:solidFill>
                  <a:srgbClr val="FF0000"/>
                </a:solidFill>
              </a:rPr>
              <a:t>for at </a:t>
            </a:r>
            <a:r>
              <a:rPr lang="en-US" dirty="0">
                <a:solidFill>
                  <a:srgbClr val="FF0000"/>
                </a:solidFill>
              </a:rPr>
              <a:t>least 2 years to establish any growth patterns and monitor </a:t>
            </a:r>
            <a:r>
              <a:rPr lang="en-US" dirty="0" smtClean="0">
                <a:solidFill>
                  <a:srgbClr val="FF0000"/>
                </a:solidFill>
              </a:rPr>
              <a:t>for malignant </a:t>
            </a:r>
            <a:r>
              <a:rPr lang="en-US" dirty="0">
                <a:solidFill>
                  <a:srgbClr val="FF0000"/>
                </a:solidFill>
              </a:rPr>
              <a:t>transformation</a:t>
            </a:r>
            <a:r>
              <a:rPr lang="en-US" dirty="0" smtClean="0">
                <a:solidFill>
                  <a:srgbClr val="FFC000"/>
                </a:solidFill>
              </a:rPr>
              <a:t>.</a:t>
            </a:r>
          </a:p>
          <a:p>
            <a:pPr algn="l" rtl="0"/>
            <a:endParaRPr lang="en-US" dirty="0" smtClean="0">
              <a:solidFill>
                <a:srgbClr val="FFC000"/>
              </a:solidFill>
            </a:endParaRPr>
          </a:p>
          <a:p>
            <a:pPr algn="l" rtl="0"/>
            <a:r>
              <a:rPr lang="en-US" dirty="0" smtClean="0">
                <a:solidFill>
                  <a:srgbClr val="0070C0"/>
                </a:solidFill>
              </a:rPr>
              <a:t> </a:t>
            </a:r>
            <a:r>
              <a:rPr lang="en-US" dirty="0">
                <a:solidFill>
                  <a:srgbClr val="0070C0"/>
                </a:solidFill>
              </a:rPr>
              <a:t>Annual imaging can be </a:t>
            </a:r>
            <a:r>
              <a:rPr lang="en-US" dirty="0" smtClean="0">
                <a:solidFill>
                  <a:srgbClr val="0070C0"/>
                </a:solidFill>
              </a:rPr>
              <a:t>performed after </a:t>
            </a:r>
            <a:r>
              <a:rPr lang="en-US" dirty="0">
                <a:solidFill>
                  <a:srgbClr val="0070C0"/>
                </a:solidFill>
              </a:rPr>
              <a:t>this period based on the growth patterns and stability of </a:t>
            </a:r>
            <a:r>
              <a:rPr lang="en-US" dirty="0" smtClean="0">
                <a:solidFill>
                  <a:srgbClr val="0070C0"/>
                </a:solidFill>
              </a:rPr>
              <a:t>the lesion </a:t>
            </a:r>
            <a:r>
              <a:rPr lang="en-US" dirty="0" smtClean="0"/>
              <a:t>.</a:t>
            </a:r>
            <a:endParaRPr lang="en-US" dirty="0"/>
          </a:p>
          <a:p>
            <a:pPr algn="l" rtl="0"/>
            <a:endParaRPr lang="en-US" dirty="0"/>
          </a:p>
          <a:p>
            <a:endParaRPr lang="en-US" dirty="0"/>
          </a:p>
        </p:txBody>
      </p:sp>
    </p:spTree>
    <p:extLst>
      <p:ext uri="{BB962C8B-B14F-4D97-AF65-F5344CB8AC3E}">
        <p14:creationId xmlns:p14="http://schemas.microsoft.com/office/powerpoint/2010/main" val="26100432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79" t="10765" r="50000" b="16857"/>
          <a:stretch/>
        </p:blipFill>
        <p:spPr bwMode="auto">
          <a:xfrm>
            <a:off x="-381000" y="0"/>
            <a:ext cx="9677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6754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001000" cy="4876799"/>
          </a:xfrm>
        </p:spPr>
        <p:txBody>
          <a:bodyPr>
            <a:normAutofit fontScale="92500"/>
          </a:bodyPr>
          <a:lstStyle/>
          <a:p>
            <a:pPr algn="l" rtl="0"/>
            <a:r>
              <a:rPr lang="en-US" dirty="0" smtClean="0"/>
              <a:t>A benign </a:t>
            </a:r>
            <a:r>
              <a:rPr lang="en-US" dirty="0">
                <a:solidFill>
                  <a:srgbClr val="FF0000"/>
                </a:solidFill>
              </a:rPr>
              <a:t>vascular liver lesions </a:t>
            </a:r>
            <a:r>
              <a:rPr lang="en-US" dirty="0"/>
              <a:t>of </a:t>
            </a:r>
            <a:r>
              <a:rPr lang="en-US" dirty="0" smtClean="0"/>
              <a:t>unknown etiology </a:t>
            </a:r>
            <a:r>
              <a:rPr lang="en-US" dirty="0"/>
              <a:t>that are thought to arise from congenital </a:t>
            </a:r>
            <a:r>
              <a:rPr lang="en-US" dirty="0" err="1">
                <a:solidFill>
                  <a:srgbClr val="FF0000"/>
                </a:solidFill>
              </a:rPr>
              <a:t>hamartomas</a:t>
            </a:r>
            <a:r>
              <a:rPr lang="en-US" dirty="0">
                <a:solidFill>
                  <a:srgbClr val="FF0000"/>
                </a:solidFill>
              </a:rPr>
              <a:t>.</a:t>
            </a:r>
          </a:p>
          <a:p>
            <a:pPr algn="l" rtl="0"/>
            <a:r>
              <a:rPr lang="en-US" dirty="0"/>
              <a:t>Alternatively, </a:t>
            </a:r>
            <a:r>
              <a:rPr lang="en-US" dirty="0" smtClean="0"/>
              <a:t> </a:t>
            </a:r>
            <a:r>
              <a:rPr lang="en-US" dirty="0"/>
              <a:t>could result from </a:t>
            </a:r>
            <a:r>
              <a:rPr lang="en-US" dirty="0" smtClean="0">
                <a:solidFill>
                  <a:srgbClr val="FF0000"/>
                </a:solidFill>
              </a:rPr>
              <a:t>dilation of </a:t>
            </a:r>
            <a:r>
              <a:rPr lang="en-US" dirty="0">
                <a:solidFill>
                  <a:srgbClr val="FF0000"/>
                </a:solidFill>
              </a:rPr>
              <a:t>existing blood vessels </a:t>
            </a:r>
            <a:r>
              <a:rPr lang="en-US" dirty="0"/>
              <a:t>in </a:t>
            </a:r>
            <a:r>
              <a:rPr lang="en-US" dirty="0">
                <a:solidFill>
                  <a:srgbClr val="FF0000"/>
                </a:solidFill>
              </a:rPr>
              <a:t>tissues that developed normally. </a:t>
            </a:r>
            <a:endParaRPr lang="en-US" dirty="0" smtClean="0">
              <a:solidFill>
                <a:srgbClr val="FF0000"/>
              </a:solidFill>
            </a:endParaRPr>
          </a:p>
          <a:p>
            <a:pPr algn="l" rtl="0"/>
            <a:r>
              <a:rPr lang="en-US" dirty="0" smtClean="0"/>
              <a:t>The</a:t>
            </a:r>
            <a:r>
              <a:rPr lang="en-US" dirty="0"/>
              <a:t> </a:t>
            </a:r>
            <a:r>
              <a:rPr lang="en-US" dirty="0" smtClean="0"/>
              <a:t>observed </a:t>
            </a:r>
            <a:r>
              <a:rPr lang="en-US" dirty="0"/>
              <a:t>increase in the size of the lesions is thought to </a:t>
            </a:r>
            <a:r>
              <a:rPr lang="en-US" dirty="0" smtClean="0"/>
              <a:t>result from </a:t>
            </a:r>
            <a:r>
              <a:rPr lang="en-US" dirty="0">
                <a:solidFill>
                  <a:srgbClr val="FF0000"/>
                </a:solidFill>
              </a:rPr>
              <a:t>progressive </a:t>
            </a:r>
            <a:r>
              <a:rPr lang="en-US" dirty="0" err="1">
                <a:solidFill>
                  <a:srgbClr val="FF0000"/>
                </a:solidFill>
              </a:rPr>
              <a:t>ectasia</a:t>
            </a:r>
            <a:r>
              <a:rPr lang="en-US" dirty="0">
                <a:solidFill>
                  <a:srgbClr val="FF0000"/>
                </a:solidFill>
              </a:rPr>
              <a:t> rather than hyperplasia or </a:t>
            </a:r>
            <a:r>
              <a:rPr lang="en-US" dirty="0" smtClean="0">
                <a:solidFill>
                  <a:srgbClr val="FF0000"/>
                </a:solidFill>
              </a:rPr>
              <a:t>hypertrophy.</a:t>
            </a:r>
            <a:endParaRPr lang="en-US" dirty="0">
              <a:solidFill>
                <a:srgbClr val="FF0000"/>
              </a:solidFill>
            </a:endParaRPr>
          </a:p>
          <a:p>
            <a:pPr algn="l" rtl="0"/>
            <a:r>
              <a:rPr lang="en-US" sz="2400" dirty="0" smtClean="0">
                <a:solidFill>
                  <a:srgbClr val="FFC000"/>
                </a:solidFill>
              </a:rPr>
              <a:t> </a:t>
            </a:r>
            <a:r>
              <a:rPr lang="en-US" sz="2400" dirty="0">
                <a:solidFill>
                  <a:srgbClr val="0070C0"/>
                </a:solidFill>
              </a:rPr>
              <a:t>Hepatic </a:t>
            </a:r>
            <a:r>
              <a:rPr lang="en-US" sz="2400" dirty="0" err="1">
                <a:solidFill>
                  <a:srgbClr val="0070C0"/>
                </a:solidFill>
              </a:rPr>
              <a:t>hemangiomas</a:t>
            </a:r>
            <a:r>
              <a:rPr lang="en-US" sz="2400" dirty="0">
                <a:solidFill>
                  <a:srgbClr val="0070C0"/>
                </a:solidFill>
              </a:rPr>
              <a:t> are the most common benign </a:t>
            </a:r>
            <a:r>
              <a:rPr lang="en-US" sz="2400" dirty="0" smtClean="0">
                <a:solidFill>
                  <a:srgbClr val="0070C0"/>
                </a:solidFill>
              </a:rPr>
              <a:t>hepatic tumors </a:t>
            </a:r>
            <a:r>
              <a:rPr lang="en-US" dirty="0"/>
              <a:t>with a prevalence of 0.4 – 20 % </a:t>
            </a:r>
            <a:r>
              <a:rPr lang="en-US" dirty="0" smtClean="0"/>
              <a:t>identified </a:t>
            </a:r>
            <a:r>
              <a:rPr lang="en-US" dirty="0"/>
              <a:t>during </a:t>
            </a:r>
            <a:r>
              <a:rPr lang="en-US" dirty="0" smtClean="0"/>
              <a:t>autopsy</a:t>
            </a:r>
            <a:endParaRPr lang="en-US" dirty="0"/>
          </a:p>
        </p:txBody>
      </p:sp>
      <p:sp>
        <p:nvSpPr>
          <p:cNvPr id="2" name="Title 1"/>
          <p:cNvSpPr>
            <a:spLocks noGrp="1"/>
          </p:cNvSpPr>
          <p:nvPr>
            <p:ph type="title"/>
          </p:nvPr>
        </p:nvSpPr>
        <p:spPr>
          <a:xfrm>
            <a:off x="304800" y="533400"/>
            <a:ext cx="7543800" cy="914400"/>
          </a:xfrm>
        </p:spPr>
        <p:txBody>
          <a:bodyPr>
            <a:normAutofit fontScale="90000"/>
          </a:bodyPr>
          <a:lstStyle/>
          <a:p>
            <a:r>
              <a:rPr lang="en-US" dirty="0">
                <a:solidFill>
                  <a:srgbClr val="0070C0"/>
                </a:solidFill>
              </a:rPr>
              <a:t>HEPATIC HEMANGIOMA</a:t>
            </a:r>
            <a:r>
              <a:rPr lang="en-US" dirty="0">
                <a:solidFill>
                  <a:srgbClr val="FFC000"/>
                </a:solidFill>
              </a:rPr>
              <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27262997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7620000" cy="4952999"/>
          </a:xfrm>
        </p:spPr>
        <p:txBody>
          <a:bodyPr>
            <a:normAutofit/>
          </a:bodyPr>
          <a:lstStyle/>
          <a:p>
            <a:pPr algn="l" rtl="0"/>
            <a:r>
              <a:rPr lang="en-US" dirty="0" smtClean="0">
                <a:solidFill>
                  <a:srgbClr val="FFC000"/>
                </a:solidFill>
              </a:rPr>
              <a:t>earlier</a:t>
            </a:r>
            <a:r>
              <a:rPr lang="en-US" dirty="0">
                <a:solidFill>
                  <a:srgbClr val="FFC000"/>
                </a:solidFill>
              </a:rPr>
              <a:t>, </a:t>
            </a:r>
            <a:r>
              <a:rPr lang="en-US" dirty="0" smtClean="0">
                <a:solidFill>
                  <a:srgbClr val="FFC000"/>
                </a:solidFill>
              </a:rPr>
              <a:t> </a:t>
            </a:r>
            <a:r>
              <a:rPr lang="en-US" dirty="0">
                <a:solidFill>
                  <a:srgbClr val="FFC000"/>
                </a:solidFill>
              </a:rPr>
              <a:t>larger, and are more </a:t>
            </a:r>
            <a:r>
              <a:rPr lang="en-US" dirty="0" smtClean="0">
                <a:solidFill>
                  <a:srgbClr val="FFC000"/>
                </a:solidFill>
              </a:rPr>
              <a:t>often </a:t>
            </a:r>
            <a:r>
              <a:rPr lang="en-US" dirty="0">
                <a:solidFill>
                  <a:srgbClr val="FFC000"/>
                </a:solidFill>
              </a:rPr>
              <a:t>found in women </a:t>
            </a:r>
            <a:r>
              <a:rPr lang="en-US" dirty="0"/>
              <a:t>than </a:t>
            </a:r>
            <a:r>
              <a:rPr lang="en-US" dirty="0" smtClean="0"/>
              <a:t>in men</a:t>
            </a:r>
            <a:r>
              <a:rPr lang="en-US" dirty="0"/>
              <a:t>, with a </a:t>
            </a:r>
            <a:r>
              <a:rPr lang="en-US" dirty="0">
                <a:solidFill>
                  <a:srgbClr val="FF0000"/>
                </a:solidFill>
              </a:rPr>
              <a:t>5 to 1 </a:t>
            </a:r>
            <a:r>
              <a:rPr lang="en-US" dirty="0"/>
              <a:t>female to male </a:t>
            </a:r>
            <a:r>
              <a:rPr lang="en-US" dirty="0" smtClean="0"/>
              <a:t>preponderance. </a:t>
            </a:r>
            <a:endParaRPr lang="en-US" dirty="0"/>
          </a:p>
          <a:p>
            <a:pPr algn="l" rtl="0"/>
            <a:r>
              <a:rPr lang="en-US" dirty="0" smtClean="0">
                <a:solidFill>
                  <a:srgbClr val="0070C0"/>
                </a:solidFill>
              </a:rPr>
              <a:t>Female sex </a:t>
            </a:r>
            <a:r>
              <a:rPr lang="en-US" dirty="0">
                <a:solidFill>
                  <a:srgbClr val="0070C0"/>
                </a:solidFill>
              </a:rPr>
              <a:t>hormones may have a role in their pathogenesis </a:t>
            </a:r>
          </a:p>
          <a:p>
            <a:pPr algn="l" rtl="0"/>
            <a:endParaRPr lang="en-US" dirty="0" smtClean="0"/>
          </a:p>
          <a:p>
            <a:pPr algn="l" rtl="0"/>
            <a:r>
              <a:rPr lang="en-US" b="1" dirty="0">
                <a:solidFill>
                  <a:srgbClr val="FF0000"/>
                </a:solidFill>
              </a:rPr>
              <a:t>There is no causal link between hepatic </a:t>
            </a:r>
            <a:r>
              <a:rPr lang="en-US" b="1" dirty="0" err="1">
                <a:solidFill>
                  <a:srgbClr val="FF0000"/>
                </a:solidFill>
              </a:rPr>
              <a:t>hemangiomas</a:t>
            </a:r>
            <a:r>
              <a:rPr lang="en-US" b="1" dirty="0">
                <a:solidFill>
                  <a:srgbClr val="FF0000"/>
                </a:solidFill>
              </a:rPr>
              <a:t> and pregnancy or OCP use</a:t>
            </a:r>
          </a:p>
          <a:p>
            <a:pPr algn="l" rtl="0"/>
            <a:endParaRPr lang="en-US" dirty="0" smtClean="0"/>
          </a:p>
          <a:p>
            <a:endParaRPr lang="en-US" dirty="0"/>
          </a:p>
        </p:txBody>
      </p:sp>
    </p:spTree>
    <p:extLst>
      <p:ext uri="{BB962C8B-B14F-4D97-AF65-F5344CB8AC3E}">
        <p14:creationId xmlns:p14="http://schemas.microsoft.com/office/powerpoint/2010/main" val="3193296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7620000" cy="4648199"/>
          </a:xfrm>
        </p:spPr>
        <p:txBody>
          <a:bodyPr>
            <a:normAutofit/>
          </a:bodyPr>
          <a:lstStyle/>
          <a:p>
            <a:pPr marL="109728" indent="0" algn="l" rtl="0">
              <a:buNone/>
            </a:pPr>
            <a:r>
              <a:rPr lang="en-US" sz="4000" b="1" dirty="0">
                <a:solidFill>
                  <a:srgbClr val="002060"/>
                </a:solidFill>
              </a:rPr>
              <a:t>A radiological test is the most important aspect in the evaluation of a liver lesion</a:t>
            </a:r>
            <a:r>
              <a:rPr lang="en-US" sz="4000" b="1" dirty="0" smtClean="0">
                <a:solidFill>
                  <a:srgbClr val="002060"/>
                </a:solidFill>
              </a:rPr>
              <a:t>.</a:t>
            </a:r>
          </a:p>
          <a:p>
            <a:endParaRPr lang="en-US" sz="4000" b="1" dirty="0" smtClean="0">
              <a:solidFill>
                <a:srgbClr val="FFC000"/>
              </a:solidFill>
            </a:endParaRPr>
          </a:p>
          <a:p>
            <a:endParaRPr lang="en-US" dirty="0"/>
          </a:p>
        </p:txBody>
      </p:sp>
    </p:spTree>
    <p:extLst>
      <p:ext uri="{BB962C8B-B14F-4D97-AF65-F5344CB8AC3E}">
        <p14:creationId xmlns:p14="http://schemas.microsoft.com/office/powerpoint/2010/main" val="42061332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1"/>
            <a:ext cx="7543800" cy="5638799"/>
          </a:xfrm>
        </p:spPr>
        <p:txBody>
          <a:bodyPr>
            <a:normAutofit fontScale="92500" lnSpcReduction="20000"/>
          </a:bodyPr>
          <a:lstStyle/>
          <a:p>
            <a:pPr algn="l" rtl="0">
              <a:buFont typeface="Wingdings" pitchFamily="2" charset="2"/>
              <a:buChar char="q"/>
            </a:pPr>
            <a:r>
              <a:rPr lang="en-US" sz="3100" dirty="0">
                <a:solidFill>
                  <a:srgbClr val="0070C0"/>
                </a:solidFill>
              </a:rPr>
              <a:t>Diagnostic characteristics of hepatic </a:t>
            </a:r>
            <a:r>
              <a:rPr lang="en-US" sz="3100" dirty="0" err="1">
                <a:solidFill>
                  <a:srgbClr val="0070C0"/>
                </a:solidFill>
              </a:rPr>
              <a:t>hemangioma</a:t>
            </a:r>
            <a:endParaRPr lang="en-US" sz="3100" dirty="0">
              <a:solidFill>
                <a:srgbClr val="0070C0"/>
              </a:solidFill>
            </a:endParaRPr>
          </a:p>
          <a:p>
            <a:pPr algn="l" rtl="0"/>
            <a:r>
              <a:rPr lang="en-US" dirty="0"/>
              <a:t>Hepatic </a:t>
            </a:r>
            <a:r>
              <a:rPr lang="en-US" dirty="0" err="1"/>
              <a:t>hemangiomas</a:t>
            </a:r>
            <a:r>
              <a:rPr lang="en-US" dirty="0"/>
              <a:t> can be </a:t>
            </a:r>
            <a:r>
              <a:rPr lang="en-US" dirty="0">
                <a:solidFill>
                  <a:srgbClr val="FF0000"/>
                </a:solidFill>
              </a:rPr>
              <a:t>found in all age </a:t>
            </a:r>
            <a:r>
              <a:rPr lang="en-US" dirty="0" err="1" smtClean="0">
                <a:solidFill>
                  <a:srgbClr val="FF0000"/>
                </a:solidFill>
              </a:rPr>
              <a:t>groups,typically</a:t>
            </a:r>
            <a:r>
              <a:rPr lang="en-US" dirty="0" smtClean="0">
                <a:solidFill>
                  <a:srgbClr val="FF0000"/>
                </a:solidFill>
              </a:rPr>
              <a:t> </a:t>
            </a:r>
            <a:r>
              <a:rPr lang="en-US" dirty="0">
                <a:solidFill>
                  <a:srgbClr val="FF0000"/>
                </a:solidFill>
              </a:rPr>
              <a:t>discovered in those between the ages of </a:t>
            </a:r>
            <a:r>
              <a:rPr lang="en-US" dirty="0" smtClean="0">
                <a:solidFill>
                  <a:srgbClr val="FF0000"/>
                </a:solidFill>
              </a:rPr>
              <a:t>30 and </a:t>
            </a:r>
            <a:r>
              <a:rPr lang="en-US" dirty="0">
                <a:solidFill>
                  <a:srgbClr val="FF0000"/>
                </a:solidFill>
              </a:rPr>
              <a:t>50 years</a:t>
            </a:r>
            <a:r>
              <a:rPr lang="en-US" dirty="0" smtClean="0">
                <a:solidFill>
                  <a:srgbClr val="FF0000"/>
                </a:solidFill>
              </a:rPr>
              <a:t>.</a:t>
            </a:r>
          </a:p>
          <a:p>
            <a:pPr algn="l" rtl="0"/>
            <a:r>
              <a:rPr lang="en-US" dirty="0" smtClean="0"/>
              <a:t>Most </a:t>
            </a:r>
            <a:r>
              <a:rPr lang="en-US" dirty="0"/>
              <a:t>of these lesions are </a:t>
            </a:r>
            <a:r>
              <a:rPr lang="en-US" dirty="0">
                <a:solidFill>
                  <a:srgbClr val="FF0000"/>
                </a:solidFill>
              </a:rPr>
              <a:t>asymptomatic</a:t>
            </a:r>
            <a:r>
              <a:rPr lang="en-US" dirty="0">
                <a:solidFill>
                  <a:srgbClr val="FFC000"/>
                </a:solidFill>
              </a:rPr>
              <a:t> </a:t>
            </a:r>
            <a:r>
              <a:rPr lang="en-US" dirty="0"/>
              <a:t>and </a:t>
            </a:r>
            <a:r>
              <a:rPr lang="en-US" dirty="0" smtClean="0"/>
              <a:t>are discovered </a:t>
            </a:r>
            <a:r>
              <a:rPr lang="en-US" dirty="0"/>
              <a:t>incidentally during imaging studies </a:t>
            </a:r>
            <a:r>
              <a:rPr lang="en-US" dirty="0" smtClean="0"/>
              <a:t>.</a:t>
            </a:r>
          </a:p>
          <a:p>
            <a:pPr algn="l" rtl="0"/>
            <a:r>
              <a:rPr lang="en-US" dirty="0" err="1" smtClean="0"/>
              <a:t>Hemangiomas</a:t>
            </a:r>
            <a:r>
              <a:rPr lang="en-US" dirty="0" smtClean="0"/>
              <a:t> occur </a:t>
            </a:r>
            <a:r>
              <a:rPr lang="en-US" dirty="0"/>
              <a:t>with symptoms in ~ 11 – 14 % of all hepatic </a:t>
            </a:r>
            <a:r>
              <a:rPr lang="en-US" dirty="0" err="1" smtClean="0"/>
              <a:t>hemangioma</a:t>
            </a:r>
            <a:r>
              <a:rPr lang="en-US" dirty="0"/>
              <a:t> </a:t>
            </a:r>
            <a:r>
              <a:rPr lang="en-US" dirty="0" smtClean="0"/>
              <a:t>cases </a:t>
            </a:r>
          </a:p>
          <a:p>
            <a:pPr algn="l" rtl="0"/>
            <a:r>
              <a:rPr lang="en-US" dirty="0" smtClean="0"/>
              <a:t>The </a:t>
            </a:r>
            <a:r>
              <a:rPr lang="en-US" dirty="0"/>
              <a:t>most common presentations </a:t>
            </a:r>
            <a:r>
              <a:rPr lang="en-US" dirty="0">
                <a:solidFill>
                  <a:srgbClr val="FF0000"/>
                </a:solidFill>
              </a:rPr>
              <a:t>are </a:t>
            </a:r>
            <a:r>
              <a:rPr lang="en-US" dirty="0" smtClean="0">
                <a:solidFill>
                  <a:srgbClr val="FF0000"/>
                </a:solidFill>
              </a:rPr>
              <a:t>right upper </a:t>
            </a:r>
            <a:r>
              <a:rPr lang="en-US" dirty="0">
                <a:solidFill>
                  <a:srgbClr val="FF0000"/>
                </a:solidFill>
              </a:rPr>
              <a:t>quadrant pain or a mass felt in the epigastrium</a:t>
            </a:r>
            <a:r>
              <a:rPr lang="en-US" dirty="0" smtClean="0">
                <a:solidFill>
                  <a:srgbClr val="FFC000"/>
                </a:solidFill>
              </a:rPr>
              <a:t>.</a:t>
            </a:r>
          </a:p>
          <a:p>
            <a:pPr algn="l" rtl="0"/>
            <a:r>
              <a:rPr lang="en-US" dirty="0" smtClean="0"/>
              <a:t>Other </a:t>
            </a:r>
            <a:r>
              <a:rPr lang="en-US" dirty="0"/>
              <a:t>common </a:t>
            </a:r>
            <a:r>
              <a:rPr lang="en-US" dirty="0" smtClean="0"/>
              <a:t>symptoms include </a:t>
            </a:r>
            <a:r>
              <a:rPr lang="en-US" dirty="0">
                <a:solidFill>
                  <a:srgbClr val="FF0000"/>
                </a:solidFill>
              </a:rPr>
              <a:t>severe pain, nausea, dyspepsia, early satiety, </a:t>
            </a:r>
            <a:r>
              <a:rPr lang="en-US" dirty="0" smtClean="0">
                <a:solidFill>
                  <a:srgbClr val="FF0000"/>
                </a:solidFill>
              </a:rPr>
              <a:t>vomiting, weight </a:t>
            </a:r>
            <a:r>
              <a:rPr lang="en-US" dirty="0">
                <a:solidFill>
                  <a:srgbClr val="FF0000"/>
                </a:solidFill>
              </a:rPr>
              <a:t>gain, and hepatomegaly </a:t>
            </a:r>
            <a:r>
              <a:rPr lang="en-US" dirty="0" smtClean="0">
                <a:solidFill>
                  <a:srgbClr val="FF0000"/>
                </a:solidFill>
              </a:rPr>
              <a:t> </a:t>
            </a:r>
            <a:endParaRPr lang="en-US" dirty="0">
              <a:solidFill>
                <a:srgbClr val="FF0000"/>
              </a:solidFill>
            </a:endParaRPr>
          </a:p>
          <a:p>
            <a:endParaRPr lang="en-US" dirty="0"/>
          </a:p>
        </p:txBody>
      </p:sp>
    </p:spTree>
    <p:extLst>
      <p:ext uri="{BB962C8B-B14F-4D97-AF65-F5344CB8AC3E}">
        <p14:creationId xmlns:p14="http://schemas.microsoft.com/office/powerpoint/2010/main" val="6960992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391400" cy="5181599"/>
          </a:xfrm>
        </p:spPr>
        <p:txBody>
          <a:bodyPr>
            <a:normAutofit/>
          </a:bodyPr>
          <a:lstStyle/>
          <a:p>
            <a:pPr algn="l" rtl="0"/>
            <a:r>
              <a:rPr lang="en-US" dirty="0"/>
              <a:t>In rare cases, </a:t>
            </a:r>
            <a:r>
              <a:rPr lang="en-US" dirty="0" smtClean="0">
                <a:solidFill>
                  <a:srgbClr val="FF0000"/>
                </a:solidFill>
              </a:rPr>
              <a:t>giant </a:t>
            </a:r>
            <a:r>
              <a:rPr lang="en-US" dirty="0" err="1" smtClean="0">
                <a:solidFill>
                  <a:srgbClr val="FF0000"/>
                </a:solidFill>
              </a:rPr>
              <a:t>hemangiomas</a:t>
            </a:r>
            <a:r>
              <a:rPr lang="en-US" dirty="0" smtClean="0">
                <a:solidFill>
                  <a:srgbClr val="FF0000"/>
                </a:solidFill>
              </a:rPr>
              <a:t> </a:t>
            </a:r>
            <a:r>
              <a:rPr lang="en-US" dirty="0"/>
              <a:t>may cause consumptive coagulopathy </a:t>
            </a:r>
            <a:r>
              <a:rPr lang="en-US" dirty="0" smtClean="0"/>
              <a:t>known as </a:t>
            </a:r>
            <a:r>
              <a:rPr lang="en-US" dirty="0" err="1">
                <a:solidFill>
                  <a:srgbClr val="FF0000"/>
                </a:solidFill>
              </a:rPr>
              <a:t>Kasabach</a:t>
            </a:r>
            <a:r>
              <a:rPr lang="en-US" dirty="0">
                <a:solidFill>
                  <a:srgbClr val="FF0000"/>
                </a:solidFill>
              </a:rPr>
              <a:t> – Merritt syndrome </a:t>
            </a:r>
            <a:r>
              <a:rPr lang="en-US" dirty="0"/>
              <a:t>that manifests as </a:t>
            </a:r>
            <a:r>
              <a:rPr lang="en-US" dirty="0" smtClean="0"/>
              <a:t>thrombocytopenia, disseminated </a:t>
            </a:r>
            <a:r>
              <a:rPr lang="en-US" dirty="0"/>
              <a:t>intravascular coagulation, and </a:t>
            </a:r>
            <a:r>
              <a:rPr lang="en-US" dirty="0" smtClean="0"/>
              <a:t>systemic bleeding. </a:t>
            </a:r>
          </a:p>
          <a:p>
            <a:endParaRPr lang="en-US" dirty="0"/>
          </a:p>
          <a:p>
            <a:endParaRPr lang="en-US" dirty="0"/>
          </a:p>
        </p:txBody>
      </p:sp>
    </p:spTree>
    <p:extLst>
      <p:ext uri="{BB962C8B-B14F-4D97-AF65-F5344CB8AC3E}">
        <p14:creationId xmlns:p14="http://schemas.microsoft.com/office/powerpoint/2010/main" val="22830992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685801"/>
            <a:ext cx="7315200" cy="5181599"/>
          </a:xfrm>
        </p:spPr>
        <p:txBody>
          <a:bodyPr>
            <a:normAutofit fontScale="92500" lnSpcReduction="10000"/>
          </a:bodyPr>
          <a:lstStyle/>
          <a:p>
            <a:pPr algn="l" rtl="0"/>
            <a:r>
              <a:rPr lang="en-US" dirty="0"/>
              <a:t>CT, MRI, and US studies are reliable in establishing a diagnosis of hepatic </a:t>
            </a:r>
            <a:r>
              <a:rPr lang="en-US" dirty="0" err="1"/>
              <a:t>hemangioma</a:t>
            </a:r>
            <a:r>
              <a:rPr lang="en-US" dirty="0"/>
              <a:t> as this lesion displays </a:t>
            </a:r>
            <a:r>
              <a:rPr lang="en-US" b="1" dirty="0">
                <a:solidFill>
                  <a:srgbClr val="FF0000"/>
                </a:solidFill>
              </a:rPr>
              <a:t>unique features upon imaging with peripheral nodular enhancement and progressive centripetal fill-in </a:t>
            </a:r>
            <a:r>
              <a:rPr lang="en-US" dirty="0" smtClean="0">
                <a:solidFill>
                  <a:srgbClr val="FF0000"/>
                </a:solidFill>
              </a:rPr>
              <a:t>.</a:t>
            </a:r>
          </a:p>
          <a:p>
            <a:pPr algn="l" rtl="0"/>
            <a:endParaRPr lang="en-US" dirty="0"/>
          </a:p>
          <a:p>
            <a:pPr algn="l" rtl="0"/>
            <a:r>
              <a:rPr lang="en-US" dirty="0"/>
              <a:t> </a:t>
            </a:r>
            <a:r>
              <a:rPr lang="en-US" dirty="0">
                <a:solidFill>
                  <a:srgbClr val="FF0000"/>
                </a:solidFill>
              </a:rPr>
              <a:t>MRI is preferred in cases where the lesion is &lt; 3 cm or found close to the heart or intrahepatic vessels </a:t>
            </a:r>
          </a:p>
          <a:p>
            <a:pPr algn="l" rtl="0"/>
            <a:r>
              <a:rPr lang="en-US" dirty="0"/>
              <a:t>Contrast-enhanced US, if available, can increase both the sensitivity and specificity of US and is </a:t>
            </a:r>
            <a:r>
              <a:rPr lang="en-US" dirty="0" smtClean="0"/>
              <a:t>effective in diagnosing </a:t>
            </a:r>
            <a:r>
              <a:rPr lang="en-US" dirty="0"/>
              <a:t>hepatic </a:t>
            </a:r>
            <a:r>
              <a:rPr lang="en-US" dirty="0" err="1"/>
              <a:t>hemangioma</a:t>
            </a:r>
            <a:r>
              <a:rPr lang="en-US" dirty="0"/>
              <a:t> </a:t>
            </a:r>
          </a:p>
          <a:p>
            <a:endParaRPr lang="en-US" dirty="0"/>
          </a:p>
        </p:txBody>
      </p:sp>
    </p:spTree>
    <p:extLst>
      <p:ext uri="{BB962C8B-B14F-4D97-AF65-F5344CB8AC3E}">
        <p14:creationId xmlns:p14="http://schemas.microsoft.com/office/powerpoint/2010/main" val="38706422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93" t="21353" r="32072" b="16000"/>
          <a:stretch/>
        </p:blipFill>
        <p:spPr bwMode="auto">
          <a:xfrm>
            <a:off x="0" y="-152400"/>
            <a:ext cx="9448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5568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34" t="8294" r="30143" b="6743"/>
          <a:stretch/>
        </p:blipFill>
        <p:spPr bwMode="auto">
          <a:xfrm>
            <a:off x="762000" y="152400"/>
            <a:ext cx="7239000" cy="647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3590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8001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1663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30" t="16411" r="28640" b="10000"/>
          <a:stretch/>
        </p:blipFill>
        <p:spPr bwMode="auto">
          <a:xfrm>
            <a:off x="609600" y="685800"/>
            <a:ext cx="8153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7370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7696200" cy="4495800"/>
          </a:xfrm>
        </p:spPr>
        <p:txBody>
          <a:bodyPr>
            <a:normAutofit fontScale="85000" lnSpcReduction="10000"/>
          </a:bodyPr>
          <a:lstStyle/>
          <a:p>
            <a:pPr algn="l" rtl="0"/>
            <a:r>
              <a:rPr lang="en-US" dirty="0"/>
              <a:t>Spontaneous bleeding of </a:t>
            </a:r>
            <a:r>
              <a:rPr lang="en-US" dirty="0" err="1"/>
              <a:t>hemangiomas</a:t>
            </a:r>
            <a:r>
              <a:rPr lang="en-US" dirty="0"/>
              <a:t> is rare. </a:t>
            </a:r>
            <a:endParaRPr lang="en-US" dirty="0" smtClean="0"/>
          </a:p>
          <a:p>
            <a:pPr algn="l" rtl="0"/>
            <a:r>
              <a:rPr lang="en-US" dirty="0" smtClean="0"/>
              <a:t>However</a:t>
            </a:r>
            <a:r>
              <a:rPr lang="en-US" dirty="0"/>
              <a:t>, </a:t>
            </a:r>
            <a:r>
              <a:rPr lang="en-US" dirty="0" smtClean="0"/>
              <a:t>owing to </a:t>
            </a:r>
            <a:r>
              <a:rPr lang="en-US" dirty="0"/>
              <a:t>its highly vascular nature, </a:t>
            </a:r>
            <a:r>
              <a:rPr lang="en-US" dirty="0">
                <a:solidFill>
                  <a:srgbClr val="FF0000"/>
                </a:solidFill>
              </a:rPr>
              <a:t>biopsy should be avoided because </a:t>
            </a:r>
            <a:r>
              <a:rPr lang="en-US" dirty="0" smtClean="0">
                <a:solidFill>
                  <a:srgbClr val="FF0000"/>
                </a:solidFill>
              </a:rPr>
              <a:t>of the </a:t>
            </a:r>
            <a:r>
              <a:rPr lang="en-US" dirty="0">
                <a:solidFill>
                  <a:srgbClr val="FF0000"/>
                </a:solidFill>
              </a:rPr>
              <a:t>risk of potential bleeding</a:t>
            </a:r>
            <a:r>
              <a:rPr lang="en-US" dirty="0" smtClean="0">
                <a:solidFill>
                  <a:srgbClr val="FF0000"/>
                </a:solidFill>
              </a:rPr>
              <a:t>.</a:t>
            </a:r>
          </a:p>
          <a:p>
            <a:pPr algn="l" rtl="0"/>
            <a:endParaRPr lang="en-US" dirty="0">
              <a:solidFill>
                <a:srgbClr val="FF0000"/>
              </a:solidFill>
            </a:endParaRPr>
          </a:p>
          <a:p>
            <a:pPr algn="l" rtl="0"/>
            <a:r>
              <a:rPr lang="en-US" dirty="0" smtClean="0"/>
              <a:t> </a:t>
            </a:r>
            <a:r>
              <a:rPr lang="en-US" dirty="0"/>
              <a:t>Furthermore, </a:t>
            </a:r>
            <a:r>
              <a:rPr lang="en-US" dirty="0">
                <a:solidFill>
                  <a:srgbClr val="FF0000"/>
                </a:solidFill>
              </a:rPr>
              <a:t>the high sensitivity </a:t>
            </a:r>
            <a:r>
              <a:rPr lang="en-US" dirty="0" smtClean="0">
                <a:solidFill>
                  <a:srgbClr val="FF0000"/>
                </a:solidFill>
              </a:rPr>
              <a:t>and specificity </a:t>
            </a:r>
            <a:r>
              <a:rPr lang="en-US" dirty="0">
                <a:solidFill>
                  <a:srgbClr val="FF0000"/>
                </a:solidFill>
              </a:rPr>
              <a:t>of radiologic studies </a:t>
            </a:r>
            <a:r>
              <a:rPr lang="en-US" dirty="0"/>
              <a:t>in the diagnosis of hepatic </a:t>
            </a:r>
            <a:r>
              <a:rPr lang="en-US" dirty="0" err="1" smtClean="0"/>
              <a:t>hemangioma</a:t>
            </a:r>
            <a:r>
              <a:rPr lang="en-US" dirty="0"/>
              <a:t> </a:t>
            </a:r>
            <a:r>
              <a:rPr lang="en-US" dirty="0" smtClean="0">
                <a:solidFill>
                  <a:srgbClr val="FF0000"/>
                </a:solidFill>
              </a:rPr>
              <a:t>obviates </a:t>
            </a:r>
            <a:r>
              <a:rPr lang="en-US" dirty="0">
                <a:solidFill>
                  <a:srgbClr val="FF0000"/>
                </a:solidFill>
              </a:rPr>
              <a:t>the need for a biopsy</a:t>
            </a:r>
            <a:r>
              <a:rPr lang="en-US" dirty="0"/>
              <a:t>. </a:t>
            </a:r>
            <a:endParaRPr lang="en-US" dirty="0" smtClean="0"/>
          </a:p>
          <a:p>
            <a:pPr algn="l" rtl="0"/>
            <a:r>
              <a:rPr lang="en-US" dirty="0" smtClean="0"/>
              <a:t>In </a:t>
            </a:r>
            <a:r>
              <a:rPr lang="en-US" dirty="0"/>
              <a:t>cases of </a:t>
            </a:r>
            <a:r>
              <a:rPr lang="en-US" dirty="0">
                <a:solidFill>
                  <a:srgbClr val="FF0000"/>
                </a:solidFill>
              </a:rPr>
              <a:t>smaller </a:t>
            </a:r>
            <a:r>
              <a:rPr lang="en-US" dirty="0" smtClean="0">
                <a:solidFill>
                  <a:srgbClr val="FF0000"/>
                </a:solidFill>
              </a:rPr>
              <a:t>lesions </a:t>
            </a:r>
            <a:r>
              <a:rPr lang="en-US" dirty="0" smtClean="0"/>
              <a:t>where </a:t>
            </a:r>
            <a:r>
              <a:rPr lang="en-US" dirty="0"/>
              <a:t>there </a:t>
            </a:r>
            <a:r>
              <a:rPr lang="en-US" dirty="0">
                <a:solidFill>
                  <a:srgbClr val="FFC000"/>
                </a:solidFill>
              </a:rPr>
              <a:t>is uncertainty </a:t>
            </a:r>
            <a:r>
              <a:rPr lang="en-US" dirty="0"/>
              <a:t>in the diagnosis, a </a:t>
            </a:r>
            <a:r>
              <a:rPr lang="en-US" dirty="0">
                <a:solidFill>
                  <a:srgbClr val="FF0000"/>
                </a:solidFill>
              </a:rPr>
              <a:t>follow-up </a:t>
            </a:r>
            <a:r>
              <a:rPr lang="en-US" dirty="0" smtClean="0">
                <a:solidFill>
                  <a:srgbClr val="FF0000"/>
                </a:solidFill>
              </a:rPr>
              <a:t>imaging study </a:t>
            </a:r>
            <a:r>
              <a:rPr lang="en-US" dirty="0">
                <a:solidFill>
                  <a:srgbClr val="FF0000"/>
                </a:solidFill>
              </a:rPr>
              <a:t>may be more prudent than a biopsy </a:t>
            </a:r>
            <a:r>
              <a:rPr lang="en-US" dirty="0" smtClean="0">
                <a:solidFill>
                  <a:srgbClr val="FF0000"/>
                </a:solidFill>
              </a:rPr>
              <a:t>.</a:t>
            </a:r>
            <a:endParaRPr lang="en-US" dirty="0">
              <a:solidFill>
                <a:srgbClr val="FF0000"/>
              </a:solidFill>
            </a:endParaRPr>
          </a:p>
          <a:p>
            <a:endParaRPr lang="en-US"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9633866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13" t="23823" r="30625" b="19706"/>
          <a:stretch/>
        </p:blipFill>
        <p:spPr bwMode="auto">
          <a:xfrm>
            <a:off x="533400" y="381000"/>
            <a:ext cx="7696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6750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13" t="20471" r="28530" b="18823"/>
          <a:stretch/>
        </p:blipFill>
        <p:spPr bwMode="auto">
          <a:xfrm>
            <a:off x="1524000" y="685800"/>
            <a:ext cx="6705600" cy="549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264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066800"/>
            <a:ext cx="7543800" cy="4800599"/>
          </a:xfrm>
        </p:spPr>
        <p:txBody>
          <a:bodyPr>
            <a:normAutofit fontScale="92500" lnSpcReduction="10000"/>
          </a:bodyPr>
          <a:lstStyle/>
          <a:p>
            <a:pPr algn="l" rtl="0"/>
            <a:r>
              <a:rPr lang="en-US" dirty="0" smtClean="0"/>
              <a:t>Although </a:t>
            </a:r>
            <a:r>
              <a:rPr lang="en-US" dirty="0"/>
              <a:t>US is </a:t>
            </a:r>
            <a:r>
              <a:rPr lang="en-US" dirty="0">
                <a:solidFill>
                  <a:srgbClr val="FF0000"/>
                </a:solidFill>
              </a:rPr>
              <a:t>usually the first imaging </a:t>
            </a:r>
            <a:r>
              <a:rPr lang="en-US" dirty="0"/>
              <a:t>test obtained because of its safety and low </a:t>
            </a:r>
            <a:r>
              <a:rPr lang="en-US" dirty="0" smtClean="0"/>
              <a:t>cost.</a:t>
            </a:r>
          </a:p>
          <a:p>
            <a:pPr algn="l" rtl="0"/>
            <a:endParaRPr lang="en-US" dirty="0"/>
          </a:p>
          <a:p>
            <a:pPr algn="l" rtl="0"/>
            <a:r>
              <a:rPr lang="en-US" dirty="0"/>
              <a:t>I</a:t>
            </a:r>
            <a:r>
              <a:rPr lang="en-US" dirty="0" smtClean="0"/>
              <a:t>t </a:t>
            </a:r>
            <a:r>
              <a:rPr lang="en-US" b="1" dirty="0">
                <a:solidFill>
                  <a:srgbClr val="FF0000"/>
                </a:solidFill>
              </a:rPr>
              <a:t>lacks the performance characteristics that CT and MRI</a:t>
            </a:r>
            <a:r>
              <a:rPr lang="en-US" b="1" dirty="0">
                <a:solidFill>
                  <a:srgbClr val="FFC000"/>
                </a:solidFill>
              </a:rPr>
              <a:t> </a:t>
            </a:r>
            <a:r>
              <a:rPr lang="en-US" dirty="0"/>
              <a:t>have to diagnose and characterize hepatic lesions </a:t>
            </a:r>
          </a:p>
          <a:p>
            <a:pPr algn="l" rtl="0"/>
            <a:endParaRPr lang="en-US" dirty="0"/>
          </a:p>
          <a:p>
            <a:pPr algn="l" rtl="0"/>
            <a:r>
              <a:rPr lang="en-US" b="1" dirty="0" smtClean="0">
                <a:solidFill>
                  <a:srgbClr val="FF0000"/>
                </a:solidFill>
              </a:rPr>
              <a:t>Contrast-enhanced </a:t>
            </a:r>
            <a:r>
              <a:rPr lang="en-US" b="1" dirty="0">
                <a:solidFill>
                  <a:srgbClr val="FF0000"/>
                </a:solidFill>
              </a:rPr>
              <a:t>US</a:t>
            </a:r>
            <a:r>
              <a:rPr lang="en-US" dirty="0">
                <a:solidFill>
                  <a:srgbClr val="FF0000"/>
                </a:solidFill>
              </a:rPr>
              <a:t> </a:t>
            </a:r>
            <a:r>
              <a:rPr lang="en-US" dirty="0"/>
              <a:t>is an emerging modality that has some utility but is not widely available in the United States</a:t>
            </a:r>
            <a:r>
              <a:rPr lang="en-US" dirty="0" smtClean="0"/>
              <a:t>.</a:t>
            </a:r>
          </a:p>
          <a:p>
            <a:pPr algn="l" rtl="0"/>
            <a:r>
              <a:rPr lang="en-US" dirty="0" smtClean="0"/>
              <a:t>Therefore</a:t>
            </a:r>
            <a:r>
              <a:rPr lang="en-US" dirty="0"/>
              <a:t>, we will focus our attention on CT and MRI scans in this guideline.</a:t>
            </a:r>
          </a:p>
          <a:p>
            <a:pPr algn="l" rtl="0"/>
            <a:endParaRPr lang="en-US" dirty="0"/>
          </a:p>
          <a:p>
            <a:endParaRPr lang="en-US" dirty="0"/>
          </a:p>
        </p:txBody>
      </p:sp>
      <p:sp>
        <p:nvSpPr>
          <p:cNvPr id="3" name="Title 2"/>
          <p:cNvSpPr>
            <a:spLocks noGrp="1"/>
          </p:cNvSpPr>
          <p:nvPr>
            <p:ph type="title"/>
          </p:nvPr>
        </p:nvSpPr>
        <p:spPr>
          <a:xfrm>
            <a:off x="914400" y="-228600"/>
            <a:ext cx="7543800" cy="914400"/>
          </a:xfrm>
        </p:spPr>
        <p:txBody>
          <a:bodyPr>
            <a:normAutofit/>
          </a:bodyPr>
          <a:lstStyle/>
          <a:p>
            <a:r>
              <a:rPr lang="en-US" sz="5400" b="1" dirty="0" smtClean="0">
                <a:solidFill>
                  <a:srgbClr val="002060"/>
                </a:solidFill>
              </a:rPr>
              <a:t>us</a:t>
            </a:r>
            <a:endParaRPr lang="en-US" sz="5400" b="1" dirty="0">
              <a:solidFill>
                <a:srgbClr val="002060"/>
              </a:solidFill>
            </a:endParaRPr>
          </a:p>
        </p:txBody>
      </p:sp>
    </p:spTree>
    <p:extLst>
      <p:ext uri="{BB962C8B-B14F-4D97-AF65-F5344CB8AC3E}">
        <p14:creationId xmlns:p14="http://schemas.microsoft.com/office/powerpoint/2010/main" val="22798150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391400" cy="4876799"/>
          </a:xfrm>
        </p:spPr>
        <p:txBody>
          <a:bodyPr>
            <a:normAutofit fontScale="92500" lnSpcReduction="20000"/>
          </a:bodyPr>
          <a:lstStyle/>
          <a:p>
            <a:pPr algn="l" rtl="0">
              <a:buFont typeface="Wingdings" pitchFamily="2" charset="2"/>
              <a:buChar char="q"/>
            </a:pPr>
            <a:r>
              <a:rPr lang="en-US" b="1" dirty="0">
                <a:solidFill>
                  <a:srgbClr val="FF0000"/>
                </a:solidFill>
              </a:rPr>
              <a:t>Management of hepatic </a:t>
            </a:r>
            <a:r>
              <a:rPr lang="en-US" b="1" dirty="0" err="1">
                <a:solidFill>
                  <a:srgbClr val="FF0000"/>
                </a:solidFill>
              </a:rPr>
              <a:t>hemangioma</a:t>
            </a:r>
            <a:endParaRPr lang="en-US" b="1" dirty="0">
              <a:solidFill>
                <a:srgbClr val="FF0000"/>
              </a:solidFill>
            </a:endParaRPr>
          </a:p>
          <a:p>
            <a:pPr algn="l" rtl="0"/>
            <a:r>
              <a:rPr lang="en-US" dirty="0" smtClean="0"/>
              <a:t>The </a:t>
            </a:r>
            <a:r>
              <a:rPr lang="en-US" dirty="0"/>
              <a:t>majority of </a:t>
            </a:r>
            <a:r>
              <a:rPr lang="en-US" dirty="0" err="1"/>
              <a:t>hemangiomas</a:t>
            </a:r>
            <a:r>
              <a:rPr lang="en-US" dirty="0"/>
              <a:t> are asymptomatic and </a:t>
            </a:r>
            <a:r>
              <a:rPr lang="en-US" dirty="0" smtClean="0"/>
              <a:t>remain stable </a:t>
            </a:r>
            <a:r>
              <a:rPr lang="en-US" dirty="0"/>
              <a:t>over time </a:t>
            </a:r>
            <a:r>
              <a:rPr lang="en-US" dirty="0" smtClean="0"/>
              <a:t>.</a:t>
            </a:r>
          </a:p>
          <a:p>
            <a:pPr algn="l" rtl="0"/>
            <a:r>
              <a:rPr lang="en-US" dirty="0" smtClean="0"/>
              <a:t> Thus</a:t>
            </a:r>
            <a:r>
              <a:rPr lang="en-US" dirty="0"/>
              <a:t>, preventing rare complications </a:t>
            </a:r>
            <a:r>
              <a:rPr lang="en-US" dirty="0" smtClean="0"/>
              <a:t>with </a:t>
            </a:r>
            <a:r>
              <a:rPr lang="en-US" dirty="0" smtClean="0">
                <a:solidFill>
                  <a:srgbClr val="FF0000"/>
                </a:solidFill>
              </a:rPr>
              <a:t>surgical </a:t>
            </a:r>
            <a:r>
              <a:rPr lang="en-US" dirty="0">
                <a:solidFill>
                  <a:srgbClr val="FF0000"/>
                </a:solidFill>
              </a:rPr>
              <a:t>intervention is not needed</a:t>
            </a:r>
            <a:r>
              <a:rPr lang="en-US" dirty="0"/>
              <a:t>, and instead a </a:t>
            </a:r>
            <a:r>
              <a:rPr lang="en-US" dirty="0" smtClean="0"/>
              <a:t>conservative approach </a:t>
            </a:r>
            <a:r>
              <a:rPr lang="en-US" dirty="0"/>
              <a:t>is advocated. </a:t>
            </a:r>
            <a:endParaRPr lang="en-US" dirty="0" smtClean="0"/>
          </a:p>
          <a:p>
            <a:pPr algn="l" rtl="0"/>
            <a:r>
              <a:rPr lang="en-US" dirty="0" smtClean="0"/>
              <a:t>Surgical </a:t>
            </a:r>
            <a:r>
              <a:rPr lang="en-US" dirty="0"/>
              <a:t>intervention can be </a:t>
            </a:r>
            <a:r>
              <a:rPr lang="en-US" dirty="0" smtClean="0"/>
              <a:t>considered in </a:t>
            </a:r>
            <a:r>
              <a:rPr lang="en-US" dirty="0"/>
              <a:t>cases where the lesion grows </a:t>
            </a:r>
            <a:r>
              <a:rPr lang="en-US" dirty="0">
                <a:solidFill>
                  <a:srgbClr val="FF0000"/>
                </a:solidFill>
              </a:rPr>
              <a:t>very large ( &gt; 10 cm) or the </a:t>
            </a:r>
            <a:r>
              <a:rPr lang="en-US" dirty="0" smtClean="0">
                <a:solidFill>
                  <a:srgbClr val="FF0000"/>
                </a:solidFill>
              </a:rPr>
              <a:t>patient begins </a:t>
            </a:r>
            <a:r>
              <a:rPr lang="en-US" dirty="0">
                <a:solidFill>
                  <a:srgbClr val="FF0000"/>
                </a:solidFill>
              </a:rPr>
              <a:t>to report symptomatic compression or recurrent </a:t>
            </a:r>
            <a:r>
              <a:rPr lang="en-US" dirty="0" smtClean="0">
                <a:solidFill>
                  <a:srgbClr val="FF0000"/>
                </a:solidFill>
              </a:rPr>
              <a:t>pain</a:t>
            </a:r>
          </a:p>
          <a:p>
            <a:pPr algn="l" rtl="0"/>
            <a:endParaRPr lang="en-US" dirty="0">
              <a:solidFill>
                <a:srgbClr val="FFC000"/>
              </a:solidFill>
            </a:endParaRPr>
          </a:p>
          <a:p>
            <a:pPr algn="l" rtl="0"/>
            <a:r>
              <a:rPr lang="en-US" b="1" dirty="0" smtClean="0">
                <a:solidFill>
                  <a:srgbClr val="FF0000"/>
                </a:solidFill>
              </a:rPr>
              <a:t>Follow-up </a:t>
            </a:r>
            <a:r>
              <a:rPr lang="en-US" b="1" dirty="0">
                <a:solidFill>
                  <a:srgbClr val="FF0000"/>
                </a:solidFill>
              </a:rPr>
              <a:t>imaging is not required in cases of </a:t>
            </a:r>
            <a:r>
              <a:rPr lang="en-US" b="1" dirty="0" smtClean="0">
                <a:solidFill>
                  <a:srgbClr val="FF0000"/>
                </a:solidFill>
              </a:rPr>
              <a:t>classical </a:t>
            </a:r>
            <a:r>
              <a:rPr lang="en-US" b="1" dirty="0" err="1" smtClean="0">
                <a:solidFill>
                  <a:srgbClr val="FF0000"/>
                </a:solidFill>
              </a:rPr>
              <a:t>hemangioma</a:t>
            </a:r>
            <a:r>
              <a:rPr lang="en-US" dirty="0">
                <a:solidFill>
                  <a:srgbClr val="FF0000"/>
                </a:solidFill>
              </a:rPr>
              <a:t>.</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19717808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4" t="34940" r="51470" b="12401"/>
          <a:stretch/>
        </p:blipFill>
        <p:spPr bwMode="auto">
          <a:xfrm>
            <a:off x="152400" y="228600"/>
            <a:ext cx="8610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9981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62000"/>
            <a:ext cx="7696200" cy="5715000"/>
          </a:xfrm>
        </p:spPr>
        <p:txBody>
          <a:bodyPr>
            <a:normAutofit fontScale="92500" lnSpcReduction="20000"/>
          </a:bodyPr>
          <a:lstStyle/>
          <a:p>
            <a:pPr algn="l" rtl="0"/>
            <a:r>
              <a:rPr lang="en-US" dirty="0" smtClean="0">
                <a:solidFill>
                  <a:srgbClr val="FF0000"/>
                </a:solidFill>
              </a:rPr>
              <a:t> </a:t>
            </a:r>
            <a:r>
              <a:rPr lang="en-US" dirty="0">
                <a:solidFill>
                  <a:srgbClr val="FF0000"/>
                </a:solidFill>
              </a:rPr>
              <a:t>S</a:t>
            </a:r>
            <a:r>
              <a:rPr lang="en-US" dirty="0" smtClean="0">
                <a:solidFill>
                  <a:srgbClr val="FF0000"/>
                </a:solidFill>
              </a:rPr>
              <a:t>econd </a:t>
            </a:r>
            <a:r>
              <a:rPr lang="en-US" dirty="0">
                <a:solidFill>
                  <a:srgbClr val="FF0000"/>
                </a:solidFill>
              </a:rPr>
              <a:t>most common hepatic lesion </a:t>
            </a:r>
            <a:r>
              <a:rPr lang="en-US" dirty="0"/>
              <a:t>and is found </a:t>
            </a:r>
            <a:r>
              <a:rPr lang="en-US" dirty="0" smtClean="0"/>
              <a:t>at autopsy </a:t>
            </a:r>
            <a:r>
              <a:rPr lang="en-US" dirty="0"/>
              <a:t>with a prevalence of 0.3 – 3 </a:t>
            </a:r>
            <a:r>
              <a:rPr lang="en-US" dirty="0" smtClean="0"/>
              <a:t>%. </a:t>
            </a:r>
            <a:endParaRPr lang="en-US" dirty="0"/>
          </a:p>
          <a:p>
            <a:pPr algn="l" rtl="0"/>
            <a:r>
              <a:rPr lang="en-US" dirty="0" smtClean="0"/>
              <a:t> </a:t>
            </a:r>
            <a:r>
              <a:rPr lang="en-US" dirty="0">
                <a:solidFill>
                  <a:srgbClr val="FF0000"/>
                </a:solidFill>
              </a:rPr>
              <a:t>Clinically </a:t>
            </a:r>
            <a:r>
              <a:rPr lang="en-US" dirty="0" smtClean="0">
                <a:solidFill>
                  <a:srgbClr val="FF0000"/>
                </a:solidFill>
              </a:rPr>
              <a:t>relevant cases </a:t>
            </a:r>
            <a:r>
              <a:rPr lang="en-US" dirty="0">
                <a:solidFill>
                  <a:srgbClr val="FF0000"/>
                </a:solidFill>
              </a:rPr>
              <a:t>of FNH are rare </a:t>
            </a:r>
            <a:r>
              <a:rPr lang="en-US" dirty="0"/>
              <a:t>with a reported prevalence in US </a:t>
            </a:r>
            <a:r>
              <a:rPr lang="en-US" dirty="0" smtClean="0"/>
              <a:t>studies of </a:t>
            </a:r>
            <a:r>
              <a:rPr lang="en-US" dirty="0"/>
              <a:t>0.03 </a:t>
            </a:r>
            <a:r>
              <a:rPr lang="en-US" dirty="0" smtClean="0"/>
              <a:t>%. </a:t>
            </a:r>
          </a:p>
          <a:p>
            <a:pPr algn="l" rtl="0"/>
            <a:endParaRPr lang="en-US" dirty="0"/>
          </a:p>
          <a:p>
            <a:pPr algn="l" rtl="0"/>
            <a:r>
              <a:rPr lang="en-US" dirty="0" smtClean="0"/>
              <a:t>The </a:t>
            </a:r>
            <a:r>
              <a:rPr lang="en-US" dirty="0"/>
              <a:t>development of focal nodular hyperplasia </a:t>
            </a:r>
            <a:r>
              <a:rPr lang="en-US" dirty="0" smtClean="0"/>
              <a:t>is caused </a:t>
            </a:r>
            <a:r>
              <a:rPr lang="en-US" dirty="0"/>
              <a:t>by </a:t>
            </a:r>
            <a:r>
              <a:rPr lang="en-US" dirty="0">
                <a:solidFill>
                  <a:srgbClr val="FF0000"/>
                </a:solidFill>
              </a:rPr>
              <a:t>an injury to the portal tract resulting in the </a:t>
            </a:r>
            <a:r>
              <a:rPr lang="en-US" dirty="0" smtClean="0">
                <a:solidFill>
                  <a:srgbClr val="FF0000"/>
                </a:solidFill>
              </a:rPr>
              <a:t>formation and </a:t>
            </a:r>
            <a:r>
              <a:rPr lang="en-US" dirty="0">
                <a:solidFill>
                  <a:srgbClr val="FF0000"/>
                </a:solidFill>
              </a:rPr>
              <a:t>enlargement of arterial to venous shunts </a:t>
            </a:r>
            <a:r>
              <a:rPr lang="en-US" dirty="0" smtClean="0">
                <a:solidFill>
                  <a:srgbClr val="FF0000"/>
                </a:solidFill>
              </a:rPr>
              <a:t>.</a:t>
            </a:r>
          </a:p>
          <a:p>
            <a:pPr algn="l" rtl="0"/>
            <a:endParaRPr lang="en-US" dirty="0" smtClean="0"/>
          </a:p>
          <a:p>
            <a:pPr algn="l" rtl="0"/>
            <a:r>
              <a:rPr lang="en-US" dirty="0" smtClean="0"/>
              <a:t>This </a:t>
            </a:r>
            <a:r>
              <a:rPr lang="en-US" dirty="0"/>
              <a:t>in </a:t>
            </a:r>
            <a:r>
              <a:rPr lang="en-US" dirty="0" smtClean="0"/>
              <a:t>turn causes </a:t>
            </a:r>
            <a:r>
              <a:rPr lang="en-US" dirty="0" err="1">
                <a:solidFill>
                  <a:srgbClr val="FF0000"/>
                </a:solidFill>
              </a:rPr>
              <a:t>hyperperfusion</a:t>
            </a:r>
            <a:r>
              <a:rPr lang="en-US" dirty="0">
                <a:solidFill>
                  <a:srgbClr val="FF0000"/>
                </a:solidFill>
              </a:rPr>
              <a:t> in local arteries </a:t>
            </a:r>
            <a:r>
              <a:rPr lang="en-US" dirty="0"/>
              <a:t>resulting in </a:t>
            </a:r>
            <a:r>
              <a:rPr lang="en-US" dirty="0">
                <a:solidFill>
                  <a:srgbClr val="FF0000"/>
                </a:solidFill>
              </a:rPr>
              <a:t>oxidative </a:t>
            </a:r>
            <a:r>
              <a:rPr lang="en-US" dirty="0" smtClean="0">
                <a:solidFill>
                  <a:srgbClr val="FF0000"/>
                </a:solidFill>
              </a:rPr>
              <a:t>stress </a:t>
            </a:r>
            <a:r>
              <a:rPr lang="en-US" dirty="0" smtClean="0"/>
              <a:t>that </a:t>
            </a:r>
            <a:r>
              <a:rPr lang="en-US" dirty="0"/>
              <a:t>triggers a response from </a:t>
            </a:r>
            <a:r>
              <a:rPr lang="en-US" dirty="0">
                <a:solidFill>
                  <a:srgbClr val="FF0000"/>
                </a:solidFill>
              </a:rPr>
              <a:t>hepatic stellate cells </a:t>
            </a:r>
            <a:r>
              <a:rPr lang="en-US" dirty="0"/>
              <a:t>to produce </a:t>
            </a:r>
            <a:r>
              <a:rPr lang="en-US" dirty="0" smtClean="0"/>
              <a:t>the </a:t>
            </a:r>
            <a:r>
              <a:rPr lang="en-US" dirty="0" smtClean="0">
                <a:solidFill>
                  <a:srgbClr val="FF0000"/>
                </a:solidFill>
              </a:rPr>
              <a:t>central </a:t>
            </a:r>
            <a:r>
              <a:rPr lang="en-US" dirty="0">
                <a:solidFill>
                  <a:srgbClr val="FF0000"/>
                </a:solidFill>
              </a:rPr>
              <a:t>scar</a:t>
            </a:r>
            <a:r>
              <a:rPr lang="en-US" dirty="0"/>
              <a:t> typically seen in cases of FNH </a:t>
            </a:r>
          </a:p>
          <a:p>
            <a:pPr algn="l" rtl="0"/>
            <a:endParaRPr lang="en-US" dirty="0"/>
          </a:p>
        </p:txBody>
      </p:sp>
      <p:sp>
        <p:nvSpPr>
          <p:cNvPr id="2" name="Title 1"/>
          <p:cNvSpPr>
            <a:spLocks noGrp="1"/>
          </p:cNvSpPr>
          <p:nvPr>
            <p:ph type="title"/>
          </p:nvPr>
        </p:nvSpPr>
        <p:spPr>
          <a:xfrm>
            <a:off x="304800" y="152400"/>
            <a:ext cx="7543800" cy="914400"/>
          </a:xfrm>
        </p:spPr>
        <p:txBody>
          <a:bodyPr>
            <a:normAutofit fontScale="90000"/>
          </a:bodyPr>
          <a:lstStyle/>
          <a:p>
            <a:r>
              <a:rPr lang="en-US" sz="3200" b="1" dirty="0">
                <a:solidFill>
                  <a:srgbClr val="002060"/>
                </a:solidFill>
              </a:rPr>
              <a:t>FOCAL NODULAR HYPERPLASIA</a:t>
            </a:r>
            <a:r>
              <a:rPr lang="en-US" sz="3200" b="1" dirty="0">
                <a:solidFill>
                  <a:srgbClr val="FFC000"/>
                </a:solidFill>
              </a:rPr>
              <a:t/>
            </a:r>
            <a:br>
              <a:rPr lang="en-US" sz="3200" b="1" dirty="0">
                <a:solidFill>
                  <a:srgbClr val="FFC000"/>
                </a:solidFill>
              </a:rPr>
            </a:br>
            <a:endParaRPr lang="en-US" sz="3200" b="1" dirty="0">
              <a:solidFill>
                <a:srgbClr val="FFC000"/>
              </a:solidFill>
            </a:endParaRPr>
          </a:p>
        </p:txBody>
      </p:sp>
    </p:spTree>
    <p:extLst>
      <p:ext uri="{BB962C8B-B14F-4D97-AF65-F5344CB8AC3E}">
        <p14:creationId xmlns:p14="http://schemas.microsoft.com/office/powerpoint/2010/main" val="34627488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04799"/>
            <a:ext cx="7315200" cy="6705601"/>
          </a:xfrm>
        </p:spPr>
        <p:txBody>
          <a:bodyPr>
            <a:normAutofit/>
          </a:bodyPr>
          <a:lstStyle/>
          <a:p>
            <a:pPr algn="l" rtl="0">
              <a:buFont typeface="Wingdings" pitchFamily="2" charset="2"/>
              <a:buChar char="q"/>
            </a:pPr>
            <a:r>
              <a:rPr lang="en-US" b="1" dirty="0">
                <a:solidFill>
                  <a:srgbClr val="002060"/>
                </a:solidFill>
              </a:rPr>
              <a:t>Diagnostic characteristics of </a:t>
            </a:r>
            <a:r>
              <a:rPr lang="en-US" b="1" dirty="0" smtClean="0">
                <a:solidFill>
                  <a:srgbClr val="002060"/>
                </a:solidFill>
              </a:rPr>
              <a:t>FNH</a:t>
            </a:r>
          </a:p>
          <a:p>
            <a:pPr algn="l" rtl="0">
              <a:buFont typeface="Wingdings" pitchFamily="2" charset="2"/>
              <a:buChar char="q"/>
            </a:pPr>
            <a:endParaRPr lang="en-US" b="1" dirty="0">
              <a:solidFill>
                <a:srgbClr val="002060"/>
              </a:solidFill>
            </a:endParaRPr>
          </a:p>
          <a:p>
            <a:pPr algn="l" rtl="0"/>
            <a:r>
              <a:rPr lang="en-US" dirty="0"/>
              <a:t>Although </a:t>
            </a:r>
            <a:r>
              <a:rPr lang="en-US" dirty="0">
                <a:solidFill>
                  <a:srgbClr val="FF0000"/>
                </a:solidFill>
              </a:rPr>
              <a:t>20 – 40 % </a:t>
            </a:r>
            <a:r>
              <a:rPr lang="en-US" dirty="0"/>
              <a:t>of cases of FNH may present with </a:t>
            </a:r>
            <a:r>
              <a:rPr lang="en-US" dirty="0" err="1" smtClean="0"/>
              <a:t>symptoms,</a:t>
            </a:r>
            <a:r>
              <a:rPr lang="en-US" b="1" dirty="0" err="1" smtClean="0">
                <a:solidFill>
                  <a:srgbClr val="FF0000"/>
                </a:solidFill>
              </a:rPr>
              <a:t>most</a:t>
            </a:r>
            <a:r>
              <a:rPr lang="en-US" b="1" dirty="0" smtClean="0">
                <a:solidFill>
                  <a:srgbClr val="FF0000"/>
                </a:solidFill>
              </a:rPr>
              <a:t> </a:t>
            </a:r>
            <a:r>
              <a:rPr lang="en-US" b="1" dirty="0">
                <a:solidFill>
                  <a:srgbClr val="FF0000"/>
                </a:solidFill>
              </a:rPr>
              <a:t>are discovered incidentally </a:t>
            </a:r>
            <a:r>
              <a:rPr lang="en-US" b="1" dirty="0" smtClean="0">
                <a:solidFill>
                  <a:srgbClr val="FF0000"/>
                </a:solidFill>
              </a:rPr>
              <a:t>.</a:t>
            </a:r>
          </a:p>
          <a:p>
            <a:pPr marL="109728" indent="0" algn="l" rtl="0">
              <a:buNone/>
            </a:pPr>
            <a:endParaRPr lang="en-US" b="1" dirty="0">
              <a:solidFill>
                <a:srgbClr val="FF0000"/>
              </a:solidFill>
            </a:endParaRPr>
          </a:p>
          <a:p>
            <a:pPr algn="l" rtl="0"/>
            <a:r>
              <a:rPr lang="en-US" dirty="0" smtClean="0"/>
              <a:t>Up </a:t>
            </a:r>
            <a:r>
              <a:rPr lang="en-US" dirty="0"/>
              <a:t>to 20 % of cases </a:t>
            </a:r>
            <a:r>
              <a:rPr lang="en-US" dirty="0" smtClean="0"/>
              <a:t>are associated </a:t>
            </a:r>
            <a:r>
              <a:rPr lang="en-US" dirty="0"/>
              <a:t>with a concomitant diagnosis of hepatic </a:t>
            </a:r>
            <a:r>
              <a:rPr lang="en-US" dirty="0" err="1" smtClean="0"/>
              <a:t>hemangioma</a:t>
            </a:r>
            <a:r>
              <a:rPr lang="en-US" dirty="0" smtClean="0"/>
              <a:t>.</a:t>
            </a:r>
          </a:p>
          <a:p>
            <a:pPr algn="l" rtl="0"/>
            <a:endParaRPr lang="en-US" dirty="0"/>
          </a:p>
          <a:p>
            <a:pPr algn="l" rtl="0"/>
            <a:r>
              <a:rPr lang="en-US" dirty="0" smtClean="0">
                <a:solidFill>
                  <a:srgbClr val="FF0000"/>
                </a:solidFill>
              </a:rPr>
              <a:t> </a:t>
            </a:r>
            <a:r>
              <a:rPr lang="en-US" dirty="0">
                <a:solidFill>
                  <a:schemeClr val="bg1">
                    <a:lumMod val="50000"/>
                  </a:schemeClr>
                </a:solidFill>
              </a:rPr>
              <a:t>other </a:t>
            </a:r>
            <a:r>
              <a:rPr lang="en-US" dirty="0" err="1">
                <a:solidFill>
                  <a:srgbClr val="FF0000"/>
                </a:solidFill>
              </a:rPr>
              <a:t>hypervascular</a:t>
            </a:r>
            <a:r>
              <a:rPr lang="en-US" dirty="0">
                <a:solidFill>
                  <a:srgbClr val="FF0000"/>
                </a:solidFill>
              </a:rPr>
              <a:t> tumors </a:t>
            </a:r>
            <a:r>
              <a:rPr lang="en-US" dirty="0">
                <a:solidFill>
                  <a:schemeClr val="bg1">
                    <a:lumMod val="50000"/>
                  </a:schemeClr>
                </a:solidFill>
              </a:rPr>
              <a:t>such as </a:t>
            </a:r>
            <a:r>
              <a:rPr lang="en-US" dirty="0" smtClean="0">
                <a:solidFill>
                  <a:schemeClr val="bg1">
                    <a:lumMod val="50000"/>
                  </a:schemeClr>
                </a:solidFill>
              </a:rPr>
              <a:t>hepatocellular adenomas </a:t>
            </a:r>
            <a:r>
              <a:rPr lang="en-US" dirty="0">
                <a:solidFill>
                  <a:schemeClr val="bg1">
                    <a:lumMod val="50000"/>
                  </a:schemeClr>
                </a:solidFill>
              </a:rPr>
              <a:t>and HCC have been observed </a:t>
            </a:r>
            <a:r>
              <a:rPr lang="en-US" dirty="0" smtClean="0">
                <a:solidFill>
                  <a:schemeClr val="bg1">
                    <a:lumMod val="50000"/>
                  </a:schemeClr>
                </a:solidFill>
              </a:rPr>
              <a:t>concurrently with FNH. </a:t>
            </a:r>
            <a:endParaRPr lang="en-US" dirty="0">
              <a:solidFill>
                <a:schemeClr val="bg1">
                  <a:lumMod val="50000"/>
                </a:schemeClr>
              </a:solidFill>
            </a:endParaRPr>
          </a:p>
          <a:p>
            <a:pPr marL="18288" indent="0">
              <a:buNone/>
            </a:pPr>
            <a:endParaRPr lang="en-US" dirty="0"/>
          </a:p>
          <a:p>
            <a:endParaRPr lang="en-US" dirty="0"/>
          </a:p>
        </p:txBody>
      </p:sp>
    </p:spTree>
    <p:extLst>
      <p:ext uri="{BB962C8B-B14F-4D97-AF65-F5344CB8AC3E}">
        <p14:creationId xmlns:p14="http://schemas.microsoft.com/office/powerpoint/2010/main" val="14117654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304800"/>
            <a:ext cx="7467600" cy="5714999"/>
          </a:xfrm>
        </p:spPr>
        <p:txBody>
          <a:bodyPr>
            <a:normAutofit/>
          </a:bodyPr>
          <a:lstStyle/>
          <a:p>
            <a:pPr algn="l" rtl="0"/>
            <a:r>
              <a:rPr lang="en-US" dirty="0"/>
              <a:t>FNH is noted primarily in </a:t>
            </a:r>
            <a:r>
              <a:rPr lang="en-US" dirty="0">
                <a:solidFill>
                  <a:srgbClr val="FFC000"/>
                </a:solidFill>
              </a:rPr>
              <a:t>women in their 40s and 50s </a:t>
            </a:r>
          </a:p>
          <a:p>
            <a:pPr algn="l" rtl="0"/>
            <a:r>
              <a:rPr lang="en-US" dirty="0"/>
              <a:t>Female sex hormones were suspected to have a role in FNH development as not only is the </a:t>
            </a:r>
            <a:r>
              <a:rPr lang="en-US" dirty="0">
                <a:solidFill>
                  <a:srgbClr val="FFC000"/>
                </a:solidFill>
              </a:rPr>
              <a:t>prevalence higher in women </a:t>
            </a:r>
            <a:r>
              <a:rPr lang="en-US" dirty="0"/>
              <a:t>but also women tend to develop </a:t>
            </a:r>
            <a:r>
              <a:rPr lang="en-US" dirty="0">
                <a:solidFill>
                  <a:srgbClr val="FFC000"/>
                </a:solidFill>
              </a:rPr>
              <a:t>larger and earlier lesions </a:t>
            </a:r>
            <a:r>
              <a:rPr lang="en-US" dirty="0"/>
              <a:t>compared with men.</a:t>
            </a:r>
          </a:p>
          <a:p>
            <a:pPr algn="l" rtl="0"/>
            <a:r>
              <a:rPr lang="en-US" dirty="0"/>
              <a:t>However, changing OCP use over time has not led to alterations in the prevalence of FNH, and pregnancy has not been associated with an increase in tumor size, making this association less </a:t>
            </a:r>
            <a:r>
              <a:rPr lang="en-US" dirty="0" smtClean="0"/>
              <a:t>likely.</a:t>
            </a:r>
            <a:endParaRPr lang="en-US" dirty="0"/>
          </a:p>
          <a:p>
            <a:endParaRPr lang="en-US" dirty="0"/>
          </a:p>
        </p:txBody>
      </p:sp>
    </p:spTree>
    <p:extLst>
      <p:ext uri="{BB962C8B-B14F-4D97-AF65-F5344CB8AC3E}">
        <p14:creationId xmlns:p14="http://schemas.microsoft.com/office/powerpoint/2010/main" val="26094884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391400" cy="5562599"/>
          </a:xfrm>
        </p:spPr>
        <p:txBody>
          <a:bodyPr>
            <a:normAutofit fontScale="92500" lnSpcReduction="20000"/>
          </a:bodyPr>
          <a:lstStyle/>
          <a:p>
            <a:pPr algn="l" rtl="0"/>
            <a:r>
              <a:rPr lang="en-US" b="1" dirty="0" smtClean="0">
                <a:solidFill>
                  <a:srgbClr val="FF0000"/>
                </a:solidFill>
              </a:rPr>
              <a:t>Identification </a:t>
            </a:r>
            <a:r>
              <a:rPr lang="en-US" b="1" dirty="0">
                <a:solidFill>
                  <a:srgbClr val="FF0000"/>
                </a:solidFill>
              </a:rPr>
              <a:t>of classic FNH by way of its “ spoke-wheel </a:t>
            </a:r>
            <a:r>
              <a:rPr lang="en-US" b="1" dirty="0" smtClean="0">
                <a:solidFill>
                  <a:srgbClr val="FF0000"/>
                </a:solidFill>
              </a:rPr>
              <a:t>”central </a:t>
            </a:r>
            <a:r>
              <a:rPr lang="en-US" b="1" dirty="0">
                <a:solidFill>
                  <a:srgbClr val="FF0000"/>
                </a:solidFill>
              </a:rPr>
              <a:t>scar on cross-sectional imaging is relatively </a:t>
            </a:r>
            <a:r>
              <a:rPr lang="en-US" b="1" dirty="0" smtClean="0">
                <a:solidFill>
                  <a:srgbClr val="FF0000"/>
                </a:solidFill>
              </a:rPr>
              <a:t>straightforward.</a:t>
            </a:r>
            <a:endParaRPr lang="en-US" b="1" dirty="0">
              <a:solidFill>
                <a:srgbClr val="FF0000"/>
              </a:solidFill>
            </a:endParaRPr>
          </a:p>
          <a:p>
            <a:pPr algn="l" rtl="0"/>
            <a:r>
              <a:rPr lang="en-US" dirty="0" smtClean="0"/>
              <a:t>Ambiguous </a:t>
            </a:r>
            <a:r>
              <a:rPr lang="en-US" dirty="0"/>
              <a:t>cases that cannot exclude </a:t>
            </a:r>
            <a:r>
              <a:rPr lang="en-US" dirty="0" smtClean="0"/>
              <a:t>hepatocellular adenomas </a:t>
            </a:r>
            <a:r>
              <a:rPr lang="en-US" dirty="0"/>
              <a:t>must be </a:t>
            </a:r>
            <a:r>
              <a:rPr lang="en-US" dirty="0" smtClean="0"/>
              <a:t>differentiated </a:t>
            </a:r>
            <a:r>
              <a:rPr lang="en-US" dirty="0"/>
              <a:t>accurately as FNH or </a:t>
            </a:r>
            <a:r>
              <a:rPr lang="en-US" dirty="0" smtClean="0"/>
              <a:t>hepatocellular adenomas </a:t>
            </a:r>
            <a:r>
              <a:rPr lang="en-US" dirty="0"/>
              <a:t>as their management </a:t>
            </a:r>
            <a:r>
              <a:rPr lang="en-US" dirty="0" smtClean="0"/>
              <a:t>differs significantly </a:t>
            </a:r>
          </a:p>
          <a:p>
            <a:pPr algn="l" rtl="0"/>
            <a:r>
              <a:rPr lang="en-US" dirty="0" smtClean="0"/>
              <a:t>The diagnostic </a:t>
            </a:r>
            <a:r>
              <a:rPr lang="en-US" dirty="0"/>
              <a:t>accuracy of </a:t>
            </a:r>
            <a:r>
              <a:rPr lang="en-US" b="1" dirty="0">
                <a:solidFill>
                  <a:srgbClr val="FF0000"/>
                </a:solidFill>
              </a:rPr>
              <a:t>MRI</a:t>
            </a:r>
            <a:r>
              <a:rPr lang="en-US" dirty="0"/>
              <a:t> for FNH has improved because of </a:t>
            </a:r>
            <a:r>
              <a:rPr lang="en-US" dirty="0" smtClean="0"/>
              <a:t>the improvement </a:t>
            </a:r>
            <a:r>
              <a:rPr lang="en-US" dirty="0"/>
              <a:t>in </a:t>
            </a:r>
            <a:r>
              <a:rPr lang="en-US" dirty="0" err="1"/>
              <a:t>hepatobiliary</a:t>
            </a:r>
            <a:r>
              <a:rPr lang="en-US" dirty="0"/>
              <a:t> contrast agents, such as </a:t>
            </a:r>
            <a:r>
              <a:rPr lang="en-US" dirty="0" err="1" smtClean="0">
                <a:solidFill>
                  <a:srgbClr val="FF0000"/>
                </a:solidFill>
              </a:rPr>
              <a:t>gadobenate</a:t>
            </a:r>
            <a:r>
              <a:rPr lang="en-US" dirty="0">
                <a:solidFill>
                  <a:srgbClr val="FF0000"/>
                </a:solidFill>
              </a:rPr>
              <a:t> </a:t>
            </a:r>
            <a:r>
              <a:rPr lang="en-US" dirty="0" err="1" smtClean="0">
                <a:solidFill>
                  <a:srgbClr val="FF0000"/>
                </a:solidFill>
              </a:rPr>
              <a:t>dimeglumine</a:t>
            </a:r>
            <a:r>
              <a:rPr lang="en-US" dirty="0" smtClean="0">
                <a:solidFill>
                  <a:srgbClr val="FF0000"/>
                </a:solidFill>
              </a:rPr>
              <a:t> </a:t>
            </a:r>
          </a:p>
          <a:p>
            <a:pPr algn="l" rtl="0"/>
            <a:r>
              <a:rPr lang="en-US" dirty="0" smtClean="0"/>
              <a:t>In </a:t>
            </a:r>
            <a:r>
              <a:rPr lang="en-US" dirty="0"/>
              <a:t>addition, adherence to the </a:t>
            </a:r>
            <a:r>
              <a:rPr lang="en-US" dirty="0" smtClean="0"/>
              <a:t>technical specifications </a:t>
            </a:r>
            <a:r>
              <a:rPr lang="en-US" dirty="0"/>
              <a:t>of </a:t>
            </a:r>
            <a:r>
              <a:rPr lang="en-US" b="1" dirty="0" err="1">
                <a:solidFill>
                  <a:srgbClr val="FF0000"/>
                </a:solidFill>
              </a:rPr>
              <a:t>triphasic</a:t>
            </a:r>
            <a:r>
              <a:rPr lang="en-US" b="1" dirty="0">
                <a:solidFill>
                  <a:srgbClr val="FF0000"/>
                </a:solidFill>
              </a:rPr>
              <a:t> and </a:t>
            </a:r>
            <a:r>
              <a:rPr lang="en-US" b="1" dirty="0" err="1">
                <a:solidFill>
                  <a:srgbClr val="FF0000"/>
                </a:solidFill>
              </a:rPr>
              <a:t>multisection</a:t>
            </a:r>
            <a:r>
              <a:rPr lang="en-US" b="1" dirty="0">
                <a:solidFill>
                  <a:srgbClr val="FF0000"/>
                </a:solidFill>
              </a:rPr>
              <a:t> spiral CT </a:t>
            </a:r>
            <a:r>
              <a:rPr lang="en-US" b="1" dirty="0" smtClean="0">
                <a:solidFill>
                  <a:srgbClr val="FFC000"/>
                </a:solidFill>
              </a:rPr>
              <a:t> </a:t>
            </a:r>
            <a:r>
              <a:rPr lang="en-US" dirty="0" smtClean="0"/>
              <a:t>has been </a:t>
            </a:r>
            <a:r>
              <a:rPr lang="en-US" dirty="0"/>
              <a:t>reported to accurately diagnose </a:t>
            </a:r>
            <a:r>
              <a:rPr lang="en-US" dirty="0" smtClean="0"/>
              <a:t>FNH. </a:t>
            </a:r>
            <a:endParaRPr lang="en-US" dirty="0"/>
          </a:p>
        </p:txBody>
      </p:sp>
    </p:spTree>
    <p:extLst>
      <p:ext uri="{BB962C8B-B14F-4D97-AF65-F5344CB8AC3E}">
        <p14:creationId xmlns:p14="http://schemas.microsoft.com/office/powerpoint/2010/main" val="3234836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685801"/>
            <a:ext cx="6934200" cy="5486399"/>
          </a:xfrm>
        </p:spPr>
        <p:txBody>
          <a:bodyPr>
            <a:normAutofit fontScale="92500" lnSpcReduction="10000"/>
          </a:bodyPr>
          <a:lstStyle/>
          <a:p>
            <a:pPr algn="l" rtl="0"/>
            <a:r>
              <a:rPr lang="en-US" dirty="0" smtClean="0"/>
              <a:t>Improvements in </a:t>
            </a:r>
            <a:r>
              <a:rPr lang="en-US" dirty="0"/>
              <a:t>imaging have been made with the use of </a:t>
            </a:r>
            <a:r>
              <a:rPr lang="en-US" b="1" dirty="0" smtClean="0">
                <a:solidFill>
                  <a:srgbClr val="FFC000"/>
                </a:solidFill>
              </a:rPr>
              <a:t>contrast enhanced US</a:t>
            </a:r>
            <a:r>
              <a:rPr lang="en-US" dirty="0" smtClean="0"/>
              <a:t> </a:t>
            </a:r>
            <a:r>
              <a:rPr lang="en-US" dirty="0"/>
              <a:t>that has been shown to be similarly accurate as </a:t>
            </a:r>
            <a:r>
              <a:rPr lang="en-US" dirty="0" smtClean="0"/>
              <a:t>MRI and </a:t>
            </a:r>
            <a:r>
              <a:rPr lang="en-US" dirty="0"/>
              <a:t>CT in identifying </a:t>
            </a:r>
            <a:r>
              <a:rPr lang="en-US" dirty="0" smtClean="0"/>
              <a:t>FNH</a:t>
            </a:r>
            <a:r>
              <a:rPr lang="en-US" dirty="0"/>
              <a:t>.</a:t>
            </a:r>
            <a:r>
              <a:rPr lang="en-US" dirty="0" smtClean="0"/>
              <a:t> </a:t>
            </a:r>
          </a:p>
          <a:p>
            <a:pPr algn="l" rtl="0"/>
            <a:endParaRPr lang="en-US" dirty="0"/>
          </a:p>
          <a:p>
            <a:pPr algn="l" rtl="0"/>
            <a:endParaRPr lang="en-US" dirty="0"/>
          </a:p>
          <a:p>
            <a:pPr algn="l" rtl="0"/>
            <a:r>
              <a:rPr lang="en-US" dirty="0" smtClean="0">
                <a:solidFill>
                  <a:srgbClr val="00B0F0"/>
                </a:solidFill>
              </a:rPr>
              <a:t>In </a:t>
            </a:r>
            <a:r>
              <a:rPr lang="en-US" dirty="0">
                <a:solidFill>
                  <a:srgbClr val="00B0F0"/>
                </a:solidFill>
              </a:rPr>
              <a:t>cases where FNH cannot be </a:t>
            </a:r>
            <a:r>
              <a:rPr lang="en-US" dirty="0" smtClean="0">
                <a:solidFill>
                  <a:srgbClr val="00B0F0"/>
                </a:solidFill>
              </a:rPr>
              <a:t>distinguished from </a:t>
            </a:r>
            <a:r>
              <a:rPr lang="en-US" dirty="0">
                <a:solidFill>
                  <a:srgbClr val="00B0F0"/>
                </a:solidFill>
              </a:rPr>
              <a:t>hepatocellular adenomas, </a:t>
            </a:r>
            <a:r>
              <a:rPr lang="en-US" b="1" dirty="0" err="1">
                <a:solidFill>
                  <a:srgbClr val="FF0000"/>
                </a:solidFill>
              </a:rPr>
              <a:t>immunohistochemical</a:t>
            </a:r>
            <a:r>
              <a:rPr lang="en-US" b="1" dirty="0">
                <a:solidFill>
                  <a:srgbClr val="FF0000"/>
                </a:solidFill>
              </a:rPr>
              <a:t> </a:t>
            </a:r>
            <a:r>
              <a:rPr lang="en-US" b="1" dirty="0" smtClean="0">
                <a:solidFill>
                  <a:srgbClr val="FF0000"/>
                </a:solidFill>
              </a:rPr>
              <a:t>analysis performed </a:t>
            </a:r>
            <a:r>
              <a:rPr lang="en-US" b="1" dirty="0">
                <a:solidFill>
                  <a:srgbClr val="FF0000"/>
                </a:solidFill>
              </a:rPr>
              <a:t>on biopsy specimens</a:t>
            </a:r>
            <a:r>
              <a:rPr lang="en-US" dirty="0">
                <a:solidFill>
                  <a:srgbClr val="FF0000"/>
                </a:solidFill>
              </a:rPr>
              <a:t> </a:t>
            </a:r>
            <a:r>
              <a:rPr lang="en-US" dirty="0">
                <a:solidFill>
                  <a:srgbClr val="00B0F0"/>
                </a:solidFill>
              </a:rPr>
              <a:t>can discriminate FNH from </a:t>
            </a:r>
            <a:r>
              <a:rPr lang="en-US" dirty="0" smtClean="0">
                <a:solidFill>
                  <a:srgbClr val="00B0F0"/>
                </a:solidFill>
              </a:rPr>
              <a:t>hepatocellular adenomas </a:t>
            </a:r>
            <a:r>
              <a:rPr lang="en-US" dirty="0">
                <a:solidFill>
                  <a:srgbClr val="00B0F0"/>
                </a:solidFill>
              </a:rPr>
              <a:t>with good performance characteristics </a:t>
            </a:r>
            <a:r>
              <a:rPr lang="en-US" dirty="0" smtClean="0">
                <a:solidFill>
                  <a:srgbClr val="00B0F0"/>
                </a:solidFill>
              </a:rPr>
              <a:t>.</a:t>
            </a:r>
            <a:endParaRPr lang="en-US" dirty="0">
              <a:solidFill>
                <a:srgbClr val="00B0F0"/>
              </a:solidFill>
            </a:endParaRPr>
          </a:p>
          <a:p>
            <a:endParaRPr lang="en-US" dirty="0"/>
          </a:p>
        </p:txBody>
      </p:sp>
    </p:spTree>
    <p:extLst>
      <p:ext uri="{BB962C8B-B14F-4D97-AF65-F5344CB8AC3E}">
        <p14:creationId xmlns:p14="http://schemas.microsoft.com/office/powerpoint/2010/main" val="6703244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6934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95400" y="4953000"/>
            <a:ext cx="6705600" cy="1200329"/>
          </a:xfrm>
          <a:prstGeom prst="rect">
            <a:avLst/>
          </a:prstGeom>
        </p:spPr>
        <p:txBody>
          <a:bodyPr wrap="square">
            <a:spAutoFit/>
          </a:bodyPr>
          <a:lstStyle/>
          <a:p>
            <a:r>
              <a:rPr lang="en-US" dirty="0"/>
              <a:t>well defined showing arterial </a:t>
            </a:r>
            <a:r>
              <a:rPr lang="en-US" dirty="0" smtClean="0"/>
              <a:t>enhancing </a:t>
            </a:r>
            <a:r>
              <a:rPr lang="en-US" dirty="0"/>
              <a:t>lesion in the left lobe of liver with central non enhancing scar. On venous phase image the lesion shows homogeneous contrast enhancement. In delayed phase image there is enhancement of scar.</a:t>
            </a:r>
          </a:p>
        </p:txBody>
      </p:sp>
    </p:spTree>
    <p:extLst>
      <p:ext uri="{BB962C8B-B14F-4D97-AF65-F5344CB8AC3E}">
        <p14:creationId xmlns:p14="http://schemas.microsoft.com/office/powerpoint/2010/main" val="31131623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85" t="10059" r="25000" b="7600"/>
          <a:stretch/>
        </p:blipFill>
        <p:spPr bwMode="auto">
          <a:xfrm>
            <a:off x="609600" y="381000"/>
            <a:ext cx="7073154" cy="627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9865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68" t="21000" r="28639" b="21823"/>
          <a:stretch/>
        </p:blipFill>
        <p:spPr bwMode="auto">
          <a:xfrm>
            <a:off x="762000" y="381000"/>
            <a:ext cx="7620000"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4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1"/>
            <a:ext cx="7924800" cy="3657599"/>
          </a:xfrm>
        </p:spPr>
        <p:txBody>
          <a:bodyPr>
            <a:normAutofit fontScale="92500" lnSpcReduction="10000"/>
          </a:bodyPr>
          <a:lstStyle/>
          <a:p>
            <a:pPr marL="18288" indent="0">
              <a:buNone/>
            </a:pPr>
            <a:endParaRPr lang="en-US" dirty="0"/>
          </a:p>
          <a:p>
            <a:pPr algn="l" rtl="0">
              <a:buFont typeface="Wingdings" pitchFamily="2" charset="2"/>
              <a:buChar char="q"/>
            </a:pPr>
            <a:r>
              <a:rPr lang="en-US" dirty="0"/>
              <a:t>The most important aspect is the need for </a:t>
            </a:r>
            <a:r>
              <a:rPr lang="en-US" dirty="0" smtClean="0"/>
              <a:t>:</a:t>
            </a:r>
          </a:p>
          <a:p>
            <a:pPr algn="l" rtl="0"/>
            <a:r>
              <a:rPr lang="en-US" b="1" dirty="0" smtClean="0">
                <a:solidFill>
                  <a:srgbClr val="FFC000"/>
                </a:solidFill>
              </a:rPr>
              <a:t> </a:t>
            </a:r>
            <a:r>
              <a:rPr lang="en-US" b="1" dirty="0">
                <a:solidFill>
                  <a:srgbClr val="FF0000"/>
                </a:solidFill>
              </a:rPr>
              <a:t>late arterial </a:t>
            </a:r>
            <a:r>
              <a:rPr lang="en-US" b="1" dirty="0" smtClean="0">
                <a:solidFill>
                  <a:srgbClr val="FF0000"/>
                </a:solidFill>
              </a:rPr>
              <a:t>phase</a:t>
            </a:r>
          </a:p>
          <a:p>
            <a:pPr algn="l" rtl="0"/>
            <a:r>
              <a:rPr lang="en-US" b="1" dirty="0" smtClean="0">
                <a:solidFill>
                  <a:srgbClr val="FF0000"/>
                </a:solidFill>
              </a:rPr>
              <a:t> portal </a:t>
            </a:r>
            <a:r>
              <a:rPr lang="en-US" b="1" dirty="0">
                <a:solidFill>
                  <a:srgbClr val="FF0000"/>
                </a:solidFill>
              </a:rPr>
              <a:t>venous </a:t>
            </a:r>
            <a:r>
              <a:rPr lang="en-US" b="1" dirty="0" smtClean="0">
                <a:solidFill>
                  <a:srgbClr val="FF0000"/>
                </a:solidFill>
              </a:rPr>
              <a:t>phase</a:t>
            </a:r>
            <a:endParaRPr lang="en-US" b="1" dirty="0">
              <a:solidFill>
                <a:srgbClr val="FF0000"/>
              </a:solidFill>
            </a:endParaRPr>
          </a:p>
          <a:p>
            <a:pPr algn="l" rtl="0"/>
            <a:r>
              <a:rPr lang="en-US" b="1" dirty="0" smtClean="0">
                <a:solidFill>
                  <a:srgbClr val="FF0000"/>
                </a:solidFill>
              </a:rPr>
              <a:t> </a:t>
            </a:r>
            <a:r>
              <a:rPr lang="en-US" b="1" dirty="0">
                <a:solidFill>
                  <a:srgbClr val="FF0000"/>
                </a:solidFill>
              </a:rPr>
              <a:t>delayed venous phase</a:t>
            </a:r>
            <a:r>
              <a:rPr lang="en-US" dirty="0" smtClean="0"/>
              <a:t>.</a:t>
            </a:r>
          </a:p>
          <a:p>
            <a:pPr algn="l" rtl="0"/>
            <a:r>
              <a:rPr lang="en-US" dirty="0" smtClean="0"/>
              <a:t> </a:t>
            </a:r>
            <a:r>
              <a:rPr lang="en-US" dirty="0"/>
              <a:t>In the context of a CT scan, this is referred to as a </a:t>
            </a:r>
            <a:r>
              <a:rPr lang="en-US" b="1" dirty="0">
                <a:solidFill>
                  <a:srgbClr val="FF0000"/>
                </a:solidFill>
              </a:rPr>
              <a:t>“triple-phase</a:t>
            </a:r>
            <a:r>
              <a:rPr lang="en-US" dirty="0">
                <a:solidFill>
                  <a:srgbClr val="FF0000"/>
                </a:solidFill>
              </a:rPr>
              <a:t>”</a:t>
            </a:r>
            <a:r>
              <a:rPr lang="en-US" dirty="0"/>
              <a:t> study, distinct from a standard abdominal CT that includes only a portal venous phase and a delayed phase</a:t>
            </a:r>
            <a:r>
              <a:rPr lang="en-US" dirty="0" smtClean="0"/>
              <a:t>..</a:t>
            </a:r>
            <a:endParaRPr lang="en-US" dirty="0"/>
          </a:p>
          <a:p>
            <a:pPr algn="l" rtl="0"/>
            <a:endParaRPr lang="en-US" dirty="0"/>
          </a:p>
        </p:txBody>
      </p:sp>
    </p:spTree>
    <p:extLst>
      <p:ext uri="{BB962C8B-B14F-4D97-AF65-F5344CB8AC3E}">
        <p14:creationId xmlns:p14="http://schemas.microsoft.com/office/powerpoint/2010/main" val="40079036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20" t="18706" r="27978" b="23588"/>
          <a:stretch/>
        </p:blipFill>
        <p:spPr bwMode="auto">
          <a:xfrm>
            <a:off x="1371600" y="457200"/>
            <a:ext cx="6553200" cy="536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2159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53" t="20471" r="28529" b="23941"/>
          <a:stretch/>
        </p:blipFill>
        <p:spPr bwMode="auto">
          <a:xfrm>
            <a:off x="762000" y="304800"/>
            <a:ext cx="8001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15818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7620000" cy="5486399"/>
          </a:xfrm>
        </p:spPr>
        <p:txBody>
          <a:bodyPr>
            <a:normAutofit fontScale="85000" lnSpcReduction="20000"/>
          </a:bodyPr>
          <a:lstStyle/>
          <a:p>
            <a:pPr marL="109728" indent="0" algn="l" rtl="0">
              <a:buNone/>
            </a:pPr>
            <a:r>
              <a:rPr lang="en-US" sz="4000" b="1" dirty="0">
                <a:solidFill>
                  <a:srgbClr val="FF0000"/>
                </a:solidFill>
              </a:rPr>
              <a:t>Management of FNH</a:t>
            </a:r>
          </a:p>
          <a:p>
            <a:pPr algn="l" rtl="0">
              <a:buFont typeface="Wingdings" pitchFamily="2" charset="2"/>
              <a:buChar char="q"/>
            </a:pPr>
            <a:r>
              <a:rPr lang="en-US" b="1" dirty="0" smtClean="0">
                <a:solidFill>
                  <a:srgbClr val="0070C0"/>
                </a:solidFill>
              </a:rPr>
              <a:t> </a:t>
            </a:r>
            <a:r>
              <a:rPr lang="en-US" b="1" dirty="0">
                <a:solidFill>
                  <a:srgbClr val="0070C0"/>
                </a:solidFill>
              </a:rPr>
              <a:t>A</a:t>
            </a:r>
            <a:r>
              <a:rPr lang="en-US" b="1" dirty="0" smtClean="0">
                <a:solidFill>
                  <a:srgbClr val="0070C0"/>
                </a:solidFill>
              </a:rPr>
              <a:t> </a:t>
            </a:r>
            <a:r>
              <a:rPr lang="en-US" b="1" dirty="0">
                <a:solidFill>
                  <a:srgbClr val="0070C0"/>
                </a:solidFill>
              </a:rPr>
              <a:t>conservative approach </a:t>
            </a:r>
            <a:r>
              <a:rPr lang="en-US" dirty="0"/>
              <a:t>should be </a:t>
            </a:r>
            <a:r>
              <a:rPr lang="en-US" dirty="0" smtClean="0"/>
              <a:t>taken when </a:t>
            </a:r>
            <a:r>
              <a:rPr lang="en-US" dirty="0"/>
              <a:t>managing </a:t>
            </a:r>
            <a:r>
              <a:rPr lang="en-US" dirty="0" smtClean="0"/>
              <a:t>FNH due to:</a:t>
            </a:r>
          </a:p>
          <a:p>
            <a:pPr algn="l" rtl="0">
              <a:buFont typeface="Wingdings" pitchFamily="2" charset="2"/>
              <a:buChar char="§"/>
            </a:pPr>
            <a:r>
              <a:rPr lang="en-US" dirty="0" smtClean="0"/>
              <a:t>Most </a:t>
            </a:r>
            <a:r>
              <a:rPr lang="en-US" dirty="0"/>
              <a:t>cases of FNH are asymptomatic and stable over time </a:t>
            </a:r>
            <a:r>
              <a:rPr lang="en-US" dirty="0" smtClean="0"/>
              <a:t>.</a:t>
            </a:r>
            <a:endParaRPr lang="en-US" dirty="0"/>
          </a:p>
          <a:p>
            <a:pPr algn="l" rtl="0">
              <a:buFont typeface="Wingdings" pitchFamily="2" charset="2"/>
              <a:buChar char="§"/>
            </a:pPr>
            <a:r>
              <a:rPr lang="en-US" dirty="0" smtClean="0"/>
              <a:t>The </a:t>
            </a:r>
            <a:r>
              <a:rPr lang="en-US" dirty="0"/>
              <a:t>occurrence of HCC and spontaneous rupture </a:t>
            </a:r>
            <a:r>
              <a:rPr lang="en-US" dirty="0" smtClean="0"/>
              <a:t>are rare.</a:t>
            </a:r>
          </a:p>
          <a:p>
            <a:pPr algn="l" rtl="0"/>
            <a:endParaRPr lang="en-US" dirty="0"/>
          </a:p>
          <a:p>
            <a:pPr algn="l" rtl="0">
              <a:buFont typeface="Wingdings" pitchFamily="2" charset="2"/>
              <a:buChar char="q"/>
            </a:pPr>
            <a:r>
              <a:rPr lang="en-US" dirty="0" smtClean="0"/>
              <a:t>However</a:t>
            </a:r>
            <a:r>
              <a:rPr lang="en-US" dirty="0"/>
              <a:t>, further evaluation of </a:t>
            </a:r>
            <a:r>
              <a:rPr lang="en-US" dirty="0" smtClean="0"/>
              <a:t>symptomatic lesions </a:t>
            </a:r>
            <a:r>
              <a:rPr lang="en-US" dirty="0"/>
              <a:t>in which a diagnosis of FNH </a:t>
            </a:r>
            <a:r>
              <a:rPr lang="en-US" dirty="0">
                <a:solidFill>
                  <a:srgbClr val="FF0000"/>
                </a:solidFill>
              </a:rPr>
              <a:t>cannot be </a:t>
            </a:r>
            <a:r>
              <a:rPr lang="en-US" dirty="0" smtClean="0">
                <a:solidFill>
                  <a:srgbClr val="FF0000"/>
                </a:solidFill>
              </a:rPr>
              <a:t>firmly established is </a:t>
            </a:r>
            <a:r>
              <a:rPr lang="en-US" dirty="0">
                <a:solidFill>
                  <a:srgbClr val="FF0000"/>
                </a:solidFill>
              </a:rPr>
              <a:t>recommended. </a:t>
            </a:r>
            <a:endParaRPr lang="en-US" dirty="0" smtClean="0">
              <a:solidFill>
                <a:srgbClr val="FF0000"/>
              </a:solidFill>
            </a:endParaRPr>
          </a:p>
          <a:p>
            <a:pPr algn="l" rtl="0"/>
            <a:endParaRPr lang="en-US" dirty="0"/>
          </a:p>
          <a:p>
            <a:pPr algn="l" rtl="0"/>
            <a:r>
              <a:rPr lang="en-US" dirty="0">
                <a:solidFill>
                  <a:srgbClr val="FF0000"/>
                </a:solidFill>
              </a:rPr>
              <a:t>P</a:t>
            </a:r>
            <a:r>
              <a:rPr lang="en-US" dirty="0" smtClean="0">
                <a:solidFill>
                  <a:srgbClr val="FF0000"/>
                </a:solidFill>
              </a:rPr>
              <a:t>artial </a:t>
            </a:r>
            <a:r>
              <a:rPr lang="en-US" dirty="0">
                <a:solidFill>
                  <a:srgbClr val="FF0000"/>
                </a:solidFill>
              </a:rPr>
              <a:t>hepatic resection </a:t>
            </a:r>
            <a:r>
              <a:rPr lang="en-US" dirty="0"/>
              <a:t>is </a:t>
            </a:r>
            <a:r>
              <a:rPr lang="en-US" dirty="0" smtClean="0">
                <a:solidFill>
                  <a:srgbClr val="FF0000"/>
                </a:solidFill>
              </a:rPr>
              <a:t>the most </a:t>
            </a:r>
            <a:r>
              <a:rPr lang="en-US" dirty="0">
                <a:solidFill>
                  <a:srgbClr val="FF0000"/>
                </a:solidFill>
              </a:rPr>
              <a:t>common intervention</a:t>
            </a:r>
            <a:r>
              <a:rPr lang="en-US" dirty="0"/>
              <a:t>, embolization and </a:t>
            </a:r>
            <a:r>
              <a:rPr lang="en-US" dirty="0" smtClean="0"/>
              <a:t>radiofrequency ablation </a:t>
            </a:r>
            <a:r>
              <a:rPr lang="en-US" dirty="0"/>
              <a:t>have more recently been utilized as they are </a:t>
            </a:r>
            <a:r>
              <a:rPr lang="en-US" dirty="0" smtClean="0"/>
              <a:t>associated with </a:t>
            </a:r>
            <a:r>
              <a:rPr lang="en-US" dirty="0"/>
              <a:t>fewer complications and lower </a:t>
            </a:r>
            <a:r>
              <a:rPr lang="en-US" dirty="0" smtClean="0"/>
              <a:t>morbidity. </a:t>
            </a:r>
            <a:endParaRPr lang="en-US" dirty="0"/>
          </a:p>
          <a:p>
            <a:endParaRPr lang="en-US" dirty="0" smtClean="0"/>
          </a:p>
        </p:txBody>
      </p:sp>
    </p:spTree>
    <p:extLst>
      <p:ext uri="{BB962C8B-B14F-4D97-AF65-F5344CB8AC3E}">
        <p14:creationId xmlns:p14="http://schemas.microsoft.com/office/powerpoint/2010/main" val="14902255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47800"/>
            <a:ext cx="7620000" cy="3962400"/>
          </a:xfrm>
        </p:spPr>
        <p:txBody>
          <a:bodyPr>
            <a:normAutofit lnSpcReduction="10000"/>
          </a:bodyPr>
          <a:lstStyle/>
          <a:p>
            <a:pPr algn="l" rtl="0"/>
            <a:r>
              <a:rPr lang="en-US" sz="3200" b="1" dirty="0">
                <a:solidFill>
                  <a:srgbClr val="0070C0"/>
                </a:solidFill>
              </a:rPr>
              <a:t>Follow- up annual US for 2 – 3 years is prudent in women diagnosed with FNH who wish to continue OCP use. </a:t>
            </a:r>
            <a:endParaRPr lang="en-US" sz="3200" b="1" dirty="0" smtClean="0">
              <a:solidFill>
                <a:srgbClr val="0070C0"/>
              </a:solidFill>
            </a:endParaRPr>
          </a:p>
          <a:p>
            <a:pPr algn="l" rtl="0"/>
            <a:endParaRPr lang="en-US" sz="3200" b="1" dirty="0">
              <a:solidFill>
                <a:srgbClr val="FFC000"/>
              </a:solidFill>
            </a:endParaRPr>
          </a:p>
          <a:p>
            <a:pPr algn="l" rtl="0"/>
            <a:r>
              <a:rPr lang="en-US" sz="3200" b="1" dirty="0">
                <a:solidFill>
                  <a:srgbClr val="0070C0"/>
                </a:solidFill>
              </a:rPr>
              <a:t>Individuals with a firm diagnosis of FNH who are not using OCP do not require follow up imaging.</a:t>
            </a:r>
          </a:p>
          <a:p>
            <a:endParaRPr lang="en-US" sz="3200" b="1" dirty="0">
              <a:solidFill>
                <a:srgbClr val="FFC000"/>
              </a:solidFill>
            </a:endParaRPr>
          </a:p>
          <a:p>
            <a:endParaRPr lang="en-US" sz="3200" b="1" dirty="0">
              <a:solidFill>
                <a:srgbClr val="FFC000"/>
              </a:solidFill>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13376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15" t="29471" r="48999" b="21471"/>
          <a:stretch/>
        </p:blipFill>
        <p:spPr bwMode="auto">
          <a:xfrm>
            <a:off x="-152400" y="304800"/>
            <a:ext cx="9296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6465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19200"/>
            <a:ext cx="7620000" cy="4876800"/>
          </a:xfrm>
        </p:spPr>
        <p:txBody>
          <a:bodyPr>
            <a:normAutofit fontScale="92500"/>
          </a:bodyPr>
          <a:lstStyle/>
          <a:p>
            <a:pPr algn="l" rtl="0"/>
            <a:r>
              <a:rPr lang="en-US" dirty="0" smtClean="0"/>
              <a:t>Nodular </a:t>
            </a:r>
            <a:r>
              <a:rPr lang="en-US" dirty="0"/>
              <a:t>regenerative hyperplasia (NRH) is the </a:t>
            </a:r>
            <a:r>
              <a:rPr lang="en-US" dirty="0" smtClean="0">
                <a:solidFill>
                  <a:srgbClr val="0070C0"/>
                </a:solidFill>
              </a:rPr>
              <a:t>transformation of  normal </a:t>
            </a:r>
            <a:r>
              <a:rPr lang="en-US" dirty="0">
                <a:solidFill>
                  <a:srgbClr val="0070C0"/>
                </a:solidFill>
              </a:rPr>
              <a:t>hepatic parenchyma into small regenerative nodules</a:t>
            </a:r>
            <a:r>
              <a:rPr lang="en-US" dirty="0" smtClean="0">
                <a:solidFill>
                  <a:srgbClr val="0070C0"/>
                </a:solidFill>
              </a:rPr>
              <a:t>.</a:t>
            </a:r>
          </a:p>
          <a:p>
            <a:pPr algn="l" rtl="0"/>
            <a:endParaRPr lang="en-US" dirty="0">
              <a:solidFill>
                <a:srgbClr val="0070C0"/>
              </a:solidFill>
            </a:endParaRPr>
          </a:p>
          <a:p>
            <a:pPr algn="l" rtl="0"/>
            <a:r>
              <a:rPr lang="en-US" dirty="0"/>
              <a:t>A</a:t>
            </a:r>
            <a:r>
              <a:rPr lang="en-US" dirty="0" smtClean="0"/>
              <a:t> </a:t>
            </a:r>
            <a:r>
              <a:rPr lang="en-US" dirty="0"/>
              <a:t>secondary consequence of altered </a:t>
            </a:r>
            <a:r>
              <a:rPr lang="en-US" dirty="0" smtClean="0"/>
              <a:t>blood flow </a:t>
            </a:r>
            <a:r>
              <a:rPr lang="en-US" dirty="0"/>
              <a:t>in which </a:t>
            </a:r>
            <a:r>
              <a:rPr lang="en-US" dirty="0">
                <a:solidFill>
                  <a:srgbClr val="0070C0"/>
                </a:solidFill>
              </a:rPr>
              <a:t>obstructive portal </a:t>
            </a:r>
            <a:r>
              <a:rPr lang="en-US" dirty="0" err="1">
                <a:solidFill>
                  <a:srgbClr val="0070C0"/>
                </a:solidFill>
              </a:rPr>
              <a:t>venopathy</a:t>
            </a:r>
            <a:r>
              <a:rPr lang="en-US" dirty="0"/>
              <a:t>, due to thrombosis </a:t>
            </a:r>
            <a:r>
              <a:rPr lang="en-US" dirty="0" smtClean="0"/>
              <a:t>or phlebitis</a:t>
            </a:r>
            <a:r>
              <a:rPr lang="en-US" dirty="0"/>
              <a:t>, causes </a:t>
            </a:r>
            <a:r>
              <a:rPr lang="en-US" dirty="0">
                <a:solidFill>
                  <a:srgbClr val="0070C0"/>
                </a:solidFill>
              </a:rPr>
              <a:t>ischemia.</a:t>
            </a:r>
            <a:r>
              <a:rPr lang="en-US" dirty="0">
                <a:solidFill>
                  <a:srgbClr val="FFC000"/>
                </a:solidFill>
              </a:rPr>
              <a:t> </a:t>
            </a:r>
            <a:endParaRPr lang="en-US" dirty="0" smtClean="0">
              <a:solidFill>
                <a:srgbClr val="FFC000"/>
              </a:solidFill>
            </a:endParaRPr>
          </a:p>
          <a:p>
            <a:pPr algn="l" rtl="0"/>
            <a:r>
              <a:rPr lang="en-US" dirty="0" smtClean="0"/>
              <a:t>This</a:t>
            </a:r>
            <a:r>
              <a:rPr lang="en-US" dirty="0"/>
              <a:t>, in turn, leads to hyperplasia </a:t>
            </a:r>
            <a:r>
              <a:rPr lang="en-US" dirty="0" smtClean="0"/>
              <a:t>of hepatic </a:t>
            </a:r>
            <a:r>
              <a:rPr lang="en-US" dirty="0" err="1"/>
              <a:t>acini</a:t>
            </a:r>
            <a:r>
              <a:rPr lang="en-US" dirty="0"/>
              <a:t> to maintain adequate blood </a:t>
            </a:r>
            <a:r>
              <a:rPr lang="en-US" dirty="0" smtClean="0"/>
              <a:t>flow </a:t>
            </a:r>
            <a:r>
              <a:rPr lang="en-US" dirty="0"/>
              <a:t>to compensate </a:t>
            </a:r>
            <a:r>
              <a:rPr lang="en-US" dirty="0" smtClean="0"/>
              <a:t>for atrophied </a:t>
            </a:r>
            <a:r>
              <a:rPr lang="en-US" dirty="0"/>
              <a:t>hepatocytes. </a:t>
            </a:r>
            <a:endParaRPr lang="en-US" dirty="0" smtClean="0"/>
          </a:p>
          <a:p>
            <a:pPr algn="l" rtl="0"/>
            <a:endParaRPr lang="en-US" dirty="0"/>
          </a:p>
        </p:txBody>
      </p:sp>
      <p:sp>
        <p:nvSpPr>
          <p:cNvPr id="2" name="Title 1"/>
          <p:cNvSpPr>
            <a:spLocks noGrp="1"/>
          </p:cNvSpPr>
          <p:nvPr>
            <p:ph type="title"/>
          </p:nvPr>
        </p:nvSpPr>
        <p:spPr>
          <a:xfrm>
            <a:off x="457200" y="228600"/>
            <a:ext cx="7543800" cy="914400"/>
          </a:xfrm>
        </p:spPr>
        <p:txBody>
          <a:bodyPr>
            <a:normAutofit fontScale="90000"/>
          </a:bodyPr>
          <a:lstStyle/>
          <a:p>
            <a:r>
              <a:rPr lang="en-US" sz="3200" b="1" dirty="0">
                <a:solidFill>
                  <a:srgbClr val="0070C0"/>
                </a:solidFill>
              </a:rPr>
              <a:t>NODULAR REGENERATIVE HYPERPLASIA</a:t>
            </a:r>
            <a:r>
              <a:rPr lang="en-US" sz="3200" b="1" dirty="0">
                <a:solidFill>
                  <a:srgbClr val="FFC000"/>
                </a:solidFill>
              </a:rPr>
              <a:t/>
            </a:r>
            <a:br>
              <a:rPr lang="en-US" sz="3200" b="1" dirty="0">
                <a:solidFill>
                  <a:srgbClr val="FFC000"/>
                </a:solidFill>
              </a:rPr>
            </a:br>
            <a:endParaRPr lang="en-US" sz="3200" b="1" dirty="0">
              <a:solidFill>
                <a:srgbClr val="FFC000"/>
              </a:solidFill>
            </a:endParaRPr>
          </a:p>
        </p:txBody>
      </p:sp>
    </p:spTree>
    <p:extLst>
      <p:ext uri="{BB962C8B-B14F-4D97-AF65-F5344CB8AC3E}">
        <p14:creationId xmlns:p14="http://schemas.microsoft.com/office/powerpoint/2010/main" val="34984409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29" y="0"/>
            <a:ext cx="8382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5234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685801"/>
            <a:ext cx="7315200" cy="5638799"/>
          </a:xfrm>
        </p:spPr>
        <p:txBody>
          <a:bodyPr>
            <a:normAutofit/>
          </a:bodyPr>
          <a:lstStyle/>
          <a:p>
            <a:pPr algn="l" rtl="0"/>
            <a:r>
              <a:rPr lang="en-US" dirty="0"/>
              <a:t>This process forms nodules that are </a:t>
            </a:r>
            <a:r>
              <a:rPr lang="en-US" dirty="0">
                <a:solidFill>
                  <a:srgbClr val="FF0000"/>
                </a:solidFill>
              </a:rPr>
              <a:t>separated  by atrophic areas with little to no fibrosis </a:t>
            </a:r>
          </a:p>
          <a:p>
            <a:pPr algn="l" rtl="0"/>
            <a:endParaRPr lang="en-US" dirty="0"/>
          </a:p>
          <a:p>
            <a:pPr algn="l" rtl="0"/>
            <a:r>
              <a:rPr lang="en-US" dirty="0"/>
              <a:t>prevalence of over </a:t>
            </a:r>
            <a:r>
              <a:rPr lang="en-US" dirty="0">
                <a:solidFill>
                  <a:srgbClr val="0070C0"/>
                </a:solidFill>
              </a:rPr>
              <a:t>5.3 %</a:t>
            </a:r>
            <a:r>
              <a:rPr lang="en-US" dirty="0">
                <a:solidFill>
                  <a:srgbClr val="FF0000"/>
                </a:solidFill>
              </a:rPr>
              <a:t> in individuals &gt; 80 years old </a:t>
            </a:r>
          </a:p>
          <a:p>
            <a:pPr algn="l" rtl="0"/>
            <a:r>
              <a:rPr lang="en-US" dirty="0" smtClean="0"/>
              <a:t>The </a:t>
            </a:r>
            <a:r>
              <a:rPr lang="en-US" dirty="0">
                <a:solidFill>
                  <a:srgbClr val="FF0000"/>
                </a:solidFill>
              </a:rPr>
              <a:t>general population </a:t>
            </a:r>
            <a:r>
              <a:rPr lang="en-US" dirty="0"/>
              <a:t>presents </a:t>
            </a:r>
            <a:r>
              <a:rPr lang="en-US" dirty="0" smtClean="0"/>
              <a:t>with NRH </a:t>
            </a:r>
            <a:r>
              <a:rPr lang="en-US" dirty="0"/>
              <a:t>at a lower frequency of </a:t>
            </a:r>
            <a:r>
              <a:rPr lang="en-US" dirty="0">
                <a:solidFill>
                  <a:srgbClr val="0070C0"/>
                </a:solidFill>
              </a:rPr>
              <a:t>2.1 – 2.6 </a:t>
            </a:r>
            <a:r>
              <a:rPr lang="en-US" dirty="0" smtClean="0">
                <a:solidFill>
                  <a:srgbClr val="0070C0"/>
                </a:solidFill>
              </a:rPr>
              <a:t>%. </a:t>
            </a:r>
            <a:endParaRPr lang="en-US" dirty="0"/>
          </a:p>
          <a:p>
            <a:pPr algn="l" rtl="0"/>
            <a:r>
              <a:rPr lang="en-US" dirty="0" smtClean="0">
                <a:solidFill>
                  <a:srgbClr val="0070C0"/>
                </a:solidFill>
              </a:rPr>
              <a:t>No </a:t>
            </a:r>
            <a:r>
              <a:rPr lang="en-US" dirty="0">
                <a:solidFill>
                  <a:srgbClr val="0070C0"/>
                </a:solidFill>
              </a:rPr>
              <a:t>apparent relationship is found between NRH and gender. </a:t>
            </a:r>
          </a:p>
          <a:p>
            <a:endParaRPr lang="en-US" dirty="0">
              <a:solidFill>
                <a:srgbClr val="0070C0"/>
              </a:solidFill>
            </a:endParaRPr>
          </a:p>
          <a:p>
            <a:endParaRPr lang="en-US" dirty="0"/>
          </a:p>
        </p:txBody>
      </p:sp>
    </p:spTree>
    <p:extLst>
      <p:ext uri="{BB962C8B-B14F-4D97-AF65-F5344CB8AC3E}">
        <p14:creationId xmlns:p14="http://schemas.microsoft.com/office/powerpoint/2010/main" val="74538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1"/>
            <a:ext cx="8001000" cy="4571999"/>
          </a:xfrm>
        </p:spPr>
        <p:txBody>
          <a:bodyPr/>
          <a:lstStyle/>
          <a:p>
            <a:pPr algn="l" rtl="0">
              <a:buFont typeface="Wingdings" pitchFamily="2" charset="2"/>
              <a:buChar char="q"/>
            </a:pPr>
            <a:r>
              <a:rPr lang="en-US" dirty="0">
                <a:solidFill>
                  <a:srgbClr val="0070C0"/>
                </a:solidFill>
              </a:rPr>
              <a:t>A number of </a:t>
            </a:r>
            <a:r>
              <a:rPr lang="en-US" b="1" dirty="0">
                <a:solidFill>
                  <a:srgbClr val="0070C0"/>
                </a:solidFill>
              </a:rPr>
              <a:t>conditions do seem to be associated with NRH</a:t>
            </a:r>
            <a:r>
              <a:rPr lang="en-US" dirty="0">
                <a:solidFill>
                  <a:srgbClr val="0070C0"/>
                </a:solidFill>
              </a:rPr>
              <a:t>, </a:t>
            </a:r>
            <a:r>
              <a:rPr lang="en-US" dirty="0" smtClean="0">
                <a:solidFill>
                  <a:srgbClr val="0070C0"/>
                </a:solidFill>
              </a:rPr>
              <a:t>including </a:t>
            </a:r>
            <a:r>
              <a:rPr lang="en-US" dirty="0" smtClean="0"/>
              <a:t>:</a:t>
            </a:r>
          </a:p>
          <a:p>
            <a:pPr marL="624078" indent="-514350" algn="l" rtl="0">
              <a:buFont typeface="+mj-lt"/>
              <a:buAutoNum type="arabicPeriod"/>
            </a:pPr>
            <a:r>
              <a:rPr lang="en-US" dirty="0" smtClean="0"/>
              <a:t>immunological </a:t>
            </a:r>
            <a:r>
              <a:rPr lang="en-US" dirty="0"/>
              <a:t>and hematological </a:t>
            </a:r>
            <a:r>
              <a:rPr lang="en-US" dirty="0" smtClean="0"/>
              <a:t>disorders</a:t>
            </a:r>
          </a:p>
          <a:p>
            <a:pPr marL="624078" indent="-514350" algn="l" rtl="0">
              <a:buFont typeface="+mj-lt"/>
              <a:buAutoNum type="arabicPeriod"/>
            </a:pPr>
            <a:r>
              <a:rPr lang="en-US" dirty="0" smtClean="0"/>
              <a:t>cardiac </a:t>
            </a:r>
            <a:r>
              <a:rPr lang="en-US" dirty="0"/>
              <a:t>and pulmonary </a:t>
            </a:r>
            <a:r>
              <a:rPr lang="en-US" dirty="0" smtClean="0"/>
              <a:t>disorders</a:t>
            </a:r>
          </a:p>
          <a:p>
            <a:pPr marL="624078" indent="-514350" algn="l" rtl="0">
              <a:buFont typeface="+mj-lt"/>
              <a:buAutoNum type="arabicPeriod"/>
            </a:pPr>
            <a:r>
              <a:rPr lang="en-US" dirty="0" smtClean="0"/>
              <a:t>several </a:t>
            </a:r>
            <a:r>
              <a:rPr lang="en-US" dirty="0"/>
              <a:t>drugs and </a:t>
            </a:r>
            <a:r>
              <a:rPr lang="en-US" dirty="0" smtClean="0"/>
              <a:t>toxins</a:t>
            </a:r>
          </a:p>
          <a:p>
            <a:pPr marL="624078" indent="-514350" algn="l" rtl="0">
              <a:buFont typeface="+mj-lt"/>
              <a:buAutoNum type="arabicPeriod"/>
            </a:pPr>
            <a:r>
              <a:rPr lang="en-US" dirty="0" err="1" smtClean="0"/>
              <a:t>Neoplasias</a:t>
            </a:r>
            <a:endParaRPr lang="en-US" dirty="0" smtClean="0"/>
          </a:p>
          <a:p>
            <a:pPr marL="624078" indent="-514350" algn="l" rtl="0">
              <a:buFont typeface="+mj-lt"/>
              <a:buAutoNum type="arabicPeriod"/>
            </a:pPr>
            <a:r>
              <a:rPr lang="en-US" dirty="0" smtClean="0"/>
              <a:t>organ </a:t>
            </a:r>
            <a:r>
              <a:rPr lang="en-US" dirty="0"/>
              <a:t>transplantation </a:t>
            </a:r>
          </a:p>
          <a:p>
            <a:endParaRPr lang="en-US" dirty="0"/>
          </a:p>
        </p:txBody>
      </p:sp>
    </p:spTree>
    <p:extLst>
      <p:ext uri="{BB962C8B-B14F-4D97-AF65-F5344CB8AC3E}">
        <p14:creationId xmlns:p14="http://schemas.microsoft.com/office/powerpoint/2010/main" val="16792140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57201"/>
            <a:ext cx="7467600" cy="6019800"/>
          </a:xfrm>
        </p:spPr>
        <p:txBody>
          <a:bodyPr>
            <a:normAutofit fontScale="92500"/>
          </a:bodyPr>
          <a:lstStyle/>
          <a:p>
            <a:pPr marL="109728" indent="0" algn="l" rtl="0">
              <a:buNone/>
            </a:pPr>
            <a:r>
              <a:rPr lang="en-US" b="1" dirty="0">
                <a:solidFill>
                  <a:srgbClr val="0070C0"/>
                </a:solidFill>
              </a:rPr>
              <a:t>Diagnostic characteristics of NRH</a:t>
            </a:r>
          </a:p>
          <a:p>
            <a:pPr algn="l" rtl="0"/>
            <a:r>
              <a:rPr lang="en-US" dirty="0">
                <a:solidFill>
                  <a:srgbClr val="FF0000"/>
                </a:solidFill>
              </a:rPr>
              <a:t>NRH is most commonly discovered incidentally. </a:t>
            </a:r>
            <a:endParaRPr lang="en-US" dirty="0" smtClean="0">
              <a:solidFill>
                <a:srgbClr val="FF0000"/>
              </a:solidFill>
            </a:endParaRPr>
          </a:p>
          <a:p>
            <a:pPr algn="l" rtl="0"/>
            <a:r>
              <a:rPr lang="en-US" dirty="0" smtClean="0">
                <a:solidFill>
                  <a:srgbClr val="FF0000"/>
                </a:solidFill>
              </a:rPr>
              <a:t>Symptomatic</a:t>
            </a:r>
            <a:r>
              <a:rPr lang="en-US" dirty="0">
                <a:solidFill>
                  <a:srgbClr val="FF0000"/>
                </a:solidFill>
              </a:rPr>
              <a:t> </a:t>
            </a:r>
            <a:r>
              <a:rPr lang="en-US" dirty="0" smtClean="0">
                <a:solidFill>
                  <a:srgbClr val="FF0000"/>
                </a:solidFill>
              </a:rPr>
              <a:t>cases </a:t>
            </a:r>
            <a:r>
              <a:rPr lang="en-US" dirty="0">
                <a:solidFill>
                  <a:srgbClr val="FF0000"/>
                </a:solidFill>
              </a:rPr>
              <a:t>are rare </a:t>
            </a:r>
            <a:r>
              <a:rPr lang="en-US" dirty="0"/>
              <a:t>and most </a:t>
            </a:r>
            <a:r>
              <a:rPr lang="en-US" dirty="0" smtClean="0"/>
              <a:t>often </a:t>
            </a:r>
            <a:r>
              <a:rPr lang="en-US" dirty="0"/>
              <a:t>present with features of </a:t>
            </a:r>
            <a:r>
              <a:rPr lang="en-US" dirty="0" smtClean="0">
                <a:solidFill>
                  <a:srgbClr val="FF0000"/>
                </a:solidFill>
              </a:rPr>
              <a:t>portal hypertension</a:t>
            </a:r>
            <a:r>
              <a:rPr lang="en-US" dirty="0"/>
              <a:t>, such as ascites, splenomegaly, hepatomegaly, </a:t>
            </a:r>
            <a:r>
              <a:rPr lang="en-US" dirty="0" smtClean="0"/>
              <a:t>and esophageal </a:t>
            </a:r>
            <a:r>
              <a:rPr lang="en-US" dirty="0" err="1"/>
              <a:t>varices</a:t>
            </a:r>
            <a:r>
              <a:rPr lang="en-US" dirty="0"/>
              <a:t> </a:t>
            </a:r>
            <a:r>
              <a:rPr lang="en-US" dirty="0" smtClean="0"/>
              <a:t>.</a:t>
            </a:r>
            <a:endParaRPr lang="en-US" dirty="0"/>
          </a:p>
          <a:p>
            <a:pPr algn="l" rtl="0"/>
            <a:r>
              <a:rPr lang="en-US" sz="2800" b="1" dirty="0" smtClean="0">
                <a:solidFill>
                  <a:srgbClr val="FF0000"/>
                </a:solidFill>
              </a:rPr>
              <a:t>Imaging </a:t>
            </a:r>
            <a:r>
              <a:rPr lang="en-US" sz="2800" b="1" dirty="0">
                <a:solidFill>
                  <a:srgbClr val="FF0000"/>
                </a:solidFill>
              </a:rPr>
              <a:t>studies are </a:t>
            </a:r>
            <a:r>
              <a:rPr lang="en-US" sz="2800" b="1" dirty="0" smtClean="0">
                <a:solidFill>
                  <a:srgbClr val="FF0000"/>
                </a:solidFill>
              </a:rPr>
              <a:t>insufficient in establishing </a:t>
            </a:r>
            <a:r>
              <a:rPr lang="en-US" sz="2800" b="1" dirty="0">
                <a:solidFill>
                  <a:srgbClr val="FF0000"/>
                </a:solidFill>
              </a:rPr>
              <a:t>a </a:t>
            </a:r>
            <a:r>
              <a:rPr lang="en-US" sz="2800" b="1" dirty="0" smtClean="0">
                <a:solidFill>
                  <a:srgbClr val="FF0000"/>
                </a:solidFill>
              </a:rPr>
              <a:t>definitive </a:t>
            </a:r>
            <a:r>
              <a:rPr lang="en-US" sz="2800" b="1" dirty="0">
                <a:solidFill>
                  <a:srgbClr val="FF0000"/>
                </a:solidFill>
              </a:rPr>
              <a:t>diagnosis of NRH</a:t>
            </a:r>
            <a:r>
              <a:rPr lang="en-US" sz="2800" b="1" dirty="0" smtClean="0">
                <a:solidFill>
                  <a:srgbClr val="FF0000"/>
                </a:solidFill>
              </a:rPr>
              <a:t>.</a:t>
            </a:r>
          </a:p>
          <a:p>
            <a:pPr algn="l" rtl="0"/>
            <a:r>
              <a:rPr lang="en-US" dirty="0" smtClean="0">
                <a:solidFill>
                  <a:srgbClr val="0070C0"/>
                </a:solidFill>
              </a:rPr>
              <a:t>The </a:t>
            </a:r>
            <a:r>
              <a:rPr lang="en-US" dirty="0">
                <a:solidFill>
                  <a:srgbClr val="0070C0"/>
                </a:solidFill>
              </a:rPr>
              <a:t>lesions are </a:t>
            </a:r>
            <a:r>
              <a:rPr lang="en-US" dirty="0" err="1" smtClean="0">
                <a:solidFill>
                  <a:srgbClr val="0070C0"/>
                </a:solidFill>
              </a:rPr>
              <a:t>rountinly</a:t>
            </a:r>
            <a:r>
              <a:rPr lang="en-US" dirty="0" smtClean="0">
                <a:solidFill>
                  <a:srgbClr val="0070C0"/>
                </a:solidFill>
              </a:rPr>
              <a:t> too </a:t>
            </a:r>
            <a:r>
              <a:rPr lang="en-US" dirty="0">
                <a:solidFill>
                  <a:srgbClr val="0070C0"/>
                </a:solidFill>
              </a:rPr>
              <a:t>small to observe </a:t>
            </a:r>
            <a:r>
              <a:rPr lang="en-US" dirty="0" err="1">
                <a:solidFill>
                  <a:srgbClr val="0070C0"/>
                </a:solidFill>
              </a:rPr>
              <a:t>radiographically</a:t>
            </a:r>
            <a:r>
              <a:rPr lang="en-US" dirty="0">
                <a:solidFill>
                  <a:srgbClr val="0070C0"/>
                </a:solidFill>
              </a:rPr>
              <a:t> and, when </a:t>
            </a:r>
            <a:r>
              <a:rPr lang="en-US" dirty="0" smtClean="0">
                <a:solidFill>
                  <a:srgbClr val="0070C0"/>
                </a:solidFill>
              </a:rPr>
              <a:t>visualized, too difficult </a:t>
            </a:r>
            <a:r>
              <a:rPr lang="en-US" dirty="0">
                <a:solidFill>
                  <a:srgbClr val="0070C0"/>
                </a:solidFill>
              </a:rPr>
              <a:t>to distinguish from the regenerating nodules of </a:t>
            </a:r>
            <a:r>
              <a:rPr lang="en-US" dirty="0" smtClean="0">
                <a:solidFill>
                  <a:srgbClr val="0070C0"/>
                </a:solidFill>
              </a:rPr>
              <a:t>cirrhosis.</a:t>
            </a:r>
            <a:endParaRPr lang="en-US" dirty="0">
              <a:solidFill>
                <a:srgbClr val="0070C0"/>
              </a:solidFill>
            </a:endParaRPr>
          </a:p>
        </p:txBody>
      </p:sp>
    </p:spTree>
    <p:extLst>
      <p:ext uri="{BB962C8B-B14F-4D97-AF65-F5344CB8AC3E}">
        <p14:creationId xmlns:p14="http://schemas.microsoft.com/office/powerpoint/2010/main" val="2016557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7848600" cy="4648200"/>
          </a:xfrm>
        </p:spPr>
        <p:txBody>
          <a:bodyPr>
            <a:normAutofit/>
          </a:bodyPr>
          <a:lstStyle/>
          <a:p>
            <a:pPr algn="l" rtl="0"/>
            <a:r>
              <a:rPr lang="en-US" dirty="0" smtClean="0"/>
              <a:t>The </a:t>
            </a:r>
            <a:r>
              <a:rPr lang="en-US" dirty="0"/>
              <a:t>evolution of CT and MRI technology has improved their </a:t>
            </a:r>
            <a:r>
              <a:rPr lang="en-US" dirty="0">
                <a:solidFill>
                  <a:srgbClr val="FF0000"/>
                </a:solidFill>
              </a:rPr>
              <a:t>diagnostic capability to often permit making an accurate diagnosis without the requirement for a liver biopsy</a:t>
            </a:r>
            <a:r>
              <a:rPr lang="en-US" dirty="0" smtClean="0">
                <a:solidFill>
                  <a:srgbClr val="FF0000"/>
                </a:solidFill>
              </a:rPr>
              <a:t>.</a:t>
            </a:r>
          </a:p>
          <a:p>
            <a:endParaRPr lang="en-US" dirty="0" smtClean="0"/>
          </a:p>
          <a:p>
            <a:pPr algn="l" rtl="0"/>
            <a:r>
              <a:rPr lang="en-US" dirty="0" smtClean="0"/>
              <a:t>HCC </a:t>
            </a:r>
            <a:r>
              <a:rPr lang="en-US" dirty="0"/>
              <a:t>can be diagnosed with </a:t>
            </a:r>
            <a:r>
              <a:rPr lang="en-US" dirty="0" smtClean="0">
                <a:solidFill>
                  <a:srgbClr val="FF0000"/>
                </a:solidFill>
              </a:rPr>
              <a:t>≥90 </a:t>
            </a:r>
            <a:r>
              <a:rPr lang="en-US" dirty="0">
                <a:solidFill>
                  <a:srgbClr val="FF0000"/>
                </a:solidFill>
              </a:rPr>
              <a:t>% accuracy </a:t>
            </a:r>
            <a:r>
              <a:rPr lang="en-US" dirty="0"/>
              <a:t>with imaging alone </a:t>
            </a:r>
            <a:r>
              <a:rPr lang="en-US" dirty="0">
                <a:solidFill>
                  <a:srgbClr val="FF0000"/>
                </a:solidFill>
              </a:rPr>
              <a:t>when a lesion is 2 cm</a:t>
            </a:r>
            <a:r>
              <a:rPr lang="en-US" dirty="0"/>
              <a:t>, thus obviating the need for liver biopsy in nearly all cases under the </a:t>
            </a:r>
            <a:r>
              <a:rPr lang="en-US" dirty="0">
                <a:solidFill>
                  <a:srgbClr val="FF0000"/>
                </a:solidFill>
              </a:rPr>
              <a:t>right clinical </a:t>
            </a:r>
            <a:r>
              <a:rPr lang="en-US" dirty="0" smtClean="0">
                <a:solidFill>
                  <a:srgbClr val="FF0000"/>
                </a:solidFill>
              </a:rPr>
              <a:t>circumstances. </a:t>
            </a:r>
            <a:endParaRPr lang="en-US" dirty="0">
              <a:solidFill>
                <a:srgbClr val="FF0000"/>
              </a:solidFill>
            </a:endParaRPr>
          </a:p>
        </p:txBody>
      </p:sp>
      <p:sp>
        <p:nvSpPr>
          <p:cNvPr id="2" name="Title 1"/>
          <p:cNvSpPr>
            <a:spLocks noGrp="1"/>
          </p:cNvSpPr>
          <p:nvPr>
            <p:ph type="title"/>
          </p:nvPr>
        </p:nvSpPr>
        <p:spPr>
          <a:xfrm>
            <a:off x="762000" y="381000"/>
            <a:ext cx="7543800" cy="914400"/>
          </a:xfrm>
        </p:spPr>
        <p:txBody>
          <a:bodyPr/>
          <a:lstStyle/>
          <a:p>
            <a:endParaRPr lang="en-US" dirty="0">
              <a:solidFill>
                <a:srgbClr val="FFC000"/>
              </a:solidFill>
            </a:endParaRPr>
          </a:p>
        </p:txBody>
      </p:sp>
    </p:spTree>
    <p:extLst>
      <p:ext uri="{BB962C8B-B14F-4D97-AF65-F5344CB8AC3E}">
        <p14:creationId xmlns:p14="http://schemas.microsoft.com/office/powerpoint/2010/main" val="3235060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85801"/>
            <a:ext cx="7620000" cy="5029199"/>
          </a:xfrm>
        </p:spPr>
        <p:txBody>
          <a:bodyPr>
            <a:normAutofit fontScale="85000" lnSpcReduction="10000"/>
          </a:bodyPr>
          <a:lstStyle/>
          <a:p>
            <a:pPr algn="l" rtl="0"/>
            <a:r>
              <a:rPr lang="en-US" sz="3200" dirty="0">
                <a:solidFill>
                  <a:srgbClr val="FF0000"/>
                </a:solidFill>
              </a:rPr>
              <a:t>The definitive method </a:t>
            </a:r>
            <a:r>
              <a:rPr lang="en-US" sz="3200" dirty="0"/>
              <a:t>for establishing a conclusive diagnosis of NRH is </a:t>
            </a:r>
            <a:r>
              <a:rPr lang="en-US" sz="3200" b="1" dirty="0">
                <a:solidFill>
                  <a:srgbClr val="FF0000"/>
                </a:solidFill>
              </a:rPr>
              <a:t>biopsy</a:t>
            </a:r>
            <a:r>
              <a:rPr lang="en-US" sz="3200" dirty="0"/>
              <a:t>. </a:t>
            </a:r>
            <a:endParaRPr lang="en-US" sz="3200" dirty="0" smtClean="0"/>
          </a:p>
          <a:p>
            <a:pPr algn="l" rtl="0"/>
            <a:r>
              <a:rPr lang="en-US" dirty="0" smtClean="0"/>
              <a:t>Although </a:t>
            </a:r>
            <a:r>
              <a:rPr lang="en-US" dirty="0"/>
              <a:t>NRH shares common features with </a:t>
            </a:r>
            <a:r>
              <a:rPr lang="en-US" dirty="0" err="1"/>
              <a:t>micronodular</a:t>
            </a:r>
            <a:r>
              <a:rPr lang="en-US" dirty="0"/>
              <a:t> cirrhosis, three histological criteria </a:t>
            </a:r>
            <a:r>
              <a:rPr lang="en-US" b="1" dirty="0" smtClean="0">
                <a:solidFill>
                  <a:srgbClr val="FFC000"/>
                </a:solidFill>
              </a:rPr>
              <a:t>—</a:t>
            </a:r>
          </a:p>
          <a:p>
            <a:pPr marL="624078" indent="-514350" algn="l" rtl="0">
              <a:buFont typeface="+mj-lt"/>
              <a:buAutoNum type="arabicPeriod"/>
            </a:pPr>
            <a:r>
              <a:rPr lang="en-US" b="1" dirty="0" smtClean="0">
                <a:solidFill>
                  <a:srgbClr val="FFC000"/>
                </a:solidFill>
              </a:rPr>
              <a:t>nodules </a:t>
            </a:r>
            <a:r>
              <a:rPr lang="en-US" b="1" dirty="0">
                <a:solidFill>
                  <a:srgbClr val="FFC000"/>
                </a:solidFill>
              </a:rPr>
              <a:t>of regenerative hepatocytes separated by atrophic </a:t>
            </a:r>
            <a:r>
              <a:rPr lang="en-US" b="1" dirty="0" smtClean="0">
                <a:solidFill>
                  <a:srgbClr val="FFC000"/>
                </a:solidFill>
              </a:rPr>
              <a:t>parenchyma</a:t>
            </a:r>
          </a:p>
          <a:p>
            <a:pPr marL="624078" indent="-514350" algn="l" rtl="0">
              <a:buFont typeface="+mj-lt"/>
              <a:buAutoNum type="arabicPeriod"/>
            </a:pPr>
            <a:r>
              <a:rPr lang="en-US" b="1" dirty="0" smtClean="0">
                <a:solidFill>
                  <a:srgbClr val="FFC000"/>
                </a:solidFill>
              </a:rPr>
              <a:t>absence </a:t>
            </a:r>
            <a:r>
              <a:rPr lang="en-US" b="1" dirty="0">
                <a:solidFill>
                  <a:srgbClr val="FFC000"/>
                </a:solidFill>
              </a:rPr>
              <a:t>of fibrous septa between </a:t>
            </a:r>
            <a:r>
              <a:rPr lang="en-US" b="1" dirty="0" smtClean="0">
                <a:solidFill>
                  <a:srgbClr val="FFC000"/>
                </a:solidFill>
              </a:rPr>
              <a:t>nodules</a:t>
            </a:r>
          </a:p>
          <a:p>
            <a:pPr marL="624078" indent="-514350" algn="l" rtl="0">
              <a:buFont typeface="+mj-lt"/>
              <a:buAutoNum type="arabicPeriod"/>
            </a:pPr>
            <a:r>
              <a:rPr lang="en-US" b="1" dirty="0" smtClean="0">
                <a:solidFill>
                  <a:srgbClr val="FFC000"/>
                </a:solidFill>
              </a:rPr>
              <a:t>curvilinear </a:t>
            </a:r>
            <a:r>
              <a:rPr lang="en-US" b="1" dirty="0">
                <a:solidFill>
                  <a:srgbClr val="FFC000"/>
                </a:solidFill>
              </a:rPr>
              <a:t>compression of the central lobule </a:t>
            </a:r>
            <a:r>
              <a:rPr lang="en-US" dirty="0"/>
              <a:t>— </a:t>
            </a:r>
            <a:endParaRPr lang="en-US" dirty="0" smtClean="0"/>
          </a:p>
          <a:p>
            <a:pPr algn="l" rtl="0"/>
            <a:r>
              <a:rPr lang="en-US" dirty="0" smtClean="0"/>
              <a:t>can </a:t>
            </a:r>
            <a:r>
              <a:rPr lang="en-US" dirty="0"/>
              <a:t>be used to distinguish NRH from cirrhosis </a:t>
            </a:r>
          </a:p>
          <a:p>
            <a:pPr algn="l" rtl="0"/>
            <a:r>
              <a:rPr lang="en-US" dirty="0"/>
              <a:t> </a:t>
            </a:r>
            <a:r>
              <a:rPr lang="en-US" dirty="0">
                <a:solidFill>
                  <a:srgbClr val="0070C0"/>
                </a:solidFill>
              </a:rPr>
              <a:t>There are no </a:t>
            </a:r>
            <a:r>
              <a:rPr lang="en-US" dirty="0" smtClean="0">
                <a:solidFill>
                  <a:srgbClr val="0070C0"/>
                </a:solidFill>
              </a:rPr>
              <a:t>reliable </a:t>
            </a:r>
            <a:r>
              <a:rPr lang="en-US" dirty="0">
                <a:solidFill>
                  <a:srgbClr val="0070C0"/>
                </a:solidFill>
              </a:rPr>
              <a:t>tumor markers known to be useful for diagnosing </a:t>
            </a:r>
            <a:r>
              <a:rPr lang="en-US" dirty="0" smtClean="0">
                <a:solidFill>
                  <a:srgbClr val="0070C0"/>
                </a:solidFill>
              </a:rPr>
              <a:t>NRH.</a:t>
            </a:r>
            <a:endParaRPr lang="en-US" dirty="0">
              <a:solidFill>
                <a:srgbClr val="0070C0"/>
              </a:solidFill>
            </a:endParaRPr>
          </a:p>
          <a:p>
            <a:endParaRPr lang="en-US" dirty="0"/>
          </a:p>
          <a:p>
            <a:endParaRPr lang="en-US" dirty="0"/>
          </a:p>
        </p:txBody>
      </p:sp>
    </p:spTree>
    <p:extLst>
      <p:ext uri="{BB962C8B-B14F-4D97-AF65-F5344CB8AC3E}">
        <p14:creationId xmlns:p14="http://schemas.microsoft.com/office/powerpoint/2010/main" val="18483005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382000" cy="640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5389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41" t="23471" r="30073" b="7707"/>
          <a:stretch/>
        </p:blipFill>
        <p:spPr bwMode="auto">
          <a:xfrm>
            <a:off x="76200" y="685800"/>
            <a:ext cx="7848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9125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27" t="17117" r="26323" b="10000"/>
          <a:stretch/>
        </p:blipFill>
        <p:spPr bwMode="auto">
          <a:xfrm>
            <a:off x="1752600" y="838200"/>
            <a:ext cx="5943600" cy="555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447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655321"/>
            <a:ext cx="7086600" cy="6172199"/>
          </a:xfrm>
        </p:spPr>
        <p:txBody>
          <a:bodyPr>
            <a:normAutofit/>
          </a:bodyPr>
          <a:lstStyle/>
          <a:p>
            <a:pPr marL="109728" indent="0" algn="l" rtl="0">
              <a:buNone/>
            </a:pPr>
            <a:r>
              <a:rPr lang="en-US" sz="3600" b="1" dirty="0">
                <a:solidFill>
                  <a:srgbClr val="0070C0"/>
                </a:solidFill>
              </a:rPr>
              <a:t>Management of NRH</a:t>
            </a:r>
          </a:p>
          <a:p>
            <a:pPr algn="l" rtl="0"/>
            <a:r>
              <a:rPr lang="en-US" b="1" dirty="0">
                <a:solidFill>
                  <a:schemeClr val="bg1">
                    <a:lumMod val="50000"/>
                  </a:schemeClr>
                </a:solidFill>
              </a:rPr>
              <a:t>Treating NRH requires addressing the underlying etiological condition</a:t>
            </a:r>
            <a:r>
              <a:rPr lang="en-US" b="1" dirty="0" smtClean="0"/>
              <a:t>.</a:t>
            </a:r>
          </a:p>
          <a:p>
            <a:pPr algn="l" rtl="0"/>
            <a:endParaRPr lang="en-US" b="1" dirty="0"/>
          </a:p>
          <a:p>
            <a:pPr algn="l" rtl="0"/>
            <a:r>
              <a:rPr lang="en-US" dirty="0" smtClean="0"/>
              <a:t>The </a:t>
            </a:r>
            <a:r>
              <a:rPr lang="en-US" dirty="0" smtClean="0">
                <a:solidFill>
                  <a:srgbClr val="FF0000"/>
                </a:solidFill>
              </a:rPr>
              <a:t>B-blocker </a:t>
            </a:r>
            <a:r>
              <a:rPr lang="en-US" dirty="0">
                <a:solidFill>
                  <a:srgbClr val="FF0000"/>
                </a:solidFill>
              </a:rPr>
              <a:t>prophylaxis </a:t>
            </a:r>
            <a:r>
              <a:rPr lang="en-US" dirty="0"/>
              <a:t>and / or endoscopic therapy </a:t>
            </a:r>
            <a:r>
              <a:rPr lang="en-US" dirty="0" smtClean="0"/>
              <a:t>for </a:t>
            </a:r>
            <a:r>
              <a:rPr lang="en-US" dirty="0" smtClean="0">
                <a:solidFill>
                  <a:srgbClr val="FF0000"/>
                </a:solidFill>
              </a:rPr>
              <a:t>esophageal </a:t>
            </a:r>
            <a:r>
              <a:rPr lang="en-US" dirty="0" err="1">
                <a:solidFill>
                  <a:srgbClr val="FF0000"/>
                </a:solidFill>
              </a:rPr>
              <a:t>varices</a:t>
            </a:r>
            <a:r>
              <a:rPr lang="en-US" dirty="0">
                <a:solidFill>
                  <a:srgbClr val="FF0000"/>
                </a:solidFill>
              </a:rPr>
              <a:t>, pharmacologic therapy </a:t>
            </a:r>
            <a:r>
              <a:rPr lang="en-US" dirty="0"/>
              <a:t>of </a:t>
            </a:r>
            <a:r>
              <a:rPr lang="en-US" dirty="0">
                <a:solidFill>
                  <a:srgbClr val="FF0000"/>
                </a:solidFill>
              </a:rPr>
              <a:t>ascites, </a:t>
            </a:r>
            <a:r>
              <a:rPr lang="en-US" dirty="0"/>
              <a:t>and</a:t>
            </a:r>
            <a:r>
              <a:rPr lang="en-US" dirty="0">
                <a:solidFill>
                  <a:srgbClr val="FF0000"/>
                </a:solidFill>
              </a:rPr>
              <a:t> </a:t>
            </a:r>
            <a:r>
              <a:rPr lang="en-US" dirty="0" smtClean="0">
                <a:solidFill>
                  <a:srgbClr val="FF0000"/>
                </a:solidFill>
              </a:rPr>
              <a:t>TIPS </a:t>
            </a:r>
            <a:r>
              <a:rPr lang="en-US" dirty="0" smtClean="0"/>
              <a:t>are </a:t>
            </a:r>
            <a:r>
              <a:rPr lang="en-US" dirty="0"/>
              <a:t>possible </a:t>
            </a:r>
            <a:r>
              <a:rPr lang="en-US" dirty="0" smtClean="0"/>
              <a:t>forms of </a:t>
            </a:r>
            <a:r>
              <a:rPr lang="en-US" dirty="0"/>
              <a:t>treatment </a:t>
            </a:r>
            <a:r>
              <a:rPr lang="en-US" dirty="0">
                <a:solidFill>
                  <a:srgbClr val="FF0000"/>
                </a:solidFill>
              </a:rPr>
              <a:t>when NRH is complicated by portal </a:t>
            </a:r>
            <a:r>
              <a:rPr lang="en-US" dirty="0" smtClean="0">
                <a:solidFill>
                  <a:srgbClr val="FF0000"/>
                </a:solidFill>
              </a:rPr>
              <a:t>hypertension.</a:t>
            </a:r>
            <a:endParaRPr lang="en-US" dirty="0">
              <a:solidFill>
                <a:srgbClr val="FF0000"/>
              </a:solidFill>
            </a:endParaRPr>
          </a:p>
          <a:p>
            <a:pPr marL="18288" indent="0">
              <a:buNone/>
            </a:pPr>
            <a:r>
              <a:rPr lang="en-US" dirty="0" smtClean="0"/>
              <a:t> </a:t>
            </a:r>
            <a:endParaRPr lang="en-US" dirty="0"/>
          </a:p>
        </p:txBody>
      </p:sp>
    </p:spTree>
    <p:extLst>
      <p:ext uri="{BB962C8B-B14F-4D97-AF65-F5344CB8AC3E}">
        <p14:creationId xmlns:p14="http://schemas.microsoft.com/office/powerpoint/2010/main" val="13055517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685801"/>
            <a:ext cx="7010400" cy="5333999"/>
          </a:xfrm>
        </p:spPr>
        <p:txBody>
          <a:bodyPr/>
          <a:lstStyle/>
          <a:p>
            <a:pPr algn="l" rtl="0"/>
            <a:r>
              <a:rPr lang="en-US" dirty="0"/>
              <a:t>Although very rare, NRH can lead to liver failure that may require treatment with </a:t>
            </a:r>
            <a:r>
              <a:rPr lang="en-US" dirty="0">
                <a:solidFill>
                  <a:srgbClr val="FF0000"/>
                </a:solidFill>
              </a:rPr>
              <a:t>liver </a:t>
            </a:r>
            <a:r>
              <a:rPr lang="en-US" dirty="0" smtClean="0">
                <a:solidFill>
                  <a:srgbClr val="FF0000"/>
                </a:solidFill>
              </a:rPr>
              <a:t>transplantation</a:t>
            </a:r>
            <a:r>
              <a:rPr lang="en-US" dirty="0" smtClean="0">
                <a:solidFill>
                  <a:srgbClr val="FFC000"/>
                </a:solidFill>
              </a:rPr>
              <a:t>. </a:t>
            </a:r>
          </a:p>
          <a:p>
            <a:pPr algn="l" rtl="0"/>
            <a:endParaRPr lang="en-US" dirty="0"/>
          </a:p>
          <a:p>
            <a:pPr algn="l" rtl="0"/>
            <a:r>
              <a:rPr lang="en-US" dirty="0"/>
              <a:t> As NRH is commonly associated with other underlying disease processes, follow-up care requires </a:t>
            </a:r>
            <a:r>
              <a:rPr lang="en-US" dirty="0">
                <a:solidFill>
                  <a:srgbClr val="FFC000"/>
                </a:solidFill>
              </a:rPr>
              <a:t>determining and managing the underlying disease</a:t>
            </a:r>
            <a:r>
              <a:rPr lang="en-US" dirty="0" smtClean="0">
                <a:solidFill>
                  <a:srgbClr val="FFC000"/>
                </a:solidFill>
              </a:rPr>
              <a:t>.</a:t>
            </a:r>
          </a:p>
          <a:p>
            <a:pPr algn="l" rtl="0"/>
            <a:endParaRPr lang="en-US" dirty="0"/>
          </a:p>
          <a:p>
            <a:pPr algn="l" rtl="0"/>
            <a:r>
              <a:rPr lang="en-US" b="1" dirty="0" smtClean="0">
                <a:solidFill>
                  <a:srgbClr val="0070C0"/>
                </a:solidFill>
              </a:rPr>
              <a:t>There </a:t>
            </a:r>
            <a:r>
              <a:rPr lang="en-US" b="1" dirty="0">
                <a:solidFill>
                  <a:srgbClr val="0070C0"/>
                </a:solidFill>
              </a:rPr>
              <a:t>are no </a:t>
            </a:r>
            <a:r>
              <a:rPr lang="en-US" b="1" dirty="0" smtClean="0">
                <a:solidFill>
                  <a:srgbClr val="0070C0"/>
                </a:solidFill>
              </a:rPr>
              <a:t>absolute contraindications </a:t>
            </a:r>
            <a:r>
              <a:rPr lang="en-US" b="1" dirty="0">
                <a:solidFill>
                  <a:srgbClr val="0070C0"/>
                </a:solidFill>
              </a:rPr>
              <a:t>to pregnancy or the use of OCPs.</a:t>
            </a:r>
          </a:p>
          <a:p>
            <a:endParaRPr lang="en-US" dirty="0">
              <a:solidFill>
                <a:srgbClr val="FFC000"/>
              </a:solidFill>
            </a:endParaRPr>
          </a:p>
        </p:txBody>
      </p:sp>
    </p:spTree>
    <p:extLst>
      <p:ext uri="{BB962C8B-B14F-4D97-AF65-F5344CB8AC3E}">
        <p14:creationId xmlns:p14="http://schemas.microsoft.com/office/powerpoint/2010/main" val="37432841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6294" r="8897" b="7001"/>
          <a:stretch/>
        </p:blipFill>
        <p:spPr bwMode="auto">
          <a:xfrm>
            <a:off x="152400" y="152400"/>
            <a:ext cx="8763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0081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15" t="16638" r="64110" b="19329"/>
          <a:stretch/>
        </p:blipFill>
        <p:spPr bwMode="auto">
          <a:xfrm>
            <a:off x="381000" y="304800"/>
            <a:ext cx="8382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2328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ext Placeholder 2"/>
          <p:cNvSpPr>
            <a:spLocks noGrp="1"/>
          </p:cNvSpPr>
          <p:nvPr>
            <p:ph type="body" idx="1"/>
          </p:nvPr>
        </p:nvSpPr>
        <p:spPr/>
        <p:txBody>
          <a:bodyPr/>
          <a:lstStyle/>
          <a:p>
            <a:endParaRPr lang="fa-IR"/>
          </a:p>
        </p:txBody>
      </p:sp>
      <p:sp>
        <p:nvSpPr>
          <p:cNvPr id="4" name="Text Placeholder 3"/>
          <p:cNvSpPr>
            <a:spLocks noGrp="1"/>
          </p:cNvSpPr>
          <p:nvPr>
            <p:ph type="body" sz="half" idx="3"/>
          </p:nvPr>
        </p:nvSpPr>
        <p:spPr/>
        <p:txBody>
          <a:bodyPr/>
          <a:lstStyle/>
          <a:p>
            <a:endParaRPr lang="fa-IR"/>
          </a:p>
        </p:txBody>
      </p:sp>
      <p:pic>
        <p:nvPicPr>
          <p:cNvPr id="9" name="Picture 2"/>
          <p:cNvPicPr>
            <a:picLocks noGrp="1" noChangeAspect="1" noChangeArrowheads="1"/>
          </p:cNvPicPr>
          <p:nvPr>
            <p:ph sz="quarter" idx="2"/>
          </p:nvPr>
        </p:nvPicPr>
        <p:blipFill rotWithShape="1">
          <a:blip r:embed="rId2">
            <a:extLst>
              <a:ext uri="{28A0092B-C50C-407E-A947-70E740481C1C}">
                <a14:useLocalDpi xmlns:a14="http://schemas.microsoft.com/office/drawing/2010/main" val="0"/>
              </a:ext>
            </a:extLst>
          </a:blip>
          <a:srcRect l="7487" t="16233" r="82652" b="20174"/>
          <a:stretch/>
        </p:blipFill>
        <p:spPr bwMode="auto">
          <a:xfrm>
            <a:off x="838200" y="152400"/>
            <a:ext cx="2128075" cy="601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34853" t="17143" r="45428" b="19496"/>
          <a:stretch/>
        </p:blipFill>
        <p:spPr bwMode="auto">
          <a:xfrm>
            <a:off x="2971800" y="228600"/>
            <a:ext cx="5714999"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0467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idx="1"/>
          </p:nvPr>
        </p:nvSpPr>
        <p:spPr/>
        <p:txBody>
          <a:bodyPr/>
          <a:lstStyle/>
          <a:p>
            <a:endParaRPr lang="fa-IR"/>
          </a:p>
        </p:txBody>
      </p:sp>
      <p:sp>
        <p:nvSpPr>
          <p:cNvPr id="4" name="Text Placeholder 3"/>
          <p:cNvSpPr>
            <a:spLocks noGrp="1"/>
          </p:cNvSpPr>
          <p:nvPr>
            <p:ph type="body" sz="half" idx="3"/>
          </p:nvPr>
        </p:nvSpPr>
        <p:spPr/>
        <p:txBody>
          <a:bodyPr/>
          <a:lstStyle/>
          <a:p>
            <a:endParaRPr lang="fa-IR"/>
          </a:p>
        </p:txBody>
      </p:sp>
      <p:pic>
        <p:nvPicPr>
          <p:cNvPr id="7" name="Picture 2"/>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54442" t="16806" r="10662" b="19497"/>
          <a:stretch/>
        </p:blipFill>
        <p:spPr bwMode="auto">
          <a:xfrm>
            <a:off x="2438400" y="228600"/>
            <a:ext cx="6324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sz="quarter" idx="2"/>
          </p:nvPr>
        </p:nvPicPr>
        <p:blipFill rotWithShape="1">
          <a:blip r:embed="rId2">
            <a:extLst>
              <a:ext uri="{28A0092B-C50C-407E-A947-70E740481C1C}">
                <a14:useLocalDpi xmlns:a14="http://schemas.microsoft.com/office/drawing/2010/main" val="0"/>
              </a:ext>
            </a:extLst>
          </a:blip>
          <a:srcRect l="7487" t="16233" r="82652" b="20174"/>
          <a:stretch/>
        </p:blipFill>
        <p:spPr bwMode="auto">
          <a:xfrm>
            <a:off x="685801" y="152400"/>
            <a:ext cx="1828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216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2356</TotalTime>
  <Words>6002</Words>
  <Application>Microsoft Office PowerPoint</Application>
  <PresentationFormat>On-screen Show (4:3)</PresentationFormat>
  <Paragraphs>475</Paragraphs>
  <Slides>132</Slides>
  <Notes>0</Notes>
  <HiddenSlides>0</HiddenSlides>
  <MMClips>0</MMClips>
  <ScaleCrop>false</ScaleCrop>
  <HeadingPairs>
    <vt:vector size="4" baseType="variant">
      <vt:variant>
        <vt:lpstr>Theme</vt:lpstr>
      </vt:variant>
      <vt:variant>
        <vt:i4>2</vt:i4>
      </vt:variant>
      <vt:variant>
        <vt:lpstr>Slide Titles</vt:lpstr>
      </vt:variant>
      <vt:variant>
        <vt:i4>132</vt:i4>
      </vt:variant>
    </vt:vector>
  </HeadingPairs>
  <TitlesOfParts>
    <vt:vector size="134" baseType="lpstr">
      <vt:lpstr>Concourse</vt:lpstr>
      <vt:lpstr>1_Concourse</vt:lpstr>
      <vt:lpstr>ACG Clinical Guideline:  The Diagnosis and Management of Focal  Liver Lesions </vt:lpstr>
      <vt:lpstr>PowerPoint Presentation</vt:lpstr>
      <vt:lpstr>PowerPoint Presentation</vt:lpstr>
      <vt:lpstr>PowerPoint Presentation</vt:lpstr>
      <vt:lpstr>Diagnosis of a liver lesion </vt:lpstr>
      <vt:lpstr>PowerPoint Presentation</vt:lpstr>
      <vt:lpstr>us</vt:lpstr>
      <vt:lpstr>PowerPoint Presentation</vt:lpstr>
      <vt:lpstr>PowerPoint Presentation</vt:lpstr>
      <vt:lpstr>PowerPoint Presentation</vt:lpstr>
      <vt:lpstr>PowerPoint Presentation</vt:lpstr>
      <vt:lpstr>PowerPoint Presentation</vt:lpstr>
      <vt:lpstr>HCC</vt:lpstr>
      <vt:lpstr>HCC</vt:lpstr>
      <vt:lpstr>PowerPoint Presentation</vt:lpstr>
      <vt:lpstr>HCC</vt:lpstr>
      <vt:lpstr>HCC</vt:lpstr>
      <vt:lpstr>Diagnosis of HCC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CHOLANGIOCARCINOMA </vt:lpstr>
      <vt:lpstr>Risk factors for CCA </vt:lpstr>
      <vt:lpstr>Other important risk factors </vt:lpstr>
      <vt:lpstr>PowerPoint Presentation</vt:lpstr>
      <vt:lpstr>Diagnosis of CCA </vt:lpstr>
      <vt:lpstr>PowerPoint Presentation</vt:lpstr>
      <vt:lpstr>PowerPoint Presentation</vt:lpstr>
      <vt:lpstr>PowerPoint Presentation</vt:lpstr>
      <vt:lpstr>PowerPoint Presentation</vt:lpstr>
      <vt:lpstr>PowerPoint Presentation</vt:lpstr>
      <vt:lpstr>PowerPoint Presentation</vt:lpstr>
      <vt:lpstr>Treatment of CCA </vt:lpstr>
      <vt:lpstr>PowerPoint Presentation</vt:lpstr>
      <vt:lpstr>PowerPoint Presentation</vt:lpstr>
      <vt:lpstr>Hepatocellular adenoma </vt:lpstr>
      <vt:lpstr>Risk factors for hepatocellular adenoma </vt:lpstr>
      <vt:lpstr>Other risk factors</vt:lpstr>
      <vt:lpstr>PowerPoint Presentation</vt:lpstr>
      <vt:lpstr>PowerPoint Presentation</vt:lpstr>
      <vt:lpstr>PowerPoint Presentation</vt:lpstr>
      <vt:lpstr>Clinical variants of hepatocellular adenoma </vt:lpstr>
      <vt:lpstr>PowerPoint Presentation</vt:lpstr>
      <vt:lpstr>Diagnostic characteristics of hepatocellular adenoma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HEMANGIOMA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FOCAL NODULAR HYPERPLASIA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NODULAR REGENERATIVE HYPERPLASIA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CYSTS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simple hepatic cysts</vt:lpstr>
      <vt:lpstr>PowerPoint Presentation</vt:lpstr>
      <vt:lpstr>BILIARY CYSTADENOMAS AND BILIARY CYSTADENOCARCINOMAS </vt:lpstr>
      <vt:lpstr>PowerPoint Presentation</vt:lpstr>
      <vt:lpstr>PowerPoint Presentation</vt:lpstr>
      <vt:lpstr>PowerPoint Presentation</vt:lpstr>
      <vt:lpstr>PowerPoint Presentation</vt:lpstr>
      <vt:lpstr>PowerPoint Presentation</vt:lpstr>
      <vt:lpstr>POLYCYSTIC LIVER DISEASE </vt:lpstr>
      <vt:lpstr>Diagnostic characteristics of PCLD </vt:lpstr>
      <vt:lpstr>PowerPoint Presentation</vt:lpstr>
      <vt:lpstr>Management of PCLD</vt:lpstr>
      <vt:lpstr>HYDATID CYSTS </vt:lpstr>
      <vt:lpstr>PowerPoint Presentation</vt:lpstr>
      <vt:lpstr>PowerPoint Presentation</vt:lpstr>
      <vt:lpstr>PowerPoint Presentation</vt:lpstr>
      <vt:lpstr>PowerPoint Presentation</vt:lpstr>
      <vt:lpstr>Management of hydatid cysts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ACG Clinical Guideline:   The Diagnosis and Management of Focal  Liver Lesions</dc:title>
  <dc:creator>Admin</dc:creator>
  <cp:lastModifiedBy>user</cp:lastModifiedBy>
  <cp:revision>154</cp:revision>
  <dcterms:created xsi:type="dcterms:W3CDTF">2014-09-27T15:20:52Z</dcterms:created>
  <dcterms:modified xsi:type="dcterms:W3CDTF">2017-11-02T19:58:11Z</dcterms:modified>
</cp:coreProperties>
</file>