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350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1" r:id="rId17"/>
    <p:sldId id="272" r:id="rId18"/>
    <p:sldId id="273" r:id="rId19"/>
    <p:sldId id="270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95" r:id="rId32"/>
    <p:sldId id="285" r:id="rId33"/>
    <p:sldId id="286" r:id="rId34"/>
    <p:sldId id="287" r:id="rId35"/>
    <p:sldId id="288" r:id="rId36"/>
    <p:sldId id="289" r:id="rId37"/>
    <p:sldId id="342" r:id="rId38"/>
    <p:sldId id="290" r:id="rId39"/>
    <p:sldId id="291" r:id="rId40"/>
    <p:sldId id="296" r:id="rId41"/>
    <p:sldId id="292" r:id="rId42"/>
    <p:sldId id="297" r:id="rId43"/>
    <p:sldId id="293" r:id="rId44"/>
    <p:sldId id="298" r:id="rId45"/>
    <p:sldId id="343" r:id="rId46"/>
    <p:sldId id="300" r:id="rId47"/>
    <p:sldId id="301" r:id="rId48"/>
    <p:sldId id="302" r:id="rId49"/>
    <p:sldId id="303" r:id="rId50"/>
    <p:sldId id="304" r:id="rId51"/>
    <p:sldId id="305" r:id="rId52"/>
    <p:sldId id="306" r:id="rId53"/>
    <p:sldId id="307" r:id="rId54"/>
    <p:sldId id="308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09" r:id="rId67"/>
    <p:sldId id="321" r:id="rId68"/>
    <p:sldId id="322" r:id="rId69"/>
    <p:sldId id="323" r:id="rId70"/>
    <p:sldId id="324" r:id="rId71"/>
    <p:sldId id="325" r:id="rId72"/>
    <p:sldId id="326" r:id="rId73"/>
    <p:sldId id="327" r:id="rId74"/>
    <p:sldId id="330" r:id="rId75"/>
    <p:sldId id="331" r:id="rId76"/>
    <p:sldId id="333" r:id="rId77"/>
    <p:sldId id="344" r:id="rId78"/>
    <p:sldId id="294" r:id="rId79"/>
    <p:sldId id="345" r:id="rId80"/>
    <p:sldId id="334" r:id="rId81"/>
    <p:sldId id="336" r:id="rId82"/>
    <p:sldId id="337" r:id="rId83"/>
    <p:sldId id="338" r:id="rId84"/>
    <p:sldId id="339" r:id="rId85"/>
    <p:sldId id="340" r:id="rId86"/>
    <p:sldId id="346" r:id="rId87"/>
    <p:sldId id="347" r:id="rId88"/>
    <p:sldId id="349" r:id="rId89"/>
    <p:sldId id="348" r:id="rId90"/>
  </p:sldIdLst>
  <p:sldSz cx="9144000" cy="6858000" type="screen4x3"/>
  <p:notesSz cx="6858000" cy="9144000"/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8" d="100"/>
          <a:sy n="78" d="100"/>
        </p:scale>
        <p:origin x="-1128" y="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592BCA3-D072-418A-8C53-FA7D744B56E3}" type="datetimeFigureOut">
              <a:rPr lang="fa-IR" smtClean="0"/>
              <a:t>02/13/1439</a:t>
            </a:fld>
            <a:endParaRPr lang="fa-IR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fa-IR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5D97ED1-8FD3-4793-99CA-160FBC7F5E0A}" type="slidenum">
              <a:rPr lang="fa-IR" smtClean="0"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592BCA3-D072-418A-8C53-FA7D744B56E3}" type="datetimeFigureOut">
              <a:rPr lang="fa-IR" smtClean="0"/>
              <a:t>02/13/1439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5D97ED1-8FD3-4793-99CA-160FBC7F5E0A}" type="slidenum">
              <a:rPr lang="fa-IR" smtClean="0"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592BCA3-D072-418A-8C53-FA7D744B56E3}" type="datetimeFigureOut">
              <a:rPr lang="fa-IR" smtClean="0"/>
              <a:t>02/13/1439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5D97ED1-8FD3-4793-99CA-160FBC7F5E0A}" type="slidenum">
              <a:rPr lang="fa-IR" smtClean="0"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592BCA3-D072-418A-8C53-FA7D744B56E3}" type="datetimeFigureOut">
              <a:rPr lang="fa-IR" smtClean="0"/>
              <a:t>02/13/1439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5D97ED1-8FD3-4793-99CA-160FBC7F5E0A}" type="slidenum">
              <a:rPr lang="fa-IR" smtClean="0"/>
              <a:t>‹#›</a:t>
            </a:fld>
            <a:endParaRPr lang="fa-IR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592BCA3-D072-418A-8C53-FA7D744B56E3}" type="datetimeFigureOut">
              <a:rPr lang="fa-IR" smtClean="0"/>
              <a:t>02/13/1439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5D97ED1-8FD3-4793-99CA-160FBC7F5E0A}" type="slidenum">
              <a:rPr lang="fa-IR" smtClean="0"/>
              <a:t>‹#›</a:t>
            </a:fld>
            <a:endParaRPr lang="fa-IR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592BCA3-D072-418A-8C53-FA7D744B56E3}" type="datetimeFigureOut">
              <a:rPr lang="fa-IR" smtClean="0"/>
              <a:t>02/13/1439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5D97ED1-8FD3-4793-99CA-160FBC7F5E0A}" type="slidenum">
              <a:rPr lang="fa-IR" smtClean="0"/>
              <a:t>‹#›</a:t>
            </a:fld>
            <a:endParaRPr lang="fa-I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592BCA3-D072-418A-8C53-FA7D744B56E3}" type="datetimeFigureOut">
              <a:rPr lang="fa-IR" smtClean="0"/>
              <a:t>02/13/1439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5D97ED1-8FD3-4793-99CA-160FBC7F5E0A}" type="slidenum">
              <a:rPr lang="fa-IR" smtClean="0"/>
              <a:t>‹#›</a:t>
            </a:fld>
            <a:endParaRPr lang="fa-I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592BCA3-D072-418A-8C53-FA7D744B56E3}" type="datetimeFigureOut">
              <a:rPr lang="fa-IR" smtClean="0"/>
              <a:t>02/13/1439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5D97ED1-8FD3-4793-99CA-160FBC7F5E0A}" type="slidenum">
              <a:rPr lang="fa-IR" smtClean="0"/>
              <a:t>‹#›</a:t>
            </a:fld>
            <a:endParaRPr lang="fa-IR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592BCA3-D072-418A-8C53-FA7D744B56E3}" type="datetimeFigureOut">
              <a:rPr lang="fa-IR" smtClean="0"/>
              <a:t>02/13/1439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5D97ED1-8FD3-4793-99CA-160FBC7F5E0A}" type="slidenum">
              <a:rPr lang="fa-IR" smtClean="0"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C592BCA3-D072-418A-8C53-FA7D744B56E3}" type="datetimeFigureOut">
              <a:rPr lang="fa-IR" smtClean="0"/>
              <a:t>02/13/1439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5D97ED1-8FD3-4793-99CA-160FBC7F5E0A}" type="slidenum">
              <a:rPr lang="fa-IR" smtClean="0"/>
              <a:t>‹#›</a:t>
            </a:fld>
            <a:endParaRPr lang="fa-I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592BCA3-D072-418A-8C53-FA7D744B56E3}" type="datetimeFigureOut">
              <a:rPr lang="fa-IR" smtClean="0"/>
              <a:t>02/13/1439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5D97ED1-8FD3-4793-99CA-160FBC7F5E0A}" type="slidenum">
              <a:rPr lang="fa-IR" smtClean="0"/>
              <a:t>‹#›</a:t>
            </a:fld>
            <a:endParaRPr lang="fa-I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C592BCA3-D072-418A-8C53-FA7D744B56E3}" type="datetimeFigureOut">
              <a:rPr lang="fa-IR" smtClean="0"/>
              <a:t>02/13/1439</a:t>
            </a:fld>
            <a:endParaRPr lang="fa-IR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fa-IR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5D97ED1-8FD3-4793-99CA-160FBC7F5E0A}" type="slidenum">
              <a:rPr lang="fa-IR" smtClean="0"/>
              <a:t>‹#›</a:t>
            </a:fld>
            <a:endParaRPr lang="fa-I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1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r" rtl="1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r" rtl="1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r" rtl="1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r" rtl="1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r" rtl="1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ACG Clinical Guideline: Epidemiology, Risk Factors,</a:t>
            </a:r>
            <a:br>
              <a:rPr lang="en-US" dirty="0" smtClean="0">
                <a:solidFill>
                  <a:srgbClr val="002060"/>
                </a:solidFill>
              </a:rPr>
            </a:br>
            <a:r>
              <a:rPr lang="en-US" dirty="0" smtClean="0">
                <a:solidFill>
                  <a:srgbClr val="002060"/>
                </a:solidFill>
              </a:rPr>
              <a:t>Patterns of Presentation, Diagnosis, and Management</a:t>
            </a:r>
            <a:br>
              <a:rPr lang="en-US" dirty="0" smtClean="0">
                <a:solidFill>
                  <a:srgbClr val="002060"/>
                </a:solidFill>
              </a:rPr>
            </a:br>
            <a:r>
              <a:rPr lang="en-US" dirty="0" smtClean="0">
                <a:solidFill>
                  <a:srgbClr val="002060"/>
                </a:solidFill>
              </a:rPr>
              <a:t>of Colon Ischemia (CI)</a:t>
            </a:r>
            <a:endParaRPr lang="fa-IR" dirty="0">
              <a:solidFill>
                <a:srgbClr val="00206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1640" y="4581128"/>
            <a:ext cx="6400800" cy="1752600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published online 23 December 2014</a:t>
            </a:r>
            <a:endParaRPr lang="fa-I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21862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l" rtl="0"/>
            <a:r>
              <a:rPr lang="en-US" dirty="0" smtClean="0"/>
              <a:t>Among patients </a:t>
            </a:r>
            <a:r>
              <a:rPr lang="en-US" dirty="0"/>
              <a:t>with </a:t>
            </a:r>
            <a:r>
              <a:rPr lang="en-US" dirty="0">
                <a:solidFill>
                  <a:srgbClr val="FF0000"/>
                </a:solidFill>
              </a:rPr>
              <a:t>severe </a:t>
            </a:r>
            <a:r>
              <a:rPr lang="en-US" dirty="0" err="1">
                <a:solidFill>
                  <a:srgbClr val="FF0000"/>
                </a:solidFill>
              </a:rPr>
              <a:t>hematochezia</a:t>
            </a:r>
            <a:r>
              <a:rPr lang="en-US" dirty="0"/>
              <a:t>, patients with CI more </a:t>
            </a:r>
            <a:r>
              <a:rPr lang="en-US" dirty="0" smtClean="0"/>
              <a:t>often had </a:t>
            </a:r>
            <a:r>
              <a:rPr lang="en-US" dirty="0">
                <a:solidFill>
                  <a:srgbClr val="FF0000"/>
                </a:solidFill>
              </a:rPr>
              <a:t>moderate or severe lung disease </a:t>
            </a:r>
            <a:r>
              <a:rPr lang="en-US" dirty="0"/>
              <a:t>than did patients with </a:t>
            </a:r>
            <a:r>
              <a:rPr lang="en-US" dirty="0" smtClean="0"/>
              <a:t>other colonic </a:t>
            </a:r>
            <a:r>
              <a:rPr lang="en-US" dirty="0"/>
              <a:t>causes of </a:t>
            </a:r>
            <a:r>
              <a:rPr lang="en-US" dirty="0" smtClean="0"/>
              <a:t>hemorrhage and </a:t>
            </a:r>
            <a:r>
              <a:rPr lang="en-US" dirty="0">
                <a:solidFill>
                  <a:srgbClr val="FF0000"/>
                </a:solidFill>
              </a:rPr>
              <a:t>chronic obstructive </a:t>
            </a:r>
            <a:r>
              <a:rPr lang="en-US" dirty="0" smtClean="0">
                <a:solidFill>
                  <a:srgbClr val="FF0000"/>
                </a:solidFill>
              </a:rPr>
              <a:t>pulmonary disease </a:t>
            </a:r>
            <a:r>
              <a:rPr lang="en-US" dirty="0">
                <a:solidFill>
                  <a:srgbClr val="FF0000"/>
                </a:solidFill>
              </a:rPr>
              <a:t>independently predicted </a:t>
            </a:r>
            <a:r>
              <a:rPr lang="en-US" dirty="0" smtClean="0">
                <a:solidFill>
                  <a:srgbClr val="FF0000"/>
                </a:solidFill>
              </a:rPr>
              <a:t>mortality.</a:t>
            </a:r>
          </a:p>
          <a:p>
            <a:pPr algn="l" rtl="0"/>
            <a:r>
              <a:rPr lang="en-US" dirty="0">
                <a:solidFill>
                  <a:srgbClr val="FF0000"/>
                </a:solidFill>
              </a:rPr>
              <a:t>Hypertension</a:t>
            </a:r>
            <a:r>
              <a:rPr lang="en-US" dirty="0"/>
              <a:t> and </a:t>
            </a:r>
            <a:r>
              <a:rPr lang="en-US" dirty="0">
                <a:solidFill>
                  <a:srgbClr val="FF0000"/>
                </a:solidFill>
              </a:rPr>
              <a:t>diabetes mellitus </a:t>
            </a:r>
            <a:r>
              <a:rPr lang="en-US" dirty="0"/>
              <a:t>independently predicted </a:t>
            </a:r>
            <a:r>
              <a:rPr lang="en-US" dirty="0" smtClean="0"/>
              <a:t>CI among </a:t>
            </a:r>
            <a:r>
              <a:rPr lang="en-US" dirty="0"/>
              <a:t>patients with </a:t>
            </a:r>
            <a:r>
              <a:rPr lang="en-US" dirty="0">
                <a:solidFill>
                  <a:srgbClr val="FF0000"/>
                </a:solidFill>
              </a:rPr>
              <a:t>acute lower abdominal pain </a:t>
            </a:r>
            <a:r>
              <a:rPr lang="en-US" dirty="0" smtClean="0">
                <a:solidFill>
                  <a:srgbClr val="FF0000"/>
                </a:solidFill>
              </a:rPr>
              <a:t>. </a:t>
            </a:r>
          </a:p>
          <a:p>
            <a:pPr algn="l" rtl="0"/>
            <a:r>
              <a:rPr lang="en-US" dirty="0" smtClean="0"/>
              <a:t>Endothelial dysfunction </a:t>
            </a:r>
            <a:r>
              <a:rPr lang="en-US" dirty="0"/>
              <a:t>could contribute to the </a:t>
            </a:r>
            <a:r>
              <a:rPr lang="en-US" dirty="0" smtClean="0"/>
              <a:t>effects </a:t>
            </a:r>
            <a:r>
              <a:rPr lang="en-US" dirty="0"/>
              <a:t>of </a:t>
            </a:r>
            <a:r>
              <a:rPr lang="en-US" dirty="0">
                <a:solidFill>
                  <a:srgbClr val="FF0000"/>
                </a:solidFill>
              </a:rPr>
              <a:t>hypertension</a:t>
            </a:r>
            <a:r>
              <a:rPr lang="en-US" dirty="0"/>
              <a:t> </a:t>
            </a:r>
            <a:r>
              <a:rPr lang="en-US" dirty="0" smtClean="0"/>
              <a:t>and </a:t>
            </a:r>
            <a:r>
              <a:rPr lang="en-US" dirty="0">
                <a:solidFill>
                  <a:srgbClr val="FF0000"/>
                </a:solidFill>
              </a:rPr>
              <a:t>diabetes </a:t>
            </a:r>
            <a:r>
              <a:rPr lang="en-US" dirty="0" smtClean="0"/>
              <a:t> </a:t>
            </a:r>
            <a:r>
              <a:rPr lang="en-US" dirty="0"/>
              <a:t>and has been </a:t>
            </a:r>
            <a:r>
              <a:rPr lang="en-US" dirty="0" smtClean="0"/>
              <a:t>offered </a:t>
            </a:r>
            <a:r>
              <a:rPr lang="en-US" dirty="0"/>
              <a:t>to explain the </a:t>
            </a:r>
            <a:r>
              <a:rPr lang="en-US" dirty="0" smtClean="0"/>
              <a:t>increased risk </a:t>
            </a:r>
            <a:r>
              <a:rPr lang="en-US" dirty="0"/>
              <a:t>of CI associated with </a:t>
            </a:r>
            <a:r>
              <a:rPr lang="en-US" dirty="0">
                <a:solidFill>
                  <a:srgbClr val="FF0000"/>
                </a:solidFill>
              </a:rPr>
              <a:t>rheumatic autoimmune diseases </a:t>
            </a:r>
            <a:r>
              <a:rPr lang="en-US" dirty="0" smtClean="0"/>
              <a:t>,including </a:t>
            </a:r>
            <a:r>
              <a:rPr lang="en-US" dirty="0">
                <a:solidFill>
                  <a:srgbClr val="FF0000"/>
                </a:solidFill>
              </a:rPr>
              <a:t>rheumatoid </a:t>
            </a:r>
            <a:r>
              <a:rPr lang="en-US" dirty="0" smtClean="0">
                <a:solidFill>
                  <a:srgbClr val="FF0000"/>
                </a:solidFill>
              </a:rPr>
              <a:t>arthritis, </a:t>
            </a:r>
            <a:r>
              <a:rPr lang="en-US" dirty="0"/>
              <a:t>although association of </a:t>
            </a:r>
            <a:r>
              <a:rPr lang="en-US" dirty="0" err="1" smtClean="0">
                <a:solidFill>
                  <a:srgbClr val="FF0000"/>
                </a:solidFill>
              </a:rPr>
              <a:t>hypercoagulable</a:t>
            </a:r>
            <a:r>
              <a:rPr lang="en-US" dirty="0" smtClean="0">
                <a:solidFill>
                  <a:srgbClr val="FF0000"/>
                </a:solidFill>
              </a:rPr>
              <a:t> states </a:t>
            </a:r>
            <a:r>
              <a:rPr lang="en-US" dirty="0"/>
              <a:t>with these diseases is another potential risk </a:t>
            </a:r>
            <a:r>
              <a:rPr lang="en-US" dirty="0" smtClean="0"/>
              <a:t>factor.</a:t>
            </a:r>
            <a:endParaRPr lang="fa-IR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6666653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l" rtl="0"/>
            <a:r>
              <a:rPr lang="en-US" dirty="0">
                <a:solidFill>
                  <a:srgbClr val="FF0000"/>
                </a:solidFill>
              </a:rPr>
              <a:t>Excessive sympathetic activity </a:t>
            </a:r>
            <a:r>
              <a:rPr lang="en-US" dirty="0"/>
              <a:t>in </a:t>
            </a:r>
            <a:r>
              <a:rPr lang="en-US" dirty="0" smtClean="0">
                <a:solidFill>
                  <a:srgbClr val="FF0000"/>
                </a:solidFill>
              </a:rPr>
              <a:t>IBS</a:t>
            </a:r>
            <a:r>
              <a:rPr lang="en-US" dirty="0" smtClean="0"/>
              <a:t> could impair </a:t>
            </a:r>
            <a:r>
              <a:rPr lang="en-US" dirty="0"/>
              <a:t>vasodilation in the mesenteric vessels, the </a:t>
            </a:r>
            <a:r>
              <a:rPr lang="en-US" dirty="0">
                <a:solidFill>
                  <a:srgbClr val="FF0000"/>
                </a:solidFill>
              </a:rPr>
              <a:t>most reactive </a:t>
            </a:r>
            <a:r>
              <a:rPr lang="en-US" dirty="0" smtClean="0">
                <a:solidFill>
                  <a:srgbClr val="FF0000"/>
                </a:solidFill>
              </a:rPr>
              <a:t>vascular bed </a:t>
            </a:r>
            <a:r>
              <a:rPr lang="en-US" dirty="0"/>
              <a:t>in the </a:t>
            </a:r>
            <a:r>
              <a:rPr lang="en-US" dirty="0" smtClean="0"/>
              <a:t>body.</a:t>
            </a:r>
          </a:p>
          <a:p>
            <a:pPr algn="l" rtl="0"/>
            <a:r>
              <a:rPr lang="en-US" dirty="0">
                <a:solidFill>
                  <a:srgbClr val="FF0000"/>
                </a:solidFill>
              </a:rPr>
              <a:t>Constipation</a:t>
            </a:r>
            <a:r>
              <a:rPr lang="en-US" dirty="0"/>
              <a:t> could mediate increased risk </a:t>
            </a:r>
            <a:r>
              <a:rPr lang="en-US" dirty="0" smtClean="0"/>
              <a:t>through increased </a:t>
            </a:r>
            <a:r>
              <a:rPr lang="en-US" dirty="0" err="1">
                <a:solidFill>
                  <a:srgbClr val="FF0000"/>
                </a:solidFill>
              </a:rPr>
              <a:t>intracolonic</a:t>
            </a:r>
            <a:r>
              <a:rPr lang="en-US" dirty="0">
                <a:solidFill>
                  <a:srgbClr val="FF0000"/>
                </a:solidFill>
              </a:rPr>
              <a:t> pressure </a:t>
            </a:r>
            <a:r>
              <a:rPr lang="en-US" dirty="0"/>
              <a:t>and reduced blood </a:t>
            </a:r>
            <a:r>
              <a:rPr lang="en-US" dirty="0" smtClean="0"/>
              <a:t>flow  </a:t>
            </a:r>
            <a:r>
              <a:rPr lang="en-US" dirty="0"/>
              <a:t>as </a:t>
            </a:r>
            <a:r>
              <a:rPr lang="en-US" dirty="0" smtClean="0"/>
              <a:t>a result </a:t>
            </a:r>
            <a:r>
              <a:rPr lang="en-US" dirty="0"/>
              <a:t>of </a:t>
            </a:r>
            <a:r>
              <a:rPr lang="en-US" dirty="0">
                <a:solidFill>
                  <a:srgbClr val="FF0000"/>
                </a:solidFill>
              </a:rPr>
              <a:t>fecal impaction</a:t>
            </a:r>
            <a:r>
              <a:rPr lang="en-US" dirty="0"/>
              <a:t>, and constipation preceding the </a:t>
            </a:r>
            <a:r>
              <a:rPr lang="en-US" dirty="0" smtClean="0"/>
              <a:t>symptoms of </a:t>
            </a:r>
            <a:r>
              <a:rPr lang="en-US" dirty="0"/>
              <a:t>CI </a:t>
            </a:r>
            <a:r>
              <a:rPr lang="en-US" dirty="0">
                <a:solidFill>
                  <a:srgbClr val="FF0000"/>
                </a:solidFill>
              </a:rPr>
              <a:t>could be a clinical clue for </a:t>
            </a:r>
            <a:r>
              <a:rPr lang="en-US" dirty="0" smtClean="0">
                <a:solidFill>
                  <a:srgbClr val="FF0000"/>
                </a:solidFill>
              </a:rPr>
              <a:t>differential </a:t>
            </a:r>
            <a:r>
              <a:rPr lang="en-US" dirty="0">
                <a:solidFill>
                  <a:srgbClr val="FF0000"/>
                </a:solidFill>
              </a:rPr>
              <a:t>diagnosis</a:t>
            </a:r>
            <a:r>
              <a:rPr lang="en-US" dirty="0"/>
              <a:t>. </a:t>
            </a:r>
            <a:endParaRPr lang="en-US" dirty="0" smtClean="0"/>
          </a:p>
          <a:p>
            <a:pPr algn="l" rtl="0"/>
            <a:r>
              <a:rPr lang="en-US" dirty="0" smtClean="0"/>
              <a:t>Diarrhea </a:t>
            </a:r>
            <a:r>
              <a:rPr lang="en-US" dirty="0" smtClean="0">
                <a:solidFill>
                  <a:srgbClr val="FF0000"/>
                </a:solidFill>
              </a:rPr>
              <a:t>was </a:t>
            </a:r>
            <a:r>
              <a:rPr lang="en-US" dirty="0">
                <a:solidFill>
                  <a:srgbClr val="FF0000"/>
                </a:solidFill>
              </a:rPr>
              <a:t>a risk factor in one study 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but, </a:t>
            </a:r>
            <a:r>
              <a:rPr lang="en-US" dirty="0">
                <a:solidFill>
                  <a:srgbClr val="0070C0"/>
                </a:solidFill>
              </a:rPr>
              <a:t>as with constipation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,</a:t>
            </a:r>
            <a:r>
              <a:rPr lang="en-US" dirty="0" smtClean="0"/>
              <a:t> CI could </a:t>
            </a:r>
            <a:r>
              <a:rPr lang="en-US" dirty="0"/>
              <a:t>have been a diagnosis applied to patients with IBS.</a:t>
            </a:r>
            <a:endParaRPr lang="fa-IR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7378796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l" rtl="0"/>
            <a:r>
              <a:rPr lang="en-US" dirty="0"/>
              <a:t>Among patients with </a:t>
            </a:r>
            <a:r>
              <a:rPr lang="en-US" dirty="0">
                <a:solidFill>
                  <a:srgbClr val="FF0000"/>
                </a:solidFill>
              </a:rPr>
              <a:t>severe </a:t>
            </a:r>
            <a:r>
              <a:rPr lang="en-US" dirty="0" err="1">
                <a:solidFill>
                  <a:srgbClr val="FF0000"/>
                </a:solidFill>
              </a:rPr>
              <a:t>hematochezia</a:t>
            </a:r>
            <a:r>
              <a:rPr lang="en-US" dirty="0"/>
              <a:t>, the mean serum </a:t>
            </a:r>
            <a:r>
              <a:rPr lang="en-US" dirty="0" err="1" smtClean="0"/>
              <a:t>creatinine</a:t>
            </a:r>
            <a:r>
              <a:rPr lang="en-US" dirty="0" smtClean="0"/>
              <a:t> was </a:t>
            </a:r>
            <a:r>
              <a:rPr lang="en-US" dirty="0">
                <a:solidFill>
                  <a:srgbClr val="FF0000"/>
                </a:solidFill>
              </a:rPr>
              <a:t>twice </a:t>
            </a:r>
            <a:r>
              <a:rPr lang="en-US" dirty="0"/>
              <a:t>as high in patients with CI as it was in those </a:t>
            </a:r>
            <a:r>
              <a:rPr lang="en-US" dirty="0" smtClean="0"/>
              <a:t>with other </a:t>
            </a:r>
            <a:r>
              <a:rPr lang="en-US" dirty="0"/>
              <a:t>colonic </a:t>
            </a:r>
            <a:r>
              <a:rPr lang="en-US" dirty="0" smtClean="0"/>
              <a:t>causes and </a:t>
            </a:r>
            <a:r>
              <a:rPr lang="en-US" dirty="0">
                <a:solidFill>
                  <a:srgbClr val="FF0000"/>
                </a:solidFill>
              </a:rPr>
              <a:t>hemodialysis independently </a:t>
            </a:r>
            <a:r>
              <a:rPr lang="en-US" dirty="0" smtClean="0">
                <a:solidFill>
                  <a:srgbClr val="FF0000"/>
                </a:solidFill>
              </a:rPr>
              <a:t>predicted CI </a:t>
            </a:r>
            <a:r>
              <a:rPr lang="en-US" dirty="0">
                <a:solidFill>
                  <a:srgbClr val="FF0000"/>
                </a:solidFill>
              </a:rPr>
              <a:t>in patients with acute lower abdominal </a:t>
            </a:r>
            <a:r>
              <a:rPr lang="en-US" dirty="0" smtClean="0">
                <a:solidFill>
                  <a:srgbClr val="FF0000"/>
                </a:solidFill>
              </a:rPr>
              <a:t>pain</a:t>
            </a:r>
          </a:p>
          <a:p>
            <a:pPr algn="l" rtl="0"/>
            <a:r>
              <a:rPr lang="en-US" dirty="0" smtClean="0">
                <a:solidFill>
                  <a:srgbClr val="FF0000"/>
                </a:solidFill>
              </a:rPr>
              <a:t>Thrombophilia </a:t>
            </a:r>
            <a:r>
              <a:rPr lang="en-US" dirty="0"/>
              <a:t>is another potential risk factor for CI. </a:t>
            </a:r>
            <a:endParaRPr lang="en-US" dirty="0" smtClean="0"/>
          </a:p>
          <a:p>
            <a:pPr algn="l" rtl="0"/>
            <a:r>
              <a:rPr lang="en-US" dirty="0" smtClean="0"/>
              <a:t>There are numerous </a:t>
            </a:r>
            <a:r>
              <a:rPr lang="en-US" dirty="0"/>
              <a:t>case reports of various coagulopathies in patients </a:t>
            </a:r>
            <a:r>
              <a:rPr lang="en-US" dirty="0" smtClean="0"/>
              <a:t>with CI</a:t>
            </a:r>
            <a:r>
              <a:rPr lang="en-US" dirty="0"/>
              <a:t>, including </a:t>
            </a:r>
            <a:r>
              <a:rPr lang="en-US" dirty="0" smtClean="0">
                <a:solidFill>
                  <a:srgbClr val="FF0000"/>
                </a:solidFill>
              </a:rPr>
              <a:t>deficiencies </a:t>
            </a:r>
            <a:r>
              <a:rPr lang="en-US" dirty="0">
                <a:solidFill>
                  <a:srgbClr val="FF0000"/>
                </a:solidFill>
              </a:rPr>
              <a:t>of protein C, protein S, </a:t>
            </a:r>
            <a:r>
              <a:rPr lang="en-US" dirty="0" err="1">
                <a:solidFill>
                  <a:srgbClr val="FF0000"/>
                </a:solidFill>
              </a:rPr>
              <a:t>antithrombin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III,and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factor V Leiden mutation </a:t>
            </a:r>
            <a:r>
              <a:rPr lang="en-US" dirty="0" smtClean="0"/>
              <a:t>. </a:t>
            </a:r>
          </a:p>
          <a:p>
            <a:pPr algn="l" rtl="0"/>
            <a:r>
              <a:rPr lang="en-US" dirty="0" smtClean="0"/>
              <a:t>In </a:t>
            </a:r>
            <a:r>
              <a:rPr lang="en-US" dirty="0"/>
              <a:t>particular, the “</a:t>
            </a:r>
            <a:r>
              <a:rPr lang="en-US" dirty="0" err="1" smtClean="0">
                <a:solidFill>
                  <a:srgbClr val="FF0000"/>
                </a:solidFill>
              </a:rPr>
              <a:t>catastrophic”variant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/>
              <a:t>of the </a:t>
            </a:r>
            <a:r>
              <a:rPr lang="en-US" dirty="0" err="1"/>
              <a:t>antiphospholipid</a:t>
            </a:r>
            <a:r>
              <a:rPr lang="en-US" dirty="0"/>
              <a:t> syndrome causes </a:t>
            </a:r>
            <a:r>
              <a:rPr lang="en-US" dirty="0" smtClean="0"/>
              <a:t>multiple vascular </a:t>
            </a:r>
            <a:r>
              <a:rPr lang="en-US" dirty="0"/>
              <a:t>occlusions, especially in small vessels, but </a:t>
            </a:r>
            <a:r>
              <a:rPr lang="en-US" dirty="0" smtClean="0">
                <a:solidFill>
                  <a:srgbClr val="FF0000"/>
                </a:solidFill>
              </a:rPr>
              <a:t>typically causes </a:t>
            </a:r>
            <a:r>
              <a:rPr lang="en-US" dirty="0">
                <a:solidFill>
                  <a:srgbClr val="FF0000"/>
                </a:solidFill>
              </a:rPr>
              <a:t>more widespread intestinal ischemia than CI </a:t>
            </a:r>
            <a:r>
              <a:rPr lang="en-US" dirty="0" smtClean="0">
                <a:solidFill>
                  <a:srgbClr val="FF0000"/>
                </a:solidFill>
              </a:rPr>
              <a:t>alone</a:t>
            </a:r>
            <a:r>
              <a:rPr lang="en-US" dirty="0" smtClean="0"/>
              <a:t>.</a:t>
            </a:r>
            <a:endParaRPr lang="fa-IR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4528736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l" rtl="0"/>
            <a:r>
              <a:rPr lang="en-US" dirty="0">
                <a:solidFill>
                  <a:srgbClr val="FF0000"/>
                </a:solidFill>
              </a:rPr>
              <a:t>genetic polymorphisms </a:t>
            </a:r>
            <a:r>
              <a:rPr lang="en-US" dirty="0"/>
              <a:t>associated </a:t>
            </a:r>
            <a:r>
              <a:rPr lang="en-US" dirty="0" smtClean="0"/>
              <a:t>with </a:t>
            </a:r>
            <a:r>
              <a:rPr lang="en-US" dirty="0" smtClean="0">
                <a:solidFill>
                  <a:srgbClr val="FF0000"/>
                </a:solidFill>
              </a:rPr>
              <a:t>thrombophilia </a:t>
            </a:r>
            <a:r>
              <a:rPr lang="en-US" dirty="0"/>
              <a:t>and </a:t>
            </a:r>
            <a:r>
              <a:rPr lang="en-US" dirty="0">
                <a:solidFill>
                  <a:srgbClr val="FF0000"/>
                </a:solidFill>
              </a:rPr>
              <a:t>vascular hyperactivity </a:t>
            </a:r>
            <a:r>
              <a:rPr lang="en-US" dirty="0"/>
              <a:t>were found in </a:t>
            </a:r>
            <a:r>
              <a:rPr lang="en-US" dirty="0" smtClean="0"/>
              <a:t>more </a:t>
            </a:r>
            <a:r>
              <a:rPr lang="en-US" dirty="0" smtClean="0">
                <a:solidFill>
                  <a:srgbClr val="FF0000"/>
                </a:solidFill>
              </a:rPr>
              <a:t>young </a:t>
            </a:r>
            <a:r>
              <a:rPr lang="en-US" dirty="0"/>
              <a:t>patients with CI than in </a:t>
            </a:r>
            <a:r>
              <a:rPr lang="en-US" dirty="0" smtClean="0"/>
              <a:t>controls.</a:t>
            </a:r>
          </a:p>
          <a:p>
            <a:pPr algn="l" rtl="0"/>
            <a:r>
              <a:rPr lang="en-US" dirty="0"/>
              <a:t>At this time, </a:t>
            </a:r>
            <a:r>
              <a:rPr lang="en-US" dirty="0">
                <a:solidFill>
                  <a:srgbClr val="FF0000"/>
                </a:solidFill>
              </a:rPr>
              <a:t>routine testing </a:t>
            </a:r>
            <a:r>
              <a:rPr lang="en-US" dirty="0" smtClean="0">
                <a:solidFill>
                  <a:srgbClr val="FF0000"/>
                </a:solidFill>
              </a:rPr>
              <a:t>for a </a:t>
            </a:r>
            <a:r>
              <a:rPr lang="en-US" dirty="0">
                <a:solidFill>
                  <a:srgbClr val="FF0000"/>
                </a:solidFill>
              </a:rPr>
              <a:t>coagulation disorder </a:t>
            </a:r>
            <a:r>
              <a:rPr lang="en-US" dirty="0"/>
              <a:t>in most patients with CI </a:t>
            </a:r>
            <a:r>
              <a:rPr lang="en-US" dirty="0">
                <a:solidFill>
                  <a:srgbClr val="FF0000"/>
                </a:solidFill>
              </a:rPr>
              <a:t>does not </a:t>
            </a:r>
            <a:r>
              <a:rPr lang="en-US" dirty="0" smtClean="0">
                <a:solidFill>
                  <a:srgbClr val="FF0000"/>
                </a:solidFill>
              </a:rPr>
              <a:t>appear justified</a:t>
            </a:r>
            <a:r>
              <a:rPr lang="en-US" dirty="0"/>
              <a:t>, although it seems </a:t>
            </a:r>
            <a:r>
              <a:rPr lang="en-US" dirty="0">
                <a:solidFill>
                  <a:srgbClr val="FF0000"/>
                </a:solidFill>
              </a:rPr>
              <a:t>reasonable </a:t>
            </a:r>
            <a:r>
              <a:rPr lang="en-US" dirty="0"/>
              <a:t>in </a:t>
            </a:r>
            <a:r>
              <a:rPr lang="en-US" dirty="0">
                <a:solidFill>
                  <a:srgbClr val="FF0000"/>
                </a:solidFill>
              </a:rPr>
              <a:t>young patients </a:t>
            </a:r>
            <a:r>
              <a:rPr lang="en-US" dirty="0"/>
              <a:t>with </a:t>
            </a:r>
            <a:r>
              <a:rPr lang="en-US" dirty="0" smtClean="0"/>
              <a:t>CI and </a:t>
            </a:r>
            <a:r>
              <a:rPr lang="en-US" dirty="0"/>
              <a:t>in patients with </a:t>
            </a:r>
            <a:r>
              <a:rPr lang="en-US" dirty="0">
                <a:solidFill>
                  <a:srgbClr val="FF0000"/>
                </a:solidFill>
              </a:rPr>
              <a:t>recurrent </a:t>
            </a:r>
            <a:r>
              <a:rPr lang="en-US" dirty="0" smtClean="0">
                <a:solidFill>
                  <a:srgbClr val="FF0000"/>
                </a:solidFill>
              </a:rPr>
              <a:t>disease.</a:t>
            </a:r>
          </a:p>
          <a:p>
            <a:pPr algn="l" rtl="0"/>
            <a:r>
              <a:rPr lang="en-US" dirty="0">
                <a:solidFill>
                  <a:srgbClr val="FF0000"/>
                </a:solidFill>
              </a:rPr>
              <a:t>Sickle cell crisis </a:t>
            </a:r>
            <a:r>
              <a:rPr lang="en-US" dirty="0"/>
              <a:t>with </a:t>
            </a:r>
            <a:r>
              <a:rPr lang="en-US" dirty="0" err="1"/>
              <a:t>microvascular</a:t>
            </a:r>
            <a:r>
              <a:rPr lang="en-US" dirty="0"/>
              <a:t> occlusion can also cause CI</a:t>
            </a:r>
            <a:r>
              <a:rPr lang="en-US" dirty="0" smtClean="0"/>
              <a:t>.</a:t>
            </a:r>
          </a:p>
          <a:p>
            <a:pPr algn="l" rtl="0"/>
            <a:r>
              <a:rPr lang="en-US" dirty="0"/>
              <a:t>Sickle cell disease </a:t>
            </a:r>
            <a:r>
              <a:rPr lang="en-US" dirty="0" smtClean="0"/>
              <a:t>is </a:t>
            </a:r>
            <a:r>
              <a:rPr lang="en-US" dirty="0" smtClean="0">
                <a:solidFill>
                  <a:srgbClr val="FF0000"/>
                </a:solidFill>
              </a:rPr>
              <a:t>only </a:t>
            </a:r>
            <a:r>
              <a:rPr lang="en-US" dirty="0">
                <a:solidFill>
                  <a:srgbClr val="FF0000"/>
                </a:solidFill>
              </a:rPr>
              <a:t>rarely </a:t>
            </a:r>
            <a:r>
              <a:rPr lang="en-US" dirty="0"/>
              <a:t>mentioned as an etiology for CI, but the rate of </a:t>
            </a:r>
            <a:r>
              <a:rPr lang="en-US" dirty="0" smtClean="0"/>
              <a:t>this disease </a:t>
            </a:r>
            <a:r>
              <a:rPr lang="en-US" dirty="0"/>
              <a:t>causing CI could be higher </a:t>
            </a:r>
            <a:r>
              <a:rPr lang="en-US" dirty="0">
                <a:solidFill>
                  <a:srgbClr val="FF0000"/>
                </a:solidFill>
              </a:rPr>
              <a:t>in populations with a </a:t>
            </a:r>
            <a:r>
              <a:rPr lang="en-US" dirty="0" smtClean="0">
                <a:solidFill>
                  <a:srgbClr val="FF0000"/>
                </a:solidFill>
              </a:rPr>
              <a:t>greater proportion </a:t>
            </a:r>
            <a:r>
              <a:rPr lang="en-US" dirty="0">
                <a:solidFill>
                  <a:srgbClr val="FF0000"/>
                </a:solidFill>
              </a:rPr>
              <a:t>of patients who are of African </a:t>
            </a:r>
            <a:r>
              <a:rPr lang="en-US" dirty="0" smtClean="0">
                <a:solidFill>
                  <a:srgbClr val="FF0000"/>
                </a:solidFill>
              </a:rPr>
              <a:t>ancestry.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1239695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>
                <a:solidFill>
                  <a:srgbClr val="00B050"/>
                </a:solidFill>
              </a:rPr>
              <a:t>CI has also rarely followed </a:t>
            </a:r>
            <a:r>
              <a:rPr lang="en-US" dirty="0" smtClean="0">
                <a:solidFill>
                  <a:srgbClr val="00B050"/>
                </a:solidFill>
              </a:rPr>
              <a:t>colonoscopy.</a:t>
            </a:r>
            <a:endParaRPr lang="en-US" dirty="0">
              <a:solidFill>
                <a:srgbClr val="00B050"/>
              </a:solidFill>
            </a:endParaRPr>
          </a:p>
          <a:p>
            <a:pPr algn="l" rtl="0"/>
            <a:r>
              <a:rPr lang="en-US" dirty="0" err="1"/>
              <a:t>Postcolonoscopy</a:t>
            </a:r>
            <a:r>
              <a:rPr lang="en-US" dirty="0"/>
              <a:t> CI could result </a:t>
            </a:r>
            <a:r>
              <a:rPr lang="en-US" dirty="0">
                <a:solidFill>
                  <a:srgbClr val="FF0000"/>
                </a:solidFill>
              </a:rPr>
              <a:t>from reduced colonic blood </a:t>
            </a:r>
            <a:r>
              <a:rPr lang="en-US" dirty="0" smtClean="0">
                <a:solidFill>
                  <a:srgbClr val="FF0000"/>
                </a:solidFill>
              </a:rPr>
              <a:t>flow </a:t>
            </a:r>
            <a:r>
              <a:rPr lang="en-US" dirty="0" smtClean="0"/>
              <a:t>as </a:t>
            </a:r>
            <a:r>
              <a:rPr lang="en-US" dirty="0"/>
              <a:t>a consequence of </a:t>
            </a:r>
            <a:r>
              <a:rPr lang="en-US" dirty="0">
                <a:solidFill>
                  <a:srgbClr val="FF0000"/>
                </a:solidFill>
              </a:rPr>
              <a:t>luminal distention </a:t>
            </a:r>
            <a:r>
              <a:rPr lang="en-US" dirty="0"/>
              <a:t>and </a:t>
            </a:r>
            <a:r>
              <a:rPr lang="en-US" dirty="0">
                <a:solidFill>
                  <a:srgbClr val="FF0000"/>
                </a:solidFill>
              </a:rPr>
              <a:t>increased </a:t>
            </a:r>
            <a:r>
              <a:rPr lang="en-US" dirty="0" smtClean="0">
                <a:solidFill>
                  <a:srgbClr val="FF0000"/>
                </a:solidFill>
              </a:rPr>
              <a:t>intraluminal pressure</a:t>
            </a:r>
            <a:r>
              <a:rPr lang="en-US" dirty="0"/>
              <a:t>, both of which are </a:t>
            </a:r>
            <a:r>
              <a:rPr lang="en-US" dirty="0">
                <a:solidFill>
                  <a:srgbClr val="FF0000"/>
                </a:solidFill>
              </a:rPr>
              <a:t>more pronounced with </a:t>
            </a:r>
            <a:r>
              <a:rPr lang="en-US" dirty="0" smtClean="0">
                <a:solidFill>
                  <a:srgbClr val="FF0000"/>
                </a:solidFill>
              </a:rPr>
              <a:t>insufflation </a:t>
            </a:r>
            <a:r>
              <a:rPr lang="en-US" dirty="0" smtClean="0"/>
              <a:t>by</a:t>
            </a:r>
            <a:r>
              <a:rPr lang="en-US" dirty="0" smtClean="0">
                <a:solidFill>
                  <a:srgbClr val="FF0000"/>
                </a:solidFill>
              </a:rPr>
              <a:t> air </a:t>
            </a:r>
            <a:r>
              <a:rPr lang="en-US" dirty="0">
                <a:solidFill>
                  <a:srgbClr val="FF0000"/>
                </a:solidFill>
              </a:rPr>
              <a:t>than by carbon dioxide</a:t>
            </a:r>
            <a:endParaRPr lang="fa-IR" dirty="0">
              <a:solidFill>
                <a:srgbClr val="FF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8868698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l" rtl="0"/>
            <a:r>
              <a:rPr lang="en-US" dirty="0">
                <a:solidFill>
                  <a:srgbClr val="0070C0"/>
                </a:solidFill>
              </a:rPr>
              <a:t>Surgical </a:t>
            </a:r>
            <a:r>
              <a:rPr lang="en-US" dirty="0" err="1" smtClean="0">
                <a:solidFill>
                  <a:srgbClr val="0070C0"/>
                </a:solidFill>
              </a:rPr>
              <a:t>history</a:t>
            </a:r>
            <a:r>
              <a:rPr lang="en-US" dirty="0" err="1" smtClean="0"/>
              <a:t>;Surgical</a:t>
            </a:r>
            <a:r>
              <a:rPr lang="en-US" dirty="0" smtClean="0"/>
              <a:t> </a:t>
            </a:r>
            <a:r>
              <a:rPr lang="en-US" dirty="0"/>
              <a:t>procedures in which </a:t>
            </a:r>
            <a:r>
              <a:rPr lang="en-US" dirty="0" smtClean="0"/>
              <a:t>the </a:t>
            </a:r>
            <a:r>
              <a:rPr lang="en-US" dirty="0" smtClean="0">
                <a:solidFill>
                  <a:srgbClr val="FF0000"/>
                </a:solidFill>
              </a:rPr>
              <a:t>IMA</a:t>
            </a:r>
            <a:r>
              <a:rPr lang="en-US" dirty="0" smtClean="0"/>
              <a:t> </a:t>
            </a:r>
            <a:r>
              <a:rPr lang="en-US" dirty="0"/>
              <a:t>has been </a:t>
            </a:r>
            <a:r>
              <a:rPr lang="en-US" dirty="0" smtClean="0"/>
              <a:t>sacrificed</a:t>
            </a:r>
            <a:r>
              <a:rPr lang="en-US" dirty="0"/>
              <a:t>, such as </a:t>
            </a:r>
            <a:r>
              <a:rPr lang="en-US" dirty="0">
                <a:solidFill>
                  <a:srgbClr val="FF0000"/>
                </a:solidFill>
              </a:rPr>
              <a:t>abdominal aortic </a:t>
            </a:r>
            <a:r>
              <a:rPr lang="en-US" dirty="0" smtClean="0">
                <a:solidFill>
                  <a:srgbClr val="FF0000"/>
                </a:solidFill>
              </a:rPr>
              <a:t>aneurysm</a:t>
            </a:r>
            <a:r>
              <a:rPr lang="en-US" dirty="0" smtClean="0"/>
              <a:t> repair </a:t>
            </a:r>
            <a:r>
              <a:rPr lang="en-US" dirty="0"/>
              <a:t>and other </a:t>
            </a:r>
            <a:r>
              <a:rPr lang="en-US" dirty="0">
                <a:solidFill>
                  <a:srgbClr val="FF0000"/>
                </a:solidFill>
              </a:rPr>
              <a:t>abdominal operations</a:t>
            </a:r>
            <a:r>
              <a:rPr lang="en-US" dirty="0"/>
              <a:t>, should </a:t>
            </a:r>
            <a:r>
              <a:rPr lang="en-US" dirty="0" smtClean="0"/>
              <a:t>increase consideration </a:t>
            </a:r>
            <a:r>
              <a:rPr lang="en-US" dirty="0"/>
              <a:t>of CI in patients with typical clinical </a:t>
            </a:r>
            <a:r>
              <a:rPr lang="en-US" dirty="0" smtClean="0"/>
              <a:t>features.</a:t>
            </a:r>
          </a:p>
          <a:p>
            <a:pPr algn="l" rtl="0"/>
            <a:r>
              <a:rPr lang="en-US" dirty="0">
                <a:solidFill>
                  <a:srgbClr val="0070C0"/>
                </a:solidFill>
              </a:rPr>
              <a:t>Drug use </a:t>
            </a:r>
            <a:r>
              <a:rPr lang="en-US" dirty="0"/>
              <a:t>.When </a:t>
            </a:r>
            <a:r>
              <a:rPr lang="en-US" dirty="0">
                <a:solidFill>
                  <a:srgbClr val="FF0000"/>
                </a:solidFill>
              </a:rPr>
              <a:t>drug-induced CI </a:t>
            </a:r>
            <a:r>
              <a:rPr lang="en-US" dirty="0"/>
              <a:t>was reviewed in 2007, </a:t>
            </a:r>
            <a:r>
              <a:rPr lang="en-US" dirty="0" smtClean="0"/>
              <a:t>there was </a:t>
            </a:r>
            <a:r>
              <a:rPr lang="en-US" dirty="0"/>
              <a:t>evidence to propose various major classes of </a:t>
            </a:r>
            <a:r>
              <a:rPr lang="en-US" dirty="0" smtClean="0"/>
              <a:t>pharmacologic agents </a:t>
            </a:r>
            <a:r>
              <a:rPr lang="en-US" dirty="0"/>
              <a:t>as predisposing to </a:t>
            </a:r>
            <a:r>
              <a:rPr lang="en-US" dirty="0" smtClean="0"/>
              <a:t>Cl.</a:t>
            </a:r>
          </a:p>
          <a:p>
            <a:pPr algn="l" rtl="0"/>
            <a:r>
              <a:rPr lang="en-US" dirty="0">
                <a:solidFill>
                  <a:srgbClr val="FF0000"/>
                </a:solidFill>
              </a:rPr>
              <a:t>constipation-inducing drugs</a:t>
            </a:r>
            <a:r>
              <a:rPr lang="en-US" dirty="0"/>
              <a:t>, </a:t>
            </a:r>
            <a:r>
              <a:rPr lang="en-US" dirty="0" err="1" smtClean="0">
                <a:solidFill>
                  <a:srgbClr val="FF0000"/>
                </a:solidFill>
              </a:rPr>
              <a:t>immunomodulators,and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illicit drugs </a:t>
            </a:r>
            <a:r>
              <a:rPr lang="en-US" dirty="0"/>
              <a:t>are best supported as etiologic agents, </a:t>
            </a:r>
            <a:r>
              <a:rPr lang="en-US" dirty="0" smtClean="0"/>
              <a:t>but there </a:t>
            </a:r>
            <a:r>
              <a:rPr lang="en-US" dirty="0"/>
              <a:t>is some support for a role of many disparate drug </a:t>
            </a:r>
            <a:r>
              <a:rPr lang="en-US" dirty="0" smtClean="0"/>
              <a:t>classes.</a:t>
            </a:r>
            <a:endParaRPr lang="en-US" dirty="0"/>
          </a:p>
          <a:p>
            <a:pPr algn="l" rtl="0"/>
            <a:endParaRPr lang="fa-IR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7463339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l" rtl="0"/>
            <a:r>
              <a:rPr lang="en-US" dirty="0"/>
              <a:t>Despite extensive observations on the above clinical </a:t>
            </a:r>
            <a:r>
              <a:rPr lang="en-US" dirty="0" smtClean="0"/>
              <a:t>factors associated </a:t>
            </a:r>
            <a:r>
              <a:rPr lang="en-US" dirty="0"/>
              <a:t>with CI, </a:t>
            </a:r>
            <a:r>
              <a:rPr lang="en-US" dirty="0">
                <a:solidFill>
                  <a:srgbClr val="FF0000"/>
                </a:solidFill>
              </a:rPr>
              <a:t>there are no </a:t>
            </a:r>
            <a:r>
              <a:rPr lang="en-US" dirty="0" smtClean="0">
                <a:solidFill>
                  <a:srgbClr val="FF0000"/>
                </a:solidFill>
              </a:rPr>
              <a:t>specific identifiable </a:t>
            </a:r>
            <a:r>
              <a:rPr lang="en-US" dirty="0">
                <a:solidFill>
                  <a:srgbClr val="FF0000"/>
                </a:solidFill>
              </a:rPr>
              <a:t>risk factors </a:t>
            </a:r>
            <a:r>
              <a:rPr lang="en-US" dirty="0" smtClean="0">
                <a:solidFill>
                  <a:srgbClr val="FF0000"/>
                </a:solidFill>
              </a:rPr>
              <a:t>for CI </a:t>
            </a:r>
            <a:r>
              <a:rPr lang="en-US" dirty="0">
                <a:solidFill>
                  <a:srgbClr val="FF0000"/>
                </a:solidFill>
              </a:rPr>
              <a:t>in most patients, and some patients have multiple risk factors</a:t>
            </a:r>
            <a:r>
              <a:rPr lang="en-US" dirty="0" smtClean="0">
                <a:solidFill>
                  <a:srgbClr val="FF0000"/>
                </a:solidFill>
              </a:rPr>
              <a:t>.</a:t>
            </a:r>
          </a:p>
          <a:p>
            <a:pPr algn="l" rtl="0"/>
            <a:r>
              <a:rPr lang="en-US" dirty="0" smtClean="0"/>
              <a:t>The </a:t>
            </a:r>
            <a:r>
              <a:rPr lang="en-US" dirty="0"/>
              <a:t>heterogeneous risk factors for CI support its </a:t>
            </a:r>
            <a:r>
              <a:rPr lang="en-US" dirty="0" smtClean="0">
                <a:solidFill>
                  <a:srgbClr val="FF0000"/>
                </a:solidFill>
              </a:rPr>
              <a:t>multifactorial pathogenesis </a:t>
            </a:r>
            <a:r>
              <a:rPr lang="en-US" dirty="0"/>
              <a:t>and indicate the importance of </a:t>
            </a:r>
            <a:r>
              <a:rPr lang="en-US" dirty="0">
                <a:solidFill>
                  <a:srgbClr val="FF0000"/>
                </a:solidFill>
              </a:rPr>
              <a:t>careful assessment </a:t>
            </a:r>
            <a:r>
              <a:rPr lang="en-US" dirty="0" smtClean="0">
                <a:solidFill>
                  <a:srgbClr val="FF0000"/>
                </a:solidFill>
              </a:rPr>
              <a:t>of the </a:t>
            </a:r>
            <a:r>
              <a:rPr lang="en-US" dirty="0">
                <a:solidFill>
                  <a:srgbClr val="FF0000"/>
                </a:solidFill>
              </a:rPr>
              <a:t>medical, surgical, and drug use </a:t>
            </a:r>
            <a:r>
              <a:rPr lang="en-US" dirty="0"/>
              <a:t>history in every patient </a:t>
            </a:r>
            <a:r>
              <a:rPr lang="en-US" dirty="0" smtClean="0"/>
              <a:t>with CI</a:t>
            </a:r>
            <a:r>
              <a:rPr lang="en-US" dirty="0"/>
              <a:t>. </a:t>
            </a:r>
            <a:endParaRPr lang="en-US" dirty="0" smtClean="0"/>
          </a:p>
          <a:p>
            <a:pPr algn="l" rtl="0"/>
            <a:r>
              <a:rPr lang="en-US" sz="3800" dirty="0" smtClean="0">
                <a:solidFill>
                  <a:srgbClr val="0070C0"/>
                </a:solidFill>
              </a:rPr>
              <a:t>Further </a:t>
            </a:r>
            <a:r>
              <a:rPr lang="en-US" sz="3800" dirty="0">
                <a:solidFill>
                  <a:srgbClr val="0070C0"/>
                </a:solidFill>
              </a:rPr>
              <a:t>research into the cause of CI and its risk factors </a:t>
            </a:r>
            <a:r>
              <a:rPr lang="en-US" sz="3800" dirty="0" smtClean="0">
                <a:solidFill>
                  <a:srgbClr val="0070C0"/>
                </a:solidFill>
              </a:rPr>
              <a:t>is needed</a:t>
            </a:r>
            <a:r>
              <a:rPr lang="en-US" dirty="0" smtClean="0"/>
              <a:t>.</a:t>
            </a:r>
            <a:endParaRPr lang="fa-IR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326185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7924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506075" cy="890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4242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836712"/>
            <a:ext cx="8229600" cy="6552728"/>
          </a:xfrm>
        </p:spPr>
        <p:txBody>
          <a:bodyPr>
            <a:normAutofit fontScale="77500" lnSpcReduction="20000"/>
          </a:bodyPr>
          <a:lstStyle/>
          <a:p>
            <a:pPr marL="0" indent="0" algn="l" rtl="0">
              <a:buNone/>
            </a:pPr>
            <a:r>
              <a:rPr lang="en-US" dirty="0" smtClean="0"/>
              <a:t>1 </a:t>
            </a:r>
            <a:r>
              <a:rPr lang="en-US" dirty="0"/>
              <a:t>. </a:t>
            </a:r>
            <a:r>
              <a:rPr lang="en-US" dirty="0" smtClean="0">
                <a:solidFill>
                  <a:srgbClr val="FF0000"/>
                </a:solidFill>
              </a:rPr>
              <a:t>CVD</a:t>
            </a:r>
            <a:r>
              <a:rPr lang="en-US" dirty="0" smtClean="0"/>
              <a:t> </a:t>
            </a:r>
            <a:r>
              <a:rPr lang="en-US" dirty="0"/>
              <a:t>and </a:t>
            </a:r>
            <a:r>
              <a:rPr lang="en-US" dirty="0" smtClean="0">
                <a:solidFill>
                  <a:srgbClr val="FF0000"/>
                </a:solidFill>
              </a:rPr>
              <a:t>DM </a:t>
            </a:r>
            <a:r>
              <a:rPr lang="en-US" dirty="0" smtClean="0"/>
              <a:t>should </a:t>
            </a:r>
            <a:r>
              <a:rPr lang="en-US" dirty="0"/>
              <a:t>increase consideration of CI in patients with </a:t>
            </a:r>
            <a:r>
              <a:rPr lang="en-US" dirty="0" smtClean="0">
                <a:solidFill>
                  <a:srgbClr val="FF0000"/>
                </a:solidFill>
              </a:rPr>
              <a:t>typical clinical </a:t>
            </a:r>
            <a:r>
              <a:rPr lang="en-US" dirty="0">
                <a:solidFill>
                  <a:srgbClr val="FF0000"/>
                </a:solidFill>
              </a:rPr>
              <a:t>features </a:t>
            </a:r>
            <a:r>
              <a:rPr lang="en-US" dirty="0" smtClean="0">
                <a:solidFill>
                  <a:srgbClr val="FF0000"/>
                </a:solidFill>
              </a:rPr>
              <a:t>.</a:t>
            </a:r>
          </a:p>
          <a:p>
            <a:pPr marL="0" indent="0" algn="l" rtl="0">
              <a:buNone/>
            </a:pPr>
            <a:endParaRPr lang="en-US" dirty="0"/>
          </a:p>
          <a:p>
            <a:pPr marL="0" indent="0" algn="l" rtl="0">
              <a:buNone/>
            </a:pPr>
            <a:r>
              <a:rPr lang="en-US" dirty="0"/>
              <a:t>2 . A history of </a:t>
            </a:r>
            <a:r>
              <a:rPr lang="en-US" dirty="0" smtClean="0">
                <a:solidFill>
                  <a:srgbClr val="FF0000"/>
                </a:solidFill>
              </a:rPr>
              <a:t>IBS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FF0000"/>
                </a:solidFill>
              </a:rPr>
              <a:t>constipation </a:t>
            </a:r>
            <a:r>
              <a:rPr lang="en-US" dirty="0" smtClean="0"/>
              <a:t>should </a:t>
            </a:r>
            <a:r>
              <a:rPr lang="en-US" dirty="0"/>
              <a:t>be sought in patients suspected to have CI </a:t>
            </a:r>
            <a:r>
              <a:rPr lang="en-US" dirty="0" smtClean="0"/>
              <a:t>.</a:t>
            </a:r>
          </a:p>
          <a:p>
            <a:pPr marL="0" indent="0" algn="l" rtl="0">
              <a:buNone/>
            </a:pPr>
            <a:endParaRPr lang="en-US" dirty="0"/>
          </a:p>
          <a:p>
            <a:pPr marL="0" indent="0" algn="l" rtl="0">
              <a:buNone/>
            </a:pPr>
            <a:r>
              <a:rPr lang="en-US" dirty="0"/>
              <a:t>3 . </a:t>
            </a:r>
            <a:r>
              <a:rPr lang="en-US" dirty="0">
                <a:solidFill>
                  <a:srgbClr val="FF0000"/>
                </a:solidFill>
              </a:rPr>
              <a:t>Selective cardiology consultation </a:t>
            </a:r>
            <a:r>
              <a:rPr lang="en-US" dirty="0"/>
              <a:t>is </a:t>
            </a:r>
            <a:r>
              <a:rPr lang="en-US" dirty="0" smtClean="0"/>
              <a:t>justified </a:t>
            </a:r>
            <a:r>
              <a:rPr lang="en-US" dirty="0"/>
              <a:t>in patients with </a:t>
            </a:r>
            <a:r>
              <a:rPr lang="en-US" dirty="0" err="1" smtClean="0"/>
              <a:t>CI,particularly</a:t>
            </a:r>
            <a:r>
              <a:rPr lang="en-US" dirty="0" smtClean="0"/>
              <a:t> </a:t>
            </a:r>
            <a:r>
              <a:rPr lang="en-US" dirty="0">
                <a:solidFill>
                  <a:srgbClr val="FF0000"/>
                </a:solidFill>
              </a:rPr>
              <a:t>if a cardiac source of embolism is suspected </a:t>
            </a:r>
            <a:r>
              <a:rPr lang="en-US" dirty="0" smtClean="0"/>
              <a:t>.</a:t>
            </a:r>
          </a:p>
          <a:p>
            <a:pPr marL="0" indent="0" algn="l" rtl="0">
              <a:buNone/>
            </a:pPr>
            <a:endParaRPr lang="en-US" dirty="0"/>
          </a:p>
          <a:p>
            <a:pPr marL="0" indent="0" algn="l" rtl="0">
              <a:buNone/>
            </a:pPr>
            <a:r>
              <a:rPr lang="en-US" dirty="0"/>
              <a:t>4 . </a:t>
            </a:r>
            <a:r>
              <a:rPr lang="en-US" dirty="0" smtClean="0">
                <a:solidFill>
                  <a:srgbClr val="FF0000"/>
                </a:solidFill>
              </a:rPr>
              <a:t>CKD</a:t>
            </a:r>
            <a:r>
              <a:rPr lang="en-US" dirty="0" smtClean="0"/>
              <a:t> </a:t>
            </a:r>
            <a:r>
              <a:rPr lang="en-US" dirty="0"/>
              <a:t>and </a:t>
            </a:r>
            <a:r>
              <a:rPr lang="en-US" dirty="0" smtClean="0">
                <a:solidFill>
                  <a:srgbClr val="FF0000"/>
                </a:solidFill>
              </a:rPr>
              <a:t>COPD</a:t>
            </a:r>
            <a:r>
              <a:rPr lang="en-US" dirty="0" smtClean="0"/>
              <a:t> are </a:t>
            </a:r>
            <a:r>
              <a:rPr lang="en-US" dirty="0"/>
              <a:t>associated with </a:t>
            </a:r>
            <a:r>
              <a:rPr lang="en-US" dirty="0">
                <a:solidFill>
                  <a:srgbClr val="FF0000"/>
                </a:solidFill>
              </a:rPr>
              <a:t>increased mortality from </a:t>
            </a:r>
            <a:r>
              <a:rPr lang="en-US" dirty="0" smtClean="0">
                <a:solidFill>
                  <a:srgbClr val="FF0000"/>
                </a:solidFill>
              </a:rPr>
              <a:t>CI</a:t>
            </a:r>
            <a:r>
              <a:rPr lang="en-US" dirty="0" smtClean="0"/>
              <a:t>.</a:t>
            </a:r>
          </a:p>
          <a:p>
            <a:pPr marL="0" indent="0" algn="l" rtl="0">
              <a:buNone/>
            </a:pPr>
            <a:r>
              <a:rPr lang="en-US" dirty="0" smtClean="0"/>
              <a:t>5 </a:t>
            </a:r>
            <a:r>
              <a:rPr lang="en-US" dirty="0"/>
              <a:t>. </a:t>
            </a:r>
            <a:r>
              <a:rPr lang="en-US" dirty="0">
                <a:solidFill>
                  <a:srgbClr val="FF0000"/>
                </a:solidFill>
              </a:rPr>
              <a:t>Evaluation for thrombophilia </a:t>
            </a:r>
            <a:r>
              <a:rPr lang="en-US" dirty="0"/>
              <a:t>should be considered in </a:t>
            </a:r>
            <a:r>
              <a:rPr lang="en-US" dirty="0" smtClean="0">
                <a:solidFill>
                  <a:srgbClr val="FF0000"/>
                </a:solidFill>
              </a:rPr>
              <a:t>young patients</a:t>
            </a:r>
            <a:r>
              <a:rPr lang="en-US" dirty="0" smtClean="0"/>
              <a:t> </a:t>
            </a:r>
            <a:r>
              <a:rPr lang="en-US" dirty="0"/>
              <a:t>with CI and in all patients with </a:t>
            </a:r>
            <a:r>
              <a:rPr lang="en-US" dirty="0">
                <a:solidFill>
                  <a:srgbClr val="FF0000"/>
                </a:solidFill>
              </a:rPr>
              <a:t>recurrent CI </a:t>
            </a:r>
            <a:r>
              <a:rPr lang="en-US" dirty="0" smtClean="0"/>
              <a:t>.</a:t>
            </a:r>
          </a:p>
          <a:p>
            <a:pPr marL="0" indent="0" algn="l" rtl="0">
              <a:buNone/>
            </a:pPr>
            <a:endParaRPr lang="en-US" dirty="0"/>
          </a:p>
          <a:p>
            <a:pPr marL="0" indent="0" algn="l" rtl="0">
              <a:buNone/>
            </a:pPr>
            <a:r>
              <a:rPr lang="en-US" dirty="0"/>
              <a:t>6 . </a:t>
            </a:r>
            <a:r>
              <a:rPr lang="en-US" dirty="0">
                <a:solidFill>
                  <a:srgbClr val="FF0000"/>
                </a:solidFill>
              </a:rPr>
              <a:t>Surgical</a:t>
            </a:r>
            <a:r>
              <a:rPr lang="en-US" dirty="0"/>
              <a:t> procedures in which the </a:t>
            </a:r>
            <a:r>
              <a:rPr lang="en-US" dirty="0" smtClean="0">
                <a:solidFill>
                  <a:srgbClr val="FF0000"/>
                </a:solidFill>
              </a:rPr>
              <a:t>IMA</a:t>
            </a:r>
            <a:r>
              <a:rPr lang="en-US" dirty="0" smtClean="0"/>
              <a:t> has </a:t>
            </a:r>
            <a:r>
              <a:rPr lang="en-US" dirty="0"/>
              <a:t>been </a:t>
            </a:r>
            <a:r>
              <a:rPr lang="en-US" dirty="0" smtClean="0"/>
              <a:t>sacrificed.</a:t>
            </a:r>
          </a:p>
          <a:p>
            <a:pPr marL="0" indent="0" algn="l" rtl="0">
              <a:buNone/>
            </a:pPr>
            <a:endParaRPr lang="en-US" dirty="0" smtClean="0"/>
          </a:p>
          <a:p>
            <a:pPr marL="0" indent="0" algn="l" rtl="0">
              <a:buNone/>
            </a:pPr>
            <a:r>
              <a:rPr lang="en-US" dirty="0" smtClean="0"/>
              <a:t>7 </a:t>
            </a:r>
            <a:r>
              <a:rPr lang="en-US" dirty="0"/>
              <a:t>. In patients suspected of having CI, a history of </a:t>
            </a:r>
            <a:r>
              <a:rPr lang="en-US" dirty="0" smtClean="0">
                <a:solidFill>
                  <a:srgbClr val="FF0000"/>
                </a:solidFill>
              </a:rPr>
              <a:t>medication</a:t>
            </a:r>
            <a:r>
              <a:rPr lang="en-US" dirty="0" smtClean="0"/>
              <a:t> and </a:t>
            </a:r>
            <a:r>
              <a:rPr lang="en-US" dirty="0">
                <a:solidFill>
                  <a:srgbClr val="FF0000"/>
                </a:solidFill>
              </a:rPr>
              <a:t>drug</a:t>
            </a:r>
            <a:r>
              <a:rPr lang="en-US" dirty="0"/>
              <a:t> use should be sought, especially </a:t>
            </a:r>
            <a:r>
              <a:rPr lang="en-US" dirty="0" smtClean="0">
                <a:solidFill>
                  <a:srgbClr val="FF0000"/>
                </a:solidFill>
              </a:rPr>
              <a:t>constipation inducing medications</a:t>
            </a:r>
            <a:r>
              <a:rPr lang="en-US" dirty="0"/>
              <a:t>, </a:t>
            </a:r>
            <a:r>
              <a:rPr lang="en-US" dirty="0" err="1">
                <a:solidFill>
                  <a:srgbClr val="FF0000"/>
                </a:solidFill>
              </a:rPr>
              <a:t>immunomodulators</a:t>
            </a:r>
            <a:r>
              <a:rPr lang="en-US" dirty="0"/>
              <a:t>, and </a:t>
            </a:r>
            <a:r>
              <a:rPr lang="en-US" dirty="0">
                <a:solidFill>
                  <a:srgbClr val="FF0000"/>
                </a:solidFill>
              </a:rPr>
              <a:t>illicit </a:t>
            </a:r>
            <a:r>
              <a:rPr lang="en-US" dirty="0" smtClean="0">
                <a:solidFill>
                  <a:srgbClr val="FF0000"/>
                </a:solidFill>
              </a:rPr>
              <a:t>drugs</a:t>
            </a:r>
            <a:r>
              <a:rPr lang="en-US" dirty="0" smtClean="0"/>
              <a:t>.</a:t>
            </a:r>
            <a:endParaRPr lang="fa-IR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70C0"/>
                </a:solidFill>
              </a:rPr>
              <a:t>Summary statements</a:t>
            </a:r>
            <a:r>
              <a:rPr lang="en-US" dirty="0"/>
              <a:t/>
            </a:r>
            <a:br>
              <a:rPr lang="en-US" dirty="0"/>
            </a:b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55778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9600" dirty="0" err="1" smtClean="0"/>
              <a:t>Dr</a:t>
            </a:r>
            <a:r>
              <a:rPr lang="en-US" sz="9600" dirty="0" smtClean="0"/>
              <a:t> </a:t>
            </a:r>
            <a:r>
              <a:rPr lang="en-US" sz="9600" dirty="0" err="1" smtClean="0"/>
              <a:t>gavidel</a:t>
            </a:r>
            <a:r>
              <a:rPr lang="en-US" sz="9600" dirty="0" smtClean="0"/>
              <a:t> </a:t>
            </a:r>
          </a:p>
          <a:p>
            <a:r>
              <a:rPr lang="en-US" sz="9600" dirty="0" smtClean="0"/>
              <a:t>Journal club</a:t>
            </a:r>
            <a:endParaRPr lang="en-US" sz="9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3929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 fontScale="85000" lnSpcReduction="20000"/>
          </a:bodyPr>
          <a:lstStyle/>
          <a:p>
            <a:pPr algn="l" rtl="0"/>
            <a:r>
              <a:rPr lang="en-US" dirty="0">
                <a:solidFill>
                  <a:srgbClr val="FF0000"/>
                </a:solidFill>
              </a:rPr>
              <a:t>Summary of evidence</a:t>
            </a:r>
          </a:p>
          <a:p>
            <a:pPr algn="l" rtl="0"/>
            <a:r>
              <a:rPr lang="en-US" dirty="0"/>
              <a:t>CI generally manifests with </a:t>
            </a:r>
            <a:r>
              <a:rPr lang="en-US" dirty="0">
                <a:solidFill>
                  <a:srgbClr val="FF0000"/>
                </a:solidFill>
              </a:rPr>
              <a:t>sudden cramping</a:t>
            </a:r>
            <a:r>
              <a:rPr lang="en-US" dirty="0"/>
              <a:t>, </a:t>
            </a:r>
            <a:r>
              <a:rPr lang="en-US" dirty="0">
                <a:solidFill>
                  <a:srgbClr val="FF0000"/>
                </a:solidFill>
              </a:rPr>
              <a:t>mild, left </a:t>
            </a:r>
            <a:r>
              <a:rPr lang="en-US" dirty="0" smtClean="0">
                <a:solidFill>
                  <a:srgbClr val="FF0000"/>
                </a:solidFill>
              </a:rPr>
              <a:t>lower abdominal </a:t>
            </a:r>
            <a:r>
              <a:rPr lang="en-US" dirty="0">
                <a:solidFill>
                  <a:srgbClr val="FF0000"/>
                </a:solidFill>
              </a:rPr>
              <a:t>pain</a:t>
            </a:r>
            <a:r>
              <a:rPr lang="en-US" dirty="0"/>
              <a:t>; an </a:t>
            </a:r>
            <a:r>
              <a:rPr lang="en-US" dirty="0">
                <a:solidFill>
                  <a:srgbClr val="FF0000"/>
                </a:solidFill>
              </a:rPr>
              <a:t>urgent desire to </a:t>
            </a:r>
            <a:r>
              <a:rPr lang="en-US" dirty="0" smtClean="0">
                <a:solidFill>
                  <a:srgbClr val="FF0000"/>
                </a:solidFill>
              </a:rPr>
              <a:t>defecate</a:t>
            </a:r>
            <a:r>
              <a:rPr lang="en-US" dirty="0"/>
              <a:t>; and passage </a:t>
            </a:r>
            <a:r>
              <a:rPr lang="en-US" dirty="0" smtClean="0"/>
              <a:t>within </a:t>
            </a:r>
            <a:r>
              <a:rPr lang="en-US" dirty="0" smtClean="0">
                <a:solidFill>
                  <a:srgbClr val="FF0000"/>
                </a:solidFill>
              </a:rPr>
              <a:t>24 </a:t>
            </a:r>
            <a:r>
              <a:rPr lang="en-US" dirty="0">
                <a:solidFill>
                  <a:srgbClr val="FF0000"/>
                </a:solidFill>
              </a:rPr>
              <a:t>h of bright red or maroon blood per rectum or bloody </a:t>
            </a:r>
            <a:r>
              <a:rPr lang="en-US" dirty="0" smtClean="0">
                <a:solidFill>
                  <a:srgbClr val="FF0000"/>
                </a:solidFill>
              </a:rPr>
              <a:t>diarrhea</a:t>
            </a:r>
            <a:r>
              <a:rPr lang="en-US" dirty="0" smtClean="0"/>
              <a:t>.</a:t>
            </a:r>
          </a:p>
          <a:p>
            <a:pPr algn="l" rtl="0"/>
            <a:r>
              <a:rPr lang="en-US" dirty="0">
                <a:solidFill>
                  <a:srgbClr val="FF0000"/>
                </a:solidFill>
              </a:rPr>
              <a:t>Abdominal pain</a:t>
            </a:r>
            <a:r>
              <a:rPr lang="en-US" dirty="0"/>
              <a:t>, </a:t>
            </a:r>
            <a:r>
              <a:rPr lang="en-US" dirty="0">
                <a:solidFill>
                  <a:srgbClr val="FF0000"/>
                </a:solidFill>
              </a:rPr>
              <a:t>urgent need to defecate</a:t>
            </a:r>
            <a:r>
              <a:rPr lang="en-US" dirty="0"/>
              <a:t>, </a:t>
            </a:r>
            <a:r>
              <a:rPr lang="en-US" dirty="0" smtClean="0"/>
              <a:t>and </a:t>
            </a:r>
            <a:r>
              <a:rPr lang="en-US" dirty="0" smtClean="0">
                <a:solidFill>
                  <a:srgbClr val="FF0000"/>
                </a:solidFill>
              </a:rPr>
              <a:t>bloody </a:t>
            </a:r>
            <a:r>
              <a:rPr lang="en-US" dirty="0">
                <a:solidFill>
                  <a:srgbClr val="FF0000"/>
                </a:solidFill>
              </a:rPr>
              <a:t>diarrhea </a:t>
            </a:r>
            <a:r>
              <a:rPr lang="en-US" dirty="0"/>
              <a:t>are the major features, and </a:t>
            </a:r>
            <a:r>
              <a:rPr lang="en-US" dirty="0">
                <a:solidFill>
                  <a:srgbClr val="FF0000"/>
                </a:solidFill>
              </a:rPr>
              <a:t>all three </a:t>
            </a:r>
            <a:r>
              <a:rPr lang="en-US" dirty="0" smtClean="0">
                <a:solidFill>
                  <a:srgbClr val="FF0000"/>
                </a:solidFill>
              </a:rPr>
              <a:t>symptoms </a:t>
            </a:r>
            <a:r>
              <a:rPr lang="en-US" dirty="0" smtClean="0"/>
              <a:t>occur </a:t>
            </a:r>
            <a:r>
              <a:rPr lang="en-US" dirty="0"/>
              <a:t>in this temporal sequence in </a:t>
            </a:r>
            <a:r>
              <a:rPr lang="en-US" dirty="0">
                <a:solidFill>
                  <a:srgbClr val="FF0000"/>
                </a:solidFill>
              </a:rPr>
              <a:t>nearly one-half of </a:t>
            </a:r>
            <a:r>
              <a:rPr lang="en-US" dirty="0" smtClean="0">
                <a:solidFill>
                  <a:srgbClr val="FF0000"/>
                </a:solidFill>
              </a:rPr>
              <a:t>cases</a:t>
            </a:r>
            <a:r>
              <a:rPr lang="en-US" dirty="0" smtClean="0"/>
              <a:t>.</a:t>
            </a:r>
          </a:p>
          <a:p>
            <a:pPr algn="l" rtl="0"/>
            <a:r>
              <a:rPr lang="en-US" dirty="0">
                <a:solidFill>
                  <a:srgbClr val="FF0000"/>
                </a:solidFill>
              </a:rPr>
              <a:t>V</a:t>
            </a:r>
            <a:r>
              <a:rPr lang="en-US" dirty="0" smtClean="0">
                <a:solidFill>
                  <a:srgbClr val="FF0000"/>
                </a:solidFill>
              </a:rPr>
              <a:t>omiting </a:t>
            </a:r>
            <a:r>
              <a:rPr lang="en-US" dirty="0">
                <a:solidFill>
                  <a:srgbClr val="FF0000"/>
                </a:solidFill>
              </a:rPr>
              <a:t>(30%), dizziness (10%),</a:t>
            </a:r>
            <a:r>
              <a:rPr lang="en-US" dirty="0"/>
              <a:t> and </a:t>
            </a:r>
            <a:r>
              <a:rPr lang="en-US" dirty="0">
                <a:solidFill>
                  <a:srgbClr val="FF0000"/>
                </a:solidFill>
              </a:rPr>
              <a:t>syncope (6%) </a:t>
            </a:r>
            <a:r>
              <a:rPr lang="en-US" dirty="0"/>
              <a:t>occur </a:t>
            </a:r>
            <a:r>
              <a:rPr lang="en-US" dirty="0" smtClean="0"/>
              <a:t>less frequently.</a:t>
            </a:r>
          </a:p>
          <a:p>
            <a:pPr algn="l" rtl="0"/>
            <a:r>
              <a:rPr lang="en-US" dirty="0">
                <a:solidFill>
                  <a:srgbClr val="FF0000"/>
                </a:solidFill>
              </a:rPr>
              <a:t>Pain typically precedes </a:t>
            </a:r>
            <a:r>
              <a:rPr lang="en-US" dirty="0"/>
              <a:t>bleeding and is </a:t>
            </a:r>
            <a:r>
              <a:rPr lang="en-US" dirty="0" smtClean="0"/>
              <a:t>usually </a:t>
            </a:r>
            <a:r>
              <a:rPr lang="en-US" dirty="0" smtClean="0">
                <a:solidFill>
                  <a:srgbClr val="FF0000"/>
                </a:solidFill>
              </a:rPr>
              <a:t>mild </a:t>
            </a:r>
            <a:r>
              <a:rPr lang="en-US" dirty="0">
                <a:solidFill>
                  <a:srgbClr val="FF0000"/>
                </a:solidFill>
              </a:rPr>
              <a:t>to </a:t>
            </a:r>
            <a:r>
              <a:rPr lang="en-US" dirty="0" smtClean="0">
                <a:solidFill>
                  <a:srgbClr val="FF0000"/>
                </a:solidFill>
              </a:rPr>
              <a:t>moderate.</a:t>
            </a:r>
          </a:p>
          <a:p>
            <a:pPr algn="l" rtl="0"/>
            <a:r>
              <a:rPr lang="en-US" dirty="0">
                <a:solidFill>
                  <a:srgbClr val="FF0000"/>
                </a:solidFill>
              </a:rPr>
              <a:t>Abdominal </a:t>
            </a:r>
            <a:r>
              <a:rPr lang="en-US" dirty="0" smtClean="0">
                <a:solidFill>
                  <a:srgbClr val="FF0000"/>
                </a:solidFill>
              </a:rPr>
              <a:t>tenderness </a:t>
            </a:r>
            <a:r>
              <a:rPr lang="en-US" dirty="0" smtClean="0"/>
              <a:t>is </a:t>
            </a:r>
            <a:r>
              <a:rPr lang="en-US" dirty="0"/>
              <a:t>usually present </a:t>
            </a:r>
            <a:r>
              <a:rPr lang="en-US" dirty="0">
                <a:solidFill>
                  <a:srgbClr val="FF0000"/>
                </a:solidFill>
              </a:rPr>
              <a:t>over the involved segment of colon.</a:t>
            </a:r>
            <a:endParaRPr lang="fa-IR" dirty="0">
              <a:solidFill>
                <a:srgbClr val="FF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CLINICAL PRESENTATION</a:t>
            </a:r>
            <a:endParaRPr lang="fa-IR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7753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661248"/>
          </a:xfrm>
        </p:spPr>
        <p:txBody>
          <a:bodyPr>
            <a:normAutofit fontScale="85000" lnSpcReduction="20000"/>
          </a:bodyPr>
          <a:lstStyle/>
          <a:p>
            <a:pPr algn="l" rtl="0"/>
            <a:r>
              <a:rPr lang="en-US" dirty="0"/>
              <a:t>P</a:t>
            </a:r>
            <a:r>
              <a:rPr lang="en-US" dirty="0" smtClean="0"/>
              <a:t>atients </a:t>
            </a:r>
            <a:r>
              <a:rPr lang="en-US" dirty="0"/>
              <a:t>with </a:t>
            </a:r>
            <a:r>
              <a:rPr lang="en-US" dirty="0">
                <a:solidFill>
                  <a:srgbClr val="FF0000"/>
                </a:solidFill>
              </a:rPr>
              <a:t>IRCI</a:t>
            </a:r>
            <a:r>
              <a:rPr lang="en-US" dirty="0"/>
              <a:t> </a:t>
            </a:r>
            <a:r>
              <a:rPr lang="en-US" dirty="0">
                <a:solidFill>
                  <a:srgbClr val="0070C0"/>
                </a:solidFill>
              </a:rPr>
              <a:t>more commonly </a:t>
            </a:r>
            <a:r>
              <a:rPr lang="en-US" dirty="0"/>
              <a:t>have </a:t>
            </a:r>
            <a:r>
              <a:rPr lang="en-US" dirty="0">
                <a:solidFill>
                  <a:srgbClr val="FF0000"/>
                </a:solidFill>
              </a:rPr>
              <a:t>pain</a:t>
            </a:r>
            <a:r>
              <a:rPr lang="en-US" dirty="0"/>
              <a:t> </a:t>
            </a:r>
            <a:r>
              <a:rPr lang="en-US" dirty="0" smtClean="0"/>
              <a:t>than they </a:t>
            </a:r>
            <a:r>
              <a:rPr lang="en-US" dirty="0"/>
              <a:t>do </a:t>
            </a:r>
            <a:r>
              <a:rPr lang="en-US" dirty="0">
                <a:solidFill>
                  <a:srgbClr val="FF0000"/>
                </a:solidFill>
              </a:rPr>
              <a:t>rectal bleeding</a:t>
            </a:r>
            <a:r>
              <a:rPr lang="en-US" dirty="0" smtClean="0"/>
              <a:t>;</a:t>
            </a:r>
          </a:p>
          <a:p>
            <a:pPr algn="l" rtl="0"/>
            <a:r>
              <a:rPr lang="en-US" dirty="0"/>
              <a:t>O</a:t>
            </a:r>
            <a:r>
              <a:rPr lang="en-US" dirty="0" smtClean="0"/>
              <a:t>nly </a:t>
            </a:r>
            <a:r>
              <a:rPr lang="en-US" dirty="0">
                <a:solidFill>
                  <a:srgbClr val="FF0000"/>
                </a:solidFill>
              </a:rPr>
              <a:t>25–46%</a:t>
            </a:r>
            <a:r>
              <a:rPr lang="en-US" dirty="0"/>
              <a:t> of patients with IRCI </a:t>
            </a:r>
            <a:r>
              <a:rPr lang="en-US" dirty="0" smtClean="0"/>
              <a:t>have rectal bleeding.</a:t>
            </a:r>
          </a:p>
          <a:p>
            <a:pPr algn="l" rtl="0"/>
            <a:r>
              <a:rPr lang="en-US" dirty="0"/>
              <a:t>P</a:t>
            </a:r>
            <a:r>
              <a:rPr lang="en-US" dirty="0" smtClean="0"/>
              <a:t>hysicians </a:t>
            </a:r>
            <a:r>
              <a:rPr lang="en-US" dirty="0"/>
              <a:t>should entertain the </a:t>
            </a:r>
            <a:r>
              <a:rPr lang="en-US" dirty="0" smtClean="0"/>
              <a:t>diagnosis of </a:t>
            </a:r>
            <a:r>
              <a:rPr lang="en-US" dirty="0"/>
              <a:t>IRCI for patients with </a:t>
            </a:r>
            <a:r>
              <a:rPr lang="en-US" dirty="0">
                <a:solidFill>
                  <a:srgbClr val="FF0000"/>
                </a:solidFill>
              </a:rPr>
              <a:t>acute, severe abdominal pain </a:t>
            </a:r>
            <a:r>
              <a:rPr lang="en-US" dirty="0" smtClean="0"/>
              <a:t>who </a:t>
            </a:r>
            <a:r>
              <a:rPr lang="en-US" dirty="0" smtClean="0">
                <a:solidFill>
                  <a:srgbClr val="FF0000"/>
                </a:solidFill>
              </a:rPr>
              <a:t>lack </a:t>
            </a:r>
            <a:r>
              <a:rPr lang="en-US" dirty="0" err="1">
                <a:solidFill>
                  <a:srgbClr val="FF0000"/>
                </a:solidFill>
              </a:rPr>
              <a:t>hematochezia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and/or diarrhea, especially if they have </a:t>
            </a:r>
            <a:r>
              <a:rPr lang="en-US" dirty="0" smtClean="0"/>
              <a:t>the clinical </a:t>
            </a:r>
            <a:r>
              <a:rPr lang="en-US" dirty="0"/>
              <a:t>scenarios associated with IRCI, such as </a:t>
            </a:r>
            <a:r>
              <a:rPr lang="en-US" dirty="0">
                <a:solidFill>
                  <a:srgbClr val="FF0000"/>
                </a:solidFill>
              </a:rPr>
              <a:t>dialysis, </a:t>
            </a:r>
            <a:r>
              <a:rPr lang="en-US" dirty="0" err="1" smtClean="0">
                <a:solidFill>
                  <a:srgbClr val="FF0000"/>
                </a:solidFill>
              </a:rPr>
              <a:t>sepsis,and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hypotension or </a:t>
            </a:r>
            <a:r>
              <a:rPr lang="en-US" dirty="0" smtClean="0">
                <a:solidFill>
                  <a:srgbClr val="FF0000"/>
                </a:solidFill>
              </a:rPr>
              <a:t>shock.</a:t>
            </a:r>
          </a:p>
          <a:p>
            <a:pPr algn="l" rtl="0"/>
            <a:r>
              <a:rPr lang="en-US" dirty="0" smtClean="0"/>
              <a:t>In </a:t>
            </a:r>
            <a:r>
              <a:rPr lang="en-US" dirty="0" smtClean="0">
                <a:solidFill>
                  <a:srgbClr val="FF0000"/>
                </a:solidFill>
              </a:rPr>
              <a:t>more </a:t>
            </a:r>
            <a:r>
              <a:rPr lang="en-US" dirty="0">
                <a:solidFill>
                  <a:srgbClr val="FF0000"/>
                </a:solidFill>
              </a:rPr>
              <a:t>than half </a:t>
            </a:r>
            <a:r>
              <a:rPr lang="en-US" dirty="0"/>
              <a:t>of the cases of CI, the disease is </a:t>
            </a:r>
            <a:r>
              <a:rPr lang="en-US" dirty="0">
                <a:solidFill>
                  <a:srgbClr val="FF0000"/>
                </a:solidFill>
              </a:rPr>
              <a:t>reversible.</a:t>
            </a:r>
            <a:r>
              <a:rPr lang="en-US" dirty="0"/>
              <a:t> </a:t>
            </a:r>
            <a:endParaRPr lang="en-US" dirty="0" smtClean="0"/>
          </a:p>
          <a:p>
            <a:pPr algn="l" rtl="0"/>
            <a:r>
              <a:rPr lang="en-US" dirty="0" smtClean="0">
                <a:solidFill>
                  <a:srgbClr val="FF0000"/>
                </a:solidFill>
              </a:rPr>
              <a:t>Symptoms</a:t>
            </a:r>
            <a:r>
              <a:rPr lang="en-US" dirty="0" smtClean="0"/>
              <a:t> of </a:t>
            </a:r>
            <a:r>
              <a:rPr lang="en-US" dirty="0"/>
              <a:t>CI generally resolve within </a:t>
            </a:r>
            <a:r>
              <a:rPr lang="en-US" dirty="0">
                <a:solidFill>
                  <a:srgbClr val="FF0000"/>
                </a:solidFill>
              </a:rPr>
              <a:t>2–3 days </a:t>
            </a:r>
            <a:r>
              <a:rPr lang="en-US" dirty="0"/>
              <a:t>and the </a:t>
            </a:r>
            <a:r>
              <a:rPr lang="en-US" dirty="0">
                <a:solidFill>
                  <a:srgbClr val="FF0000"/>
                </a:solidFill>
              </a:rPr>
              <a:t>colon heals in 1–2 weeks</a:t>
            </a:r>
            <a:r>
              <a:rPr lang="en-US" dirty="0" smtClean="0"/>
              <a:t>.</a:t>
            </a:r>
          </a:p>
          <a:p>
            <a:pPr algn="l" rtl="0"/>
            <a:r>
              <a:rPr lang="en-US" dirty="0"/>
              <a:t>With severe injury, it may take up to </a:t>
            </a:r>
            <a:r>
              <a:rPr lang="en-US" dirty="0">
                <a:solidFill>
                  <a:srgbClr val="FF0000"/>
                </a:solidFill>
              </a:rPr>
              <a:t>6 months </a:t>
            </a:r>
            <a:r>
              <a:rPr lang="en-US" dirty="0" smtClean="0"/>
              <a:t>for the </a:t>
            </a:r>
            <a:r>
              <a:rPr lang="en-US" dirty="0"/>
              <a:t>colon </a:t>
            </a:r>
            <a:r>
              <a:rPr lang="en-US" dirty="0">
                <a:solidFill>
                  <a:srgbClr val="FF0000"/>
                </a:solidFill>
              </a:rPr>
              <a:t>to heal</a:t>
            </a:r>
            <a:r>
              <a:rPr lang="en-US" dirty="0" smtClean="0"/>
              <a:t>;</a:t>
            </a:r>
          </a:p>
          <a:p>
            <a:pPr algn="l" rtl="0"/>
            <a:r>
              <a:rPr lang="en-US" dirty="0" smtClean="0"/>
              <a:t> </a:t>
            </a:r>
            <a:r>
              <a:rPr lang="en-US" dirty="0"/>
              <a:t>H</a:t>
            </a:r>
            <a:r>
              <a:rPr lang="en-US" dirty="0" smtClean="0"/>
              <a:t>owever</a:t>
            </a:r>
            <a:r>
              <a:rPr lang="en-US" dirty="0"/>
              <a:t>, during this time the patient is </a:t>
            </a:r>
            <a:r>
              <a:rPr lang="en-US" dirty="0" smtClean="0"/>
              <a:t>usually </a:t>
            </a:r>
            <a:r>
              <a:rPr lang="en-US" dirty="0" smtClean="0">
                <a:solidFill>
                  <a:srgbClr val="FF0000"/>
                </a:solidFill>
              </a:rPr>
              <a:t>asymptomatic</a:t>
            </a:r>
            <a:r>
              <a:rPr lang="en-US" dirty="0">
                <a:solidFill>
                  <a:srgbClr val="FF0000"/>
                </a:solidFill>
              </a:rPr>
              <a:t>.</a:t>
            </a:r>
            <a:endParaRPr lang="en-US" dirty="0" smtClean="0">
              <a:solidFill>
                <a:srgbClr val="FF0000"/>
              </a:solidFill>
            </a:endParaRPr>
          </a:p>
          <a:p>
            <a:pPr algn="l" rtl="0"/>
            <a:endParaRPr lang="fa-IR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9926131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l" rtl="0"/>
            <a:r>
              <a:rPr lang="en-US" dirty="0"/>
              <a:t>Rectal bleeding is usually </a:t>
            </a:r>
            <a:r>
              <a:rPr lang="en-US" dirty="0">
                <a:solidFill>
                  <a:srgbClr val="FF0000"/>
                </a:solidFill>
              </a:rPr>
              <a:t>mild </a:t>
            </a:r>
            <a:r>
              <a:rPr lang="en-US" dirty="0" smtClean="0"/>
              <a:t> in CI.</a:t>
            </a:r>
          </a:p>
          <a:p>
            <a:pPr algn="l" rtl="0"/>
            <a:r>
              <a:rPr lang="en-US" dirty="0">
                <a:solidFill>
                  <a:srgbClr val="FF0000"/>
                </a:solidFill>
              </a:rPr>
              <a:t>Severe </a:t>
            </a:r>
            <a:r>
              <a:rPr lang="en-US" dirty="0" smtClean="0">
                <a:solidFill>
                  <a:srgbClr val="FF0000"/>
                </a:solidFill>
              </a:rPr>
              <a:t>bleeding </a:t>
            </a:r>
            <a:r>
              <a:rPr lang="en-US" dirty="0" smtClean="0"/>
              <a:t>was </a:t>
            </a:r>
            <a:r>
              <a:rPr lang="en-US" dirty="0"/>
              <a:t>seen more frequently in </a:t>
            </a:r>
            <a:r>
              <a:rPr lang="en-US" dirty="0">
                <a:solidFill>
                  <a:srgbClr val="FF0000"/>
                </a:solidFill>
              </a:rPr>
              <a:t>women</a:t>
            </a:r>
            <a:r>
              <a:rPr lang="en-US" dirty="0"/>
              <a:t> and in patients with </a:t>
            </a:r>
            <a:r>
              <a:rPr lang="en-US" dirty="0" smtClean="0">
                <a:solidFill>
                  <a:srgbClr val="FF0000"/>
                </a:solidFill>
              </a:rPr>
              <a:t>severe lung </a:t>
            </a:r>
            <a:r>
              <a:rPr lang="en-US" dirty="0">
                <a:solidFill>
                  <a:srgbClr val="FF0000"/>
                </a:solidFill>
              </a:rPr>
              <a:t>disease</a:t>
            </a:r>
            <a:r>
              <a:rPr lang="en-US" dirty="0"/>
              <a:t>, </a:t>
            </a:r>
            <a:r>
              <a:rPr lang="en-US" dirty="0">
                <a:solidFill>
                  <a:srgbClr val="FF0000"/>
                </a:solidFill>
              </a:rPr>
              <a:t>elevated </a:t>
            </a:r>
            <a:r>
              <a:rPr lang="en-US" dirty="0" err="1">
                <a:solidFill>
                  <a:srgbClr val="FF0000"/>
                </a:solidFill>
              </a:rPr>
              <a:t>creatinine</a:t>
            </a:r>
            <a:r>
              <a:rPr lang="en-US" dirty="0"/>
              <a:t> and </a:t>
            </a:r>
            <a:r>
              <a:rPr lang="en-US" dirty="0">
                <a:solidFill>
                  <a:srgbClr val="FF0000"/>
                </a:solidFill>
              </a:rPr>
              <a:t>glucose levels</a:t>
            </a:r>
            <a:r>
              <a:rPr lang="en-US" dirty="0"/>
              <a:t>, and </a:t>
            </a:r>
            <a:r>
              <a:rPr lang="en-US" dirty="0" smtClean="0"/>
              <a:t>those on </a:t>
            </a:r>
            <a:r>
              <a:rPr lang="en-US" dirty="0">
                <a:solidFill>
                  <a:srgbClr val="FF0000"/>
                </a:solidFill>
              </a:rPr>
              <a:t>anticoagulation</a:t>
            </a:r>
            <a:r>
              <a:rPr lang="en-US" dirty="0" smtClean="0"/>
              <a:t>.</a:t>
            </a:r>
          </a:p>
          <a:p>
            <a:pPr algn="l" rtl="0"/>
            <a:r>
              <a:rPr lang="en-US" dirty="0" smtClean="0"/>
              <a:t>The </a:t>
            </a:r>
            <a:r>
              <a:rPr lang="en-US" dirty="0">
                <a:solidFill>
                  <a:srgbClr val="FF0000"/>
                </a:solidFill>
              </a:rPr>
              <a:t>30-day </a:t>
            </a:r>
            <a:r>
              <a:rPr lang="en-US" dirty="0"/>
              <a:t>outcomes for </a:t>
            </a:r>
            <a:r>
              <a:rPr lang="en-US" dirty="0" err="1"/>
              <a:t>rebleeding</a:t>
            </a:r>
            <a:r>
              <a:rPr lang="en-US" dirty="0"/>
              <a:t>, </a:t>
            </a:r>
            <a:r>
              <a:rPr lang="en-US" dirty="0" smtClean="0">
                <a:solidFill>
                  <a:srgbClr val="FF0000"/>
                </a:solidFill>
              </a:rPr>
              <a:t>surgical intervention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n-US" dirty="0"/>
              <a:t>and </a:t>
            </a:r>
            <a:r>
              <a:rPr lang="en-US" dirty="0">
                <a:solidFill>
                  <a:srgbClr val="FF0000"/>
                </a:solidFill>
              </a:rPr>
              <a:t>mean number of hospital days </a:t>
            </a:r>
            <a:r>
              <a:rPr lang="en-US" dirty="0"/>
              <a:t>were </a:t>
            </a:r>
            <a:r>
              <a:rPr lang="en-US" dirty="0" smtClean="0"/>
              <a:t>worse for </a:t>
            </a:r>
            <a:r>
              <a:rPr lang="en-US" dirty="0"/>
              <a:t>those with CI compared with other etiologies of lower </a:t>
            </a:r>
            <a:r>
              <a:rPr lang="en-US" dirty="0" smtClean="0"/>
              <a:t>gastrointestinal bleeding.</a:t>
            </a:r>
          </a:p>
          <a:p>
            <a:pPr algn="l" rtl="0"/>
            <a:r>
              <a:rPr lang="en-US" dirty="0">
                <a:solidFill>
                  <a:srgbClr val="FF0000"/>
                </a:solidFill>
              </a:rPr>
              <a:t>Severe hemorrhage </a:t>
            </a:r>
            <a:r>
              <a:rPr lang="en-US" dirty="0"/>
              <a:t>occurs mainly </a:t>
            </a:r>
            <a:r>
              <a:rPr lang="en-US" dirty="0" smtClean="0"/>
              <a:t>in patients </a:t>
            </a:r>
            <a:r>
              <a:rPr lang="en-US" dirty="0"/>
              <a:t>with </a:t>
            </a:r>
            <a:r>
              <a:rPr lang="en-US" dirty="0">
                <a:solidFill>
                  <a:srgbClr val="FF0000"/>
                </a:solidFill>
              </a:rPr>
              <a:t>gangrenous CI, fulminant </a:t>
            </a:r>
            <a:r>
              <a:rPr lang="en-US" dirty="0" err="1">
                <a:solidFill>
                  <a:srgbClr val="FF0000"/>
                </a:solidFill>
              </a:rPr>
              <a:t>pancolitis</a:t>
            </a:r>
            <a:r>
              <a:rPr lang="en-US" dirty="0">
                <a:solidFill>
                  <a:srgbClr val="FF0000"/>
                </a:solidFill>
              </a:rPr>
              <a:t>, and </a:t>
            </a:r>
            <a:r>
              <a:rPr lang="en-US" dirty="0" smtClean="0">
                <a:solidFill>
                  <a:srgbClr val="FF0000"/>
                </a:solidFill>
              </a:rPr>
              <a:t>IRCI</a:t>
            </a:r>
            <a:r>
              <a:rPr lang="en-US" dirty="0" smtClean="0"/>
              <a:t>.</a:t>
            </a:r>
            <a:endParaRPr lang="fa-IR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14744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60648"/>
            <a:ext cx="8229600" cy="6597352"/>
          </a:xfrm>
        </p:spPr>
        <p:txBody>
          <a:bodyPr>
            <a:normAutofit fontScale="85000" lnSpcReduction="20000"/>
          </a:bodyPr>
          <a:lstStyle/>
          <a:p>
            <a:pPr algn="l" rtl="0"/>
            <a:r>
              <a:rPr lang="en-US" sz="4000" dirty="0">
                <a:solidFill>
                  <a:srgbClr val="00B050"/>
                </a:solidFill>
              </a:rPr>
              <a:t>Most episodes of CI are benign and self-limited and only </a:t>
            </a:r>
            <a:r>
              <a:rPr lang="en-US" sz="4000" dirty="0" smtClean="0">
                <a:solidFill>
                  <a:srgbClr val="00B050"/>
                </a:solidFill>
              </a:rPr>
              <a:t>a minority </a:t>
            </a:r>
            <a:r>
              <a:rPr lang="en-US" sz="4000" dirty="0">
                <a:solidFill>
                  <a:srgbClr val="00B050"/>
                </a:solidFill>
              </a:rPr>
              <a:t>of cases are severe</a:t>
            </a:r>
            <a:r>
              <a:rPr lang="en-US" sz="4000" dirty="0" smtClean="0">
                <a:solidFill>
                  <a:srgbClr val="00B050"/>
                </a:solidFill>
              </a:rPr>
              <a:t>.</a:t>
            </a:r>
          </a:p>
          <a:p>
            <a:pPr algn="l" rtl="0"/>
            <a:r>
              <a:rPr lang="en-US" dirty="0"/>
              <a:t>Symptoms that </a:t>
            </a:r>
            <a:r>
              <a:rPr lang="en-US" dirty="0">
                <a:solidFill>
                  <a:srgbClr val="FF0000"/>
                </a:solidFill>
              </a:rPr>
              <a:t>persist </a:t>
            </a:r>
            <a:r>
              <a:rPr lang="en-US" dirty="0" smtClean="0">
                <a:solidFill>
                  <a:srgbClr val="FF0000"/>
                </a:solidFill>
              </a:rPr>
              <a:t>for more </a:t>
            </a:r>
            <a:r>
              <a:rPr lang="en-US" dirty="0">
                <a:solidFill>
                  <a:srgbClr val="FF0000"/>
                </a:solidFill>
              </a:rPr>
              <a:t>than 2 weeks </a:t>
            </a:r>
            <a:r>
              <a:rPr lang="en-US" dirty="0"/>
              <a:t>are also associated with a higher incidence </a:t>
            </a:r>
            <a:r>
              <a:rPr lang="en-US" dirty="0" smtClean="0"/>
              <a:t>of </a:t>
            </a:r>
            <a:r>
              <a:rPr lang="en-US" dirty="0" smtClean="0">
                <a:solidFill>
                  <a:srgbClr val="FF0000"/>
                </a:solidFill>
              </a:rPr>
              <a:t>acute </a:t>
            </a:r>
            <a:r>
              <a:rPr lang="en-US" dirty="0">
                <a:solidFill>
                  <a:srgbClr val="FF0000"/>
                </a:solidFill>
              </a:rPr>
              <a:t>complications </a:t>
            </a:r>
            <a:r>
              <a:rPr lang="en-US" dirty="0"/>
              <a:t>and </a:t>
            </a:r>
            <a:r>
              <a:rPr lang="en-US" dirty="0">
                <a:solidFill>
                  <a:srgbClr val="FF0000"/>
                </a:solidFill>
              </a:rPr>
              <a:t>irreversible disease</a:t>
            </a:r>
            <a:r>
              <a:rPr lang="en-US" dirty="0"/>
              <a:t>, such as </a:t>
            </a:r>
            <a:r>
              <a:rPr lang="en-US" dirty="0">
                <a:solidFill>
                  <a:srgbClr val="FF0000"/>
                </a:solidFill>
              </a:rPr>
              <a:t>gangrene</a:t>
            </a:r>
            <a:r>
              <a:rPr lang="en-US" dirty="0"/>
              <a:t> </a:t>
            </a:r>
            <a:r>
              <a:rPr lang="en-US" dirty="0" smtClean="0"/>
              <a:t>and </a:t>
            </a:r>
            <a:r>
              <a:rPr lang="en-US" dirty="0" smtClean="0">
                <a:solidFill>
                  <a:srgbClr val="FF0000"/>
                </a:solidFill>
              </a:rPr>
              <a:t>perforation</a:t>
            </a:r>
            <a:r>
              <a:rPr lang="en-US" dirty="0"/>
              <a:t>, </a:t>
            </a:r>
            <a:r>
              <a:rPr lang="en-US" dirty="0">
                <a:solidFill>
                  <a:srgbClr val="FF0000"/>
                </a:solidFill>
              </a:rPr>
              <a:t>segmental ulcerating colitis</a:t>
            </a:r>
            <a:r>
              <a:rPr lang="en-US" dirty="0"/>
              <a:t>, or </a:t>
            </a:r>
            <a:r>
              <a:rPr lang="en-US" dirty="0">
                <a:solidFill>
                  <a:srgbClr val="FF0000"/>
                </a:solidFill>
              </a:rPr>
              <a:t>stricture</a:t>
            </a:r>
            <a:r>
              <a:rPr lang="en-US" dirty="0" smtClean="0"/>
              <a:t>.</a:t>
            </a:r>
          </a:p>
          <a:p>
            <a:pPr algn="l" rtl="0"/>
            <a:r>
              <a:rPr lang="en-US" dirty="0"/>
              <a:t>Symptoms </a:t>
            </a:r>
            <a:r>
              <a:rPr lang="en-US" dirty="0" smtClean="0"/>
              <a:t>of patients </a:t>
            </a:r>
            <a:r>
              <a:rPr lang="en-US" dirty="0"/>
              <a:t>with severe disease </a:t>
            </a:r>
            <a:r>
              <a:rPr lang="en-US" dirty="0">
                <a:solidFill>
                  <a:srgbClr val="FF0000"/>
                </a:solidFill>
              </a:rPr>
              <a:t>do not necessarily follow the </a:t>
            </a:r>
            <a:r>
              <a:rPr lang="en-US" dirty="0" smtClean="0">
                <a:solidFill>
                  <a:srgbClr val="FF0000"/>
                </a:solidFill>
              </a:rPr>
              <a:t>classic sequence </a:t>
            </a:r>
            <a:r>
              <a:rPr lang="en-US" dirty="0">
                <a:solidFill>
                  <a:srgbClr val="FF0000"/>
                </a:solidFill>
              </a:rPr>
              <a:t>of abdominal pain, urgent desire to defecate, and </a:t>
            </a:r>
            <a:r>
              <a:rPr lang="en-US" dirty="0" smtClean="0">
                <a:solidFill>
                  <a:srgbClr val="FF0000"/>
                </a:solidFill>
              </a:rPr>
              <a:t>bloody diarrhea.</a:t>
            </a:r>
          </a:p>
          <a:p>
            <a:pPr algn="l" rtl="0"/>
            <a:r>
              <a:rPr lang="en-US" dirty="0">
                <a:solidFill>
                  <a:srgbClr val="FF0000"/>
                </a:solidFill>
              </a:rPr>
              <a:t>Anal passage </a:t>
            </a:r>
            <a:r>
              <a:rPr lang="en-US" dirty="0"/>
              <a:t>of an </a:t>
            </a:r>
            <a:r>
              <a:rPr lang="en-US" dirty="0">
                <a:solidFill>
                  <a:srgbClr val="FF0000"/>
                </a:solidFill>
              </a:rPr>
              <a:t>infarcted colonic segment or “colonic </a:t>
            </a:r>
            <a:r>
              <a:rPr lang="en-US" dirty="0" err="1" smtClean="0">
                <a:solidFill>
                  <a:srgbClr val="FF0000"/>
                </a:solidFill>
              </a:rPr>
              <a:t>cast”</a:t>
            </a:r>
            <a:r>
              <a:rPr lang="en-US" dirty="0" err="1" smtClean="0"/>
              <a:t>not</a:t>
            </a:r>
            <a:r>
              <a:rPr lang="en-US" dirty="0" smtClean="0"/>
              <a:t> </a:t>
            </a:r>
            <a:r>
              <a:rPr lang="en-US" dirty="0"/>
              <a:t>accompanied by features of peritonitis is a </a:t>
            </a:r>
            <a:r>
              <a:rPr lang="en-US" dirty="0">
                <a:solidFill>
                  <a:srgbClr val="FF0000"/>
                </a:solidFill>
              </a:rPr>
              <a:t>rare complication </a:t>
            </a:r>
            <a:r>
              <a:rPr lang="en-US" dirty="0" smtClean="0">
                <a:solidFill>
                  <a:srgbClr val="FF0000"/>
                </a:solidFill>
              </a:rPr>
              <a:t>of CI.</a:t>
            </a:r>
          </a:p>
          <a:p>
            <a:pPr marL="0" indent="0" algn="l" rtl="0"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pPr algn="l" rtl="0"/>
            <a:r>
              <a:rPr lang="en-US" dirty="0" smtClean="0"/>
              <a:t>This </a:t>
            </a:r>
            <a:r>
              <a:rPr lang="en-US" dirty="0"/>
              <a:t>complication usually occurs in patients with </a:t>
            </a:r>
            <a:r>
              <a:rPr lang="en-US" dirty="0">
                <a:solidFill>
                  <a:srgbClr val="FF0000"/>
                </a:solidFill>
              </a:rPr>
              <a:t>multiple </a:t>
            </a:r>
            <a:r>
              <a:rPr lang="en-US" dirty="0" smtClean="0">
                <a:solidFill>
                  <a:srgbClr val="FF0000"/>
                </a:solidFill>
              </a:rPr>
              <a:t>medical comorbidities </a:t>
            </a:r>
            <a:r>
              <a:rPr lang="en-US" dirty="0">
                <a:solidFill>
                  <a:srgbClr val="FF0000"/>
                </a:solidFill>
              </a:rPr>
              <a:t>who recently underwent abdominal aortic </a:t>
            </a:r>
            <a:r>
              <a:rPr lang="en-US" dirty="0" smtClean="0">
                <a:solidFill>
                  <a:srgbClr val="FF0000"/>
                </a:solidFill>
              </a:rPr>
              <a:t>aneurysm repair </a:t>
            </a:r>
            <a:r>
              <a:rPr lang="en-US" dirty="0">
                <a:solidFill>
                  <a:srgbClr val="FF0000"/>
                </a:solidFill>
              </a:rPr>
              <a:t>or colorectal surgery</a:t>
            </a:r>
            <a:r>
              <a:rPr lang="en-US" dirty="0"/>
              <a:t>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211854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dirty="0"/>
              <a:t>CI </a:t>
            </a:r>
            <a:r>
              <a:rPr lang="en-US" dirty="0" smtClean="0"/>
              <a:t>affected the </a:t>
            </a:r>
            <a:r>
              <a:rPr lang="en-US" dirty="0" smtClean="0">
                <a:solidFill>
                  <a:srgbClr val="FF0000"/>
                </a:solidFill>
              </a:rPr>
              <a:t>left </a:t>
            </a:r>
            <a:r>
              <a:rPr lang="en-US" dirty="0">
                <a:solidFill>
                  <a:srgbClr val="FF0000"/>
                </a:solidFill>
              </a:rPr>
              <a:t>side </a:t>
            </a:r>
            <a:r>
              <a:rPr lang="en-US" dirty="0"/>
              <a:t>of the </a:t>
            </a:r>
            <a:r>
              <a:rPr lang="en-US" dirty="0" smtClean="0"/>
              <a:t>colon.</a:t>
            </a:r>
          </a:p>
          <a:p>
            <a:pPr algn="l" rtl="0"/>
            <a:r>
              <a:rPr lang="en-US" dirty="0"/>
              <a:t>A cast of </a:t>
            </a:r>
            <a:r>
              <a:rPr lang="en-US" dirty="0">
                <a:solidFill>
                  <a:srgbClr val="FF0000"/>
                </a:solidFill>
              </a:rPr>
              <a:t>25 to 120 </a:t>
            </a:r>
            <a:r>
              <a:rPr lang="en-US" dirty="0"/>
              <a:t>cm in length is typically passed </a:t>
            </a:r>
            <a:r>
              <a:rPr lang="en-US" dirty="0">
                <a:solidFill>
                  <a:srgbClr val="FF0000"/>
                </a:solidFill>
              </a:rPr>
              <a:t>2–4 weeks </a:t>
            </a:r>
            <a:r>
              <a:rPr lang="en-US" dirty="0" smtClean="0"/>
              <a:t>after the </a:t>
            </a:r>
            <a:r>
              <a:rPr lang="en-US" dirty="0">
                <a:solidFill>
                  <a:srgbClr val="FF0000"/>
                </a:solidFill>
              </a:rPr>
              <a:t>acute ischemic </a:t>
            </a:r>
            <a:r>
              <a:rPr lang="en-US" dirty="0" smtClean="0">
                <a:solidFill>
                  <a:srgbClr val="FF0000"/>
                </a:solidFill>
              </a:rPr>
              <a:t>insult</a:t>
            </a:r>
            <a:r>
              <a:rPr lang="en-US" dirty="0" smtClean="0"/>
              <a:t>.</a:t>
            </a:r>
          </a:p>
          <a:p>
            <a:pPr algn="l" rtl="0"/>
            <a:r>
              <a:rPr lang="en-US" dirty="0"/>
              <a:t>Casts may consist of </a:t>
            </a:r>
            <a:r>
              <a:rPr lang="en-US" dirty="0" smtClean="0">
                <a:solidFill>
                  <a:srgbClr val="FF0000"/>
                </a:solidFill>
              </a:rPr>
              <a:t>mucosa with </a:t>
            </a:r>
            <a:r>
              <a:rPr lang="en-US" dirty="0">
                <a:solidFill>
                  <a:srgbClr val="FF0000"/>
                </a:solidFill>
              </a:rPr>
              <a:t>or without </a:t>
            </a:r>
            <a:r>
              <a:rPr lang="en-US" dirty="0" err="1">
                <a:solidFill>
                  <a:srgbClr val="FF0000"/>
                </a:solidFill>
              </a:rPr>
              <a:t>submucosa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or </a:t>
            </a:r>
            <a:r>
              <a:rPr lang="en-US" dirty="0">
                <a:solidFill>
                  <a:srgbClr val="FF0000"/>
                </a:solidFill>
              </a:rPr>
              <a:t>may be full thickness</a:t>
            </a:r>
            <a:r>
              <a:rPr lang="en-US" dirty="0"/>
              <a:t>, in which </a:t>
            </a:r>
            <a:r>
              <a:rPr lang="en-US" dirty="0" smtClean="0"/>
              <a:t>case a </a:t>
            </a:r>
            <a:r>
              <a:rPr lang="en-US" dirty="0">
                <a:solidFill>
                  <a:srgbClr val="FF0000"/>
                </a:solidFill>
              </a:rPr>
              <a:t>tunnel of </a:t>
            </a:r>
            <a:r>
              <a:rPr lang="en-US" dirty="0" smtClean="0">
                <a:solidFill>
                  <a:srgbClr val="FF0000"/>
                </a:solidFill>
              </a:rPr>
              <a:t>inflammatory </a:t>
            </a:r>
            <a:r>
              <a:rPr lang="en-US" dirty="0">
                <a:solidFill>
                  <a:srgbClr val="FF0000"/>
                </a:solidFill>
              </a:rPr>
              <a:t>tissue </a:t>
            </a:r>
            <a:r>
              <a:rPr lang="en-US" dirty="0"/>
              <a:t>is left behind; </a:t>
            </a:r>
            <a:endParaRPr lang="en-US" dirty="0" smtClean="0"/>
          </a:p>
          <a:p>
            <a:pPr algn="l" rtl="0"/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dirty="0"/>
              <a:t>latter </a:t>
            </a:r>
            <a:r>
              <a:rPr lang="en-US" dirty="0" smtClean="0"/>
              <a:t>situation requires </a:t>
            </a:r>
            <a:r>
              <a:rPr lang="en-US" dirty="0">
                <a:solidFill>
                  <a:srgbClr val="FF0000"/>
                </a:solidFill>
              </a:rPr>
              <a:t>urgent surgical intervention.</a:t>
            </a:r>
            <a:endParaRPr lang="fa-IR" dirty="0">
              <a:solidFill>
                <a:srgbClr val="FF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7997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l" rtl="0"/>
            <a:r>
              <a:rPr lang="en-US" dirty="0"/>
              <a:t>Morphologic changes </a:t>
            </a:r>
            <a:r>
              <a:rPr lang="en-US" dirty="0" smtClean="0"/>
              <a:t>after </a:t>
            </a:r>
            <a:r>
              <a:rPr lang="en-US" dirty="0"/>
              <a:t>CI vary with the </a:t>
            </a:r>
            <a:r>
              <a:rPr lang="en-US" dirty="0">
                <a:solidFill>
                  <a:srgbClr val="FF0000"/>
                </a:solidFill>
              </a:rPr>
              <a:t>duration</a:t>
            </a:r>
            <a:r>
              <a:rPr lang="en-US" dirty="0"/>
              <a:t> and </a:t>
            </a:r>
            <a:r>
              <a:rPr lang="en-US" dirty="0" smtClean="0">
                <a:solidFill>
                  <a:srgbClr val="FF0000"/>
                </a:solidFill>
              </a:rPr>
              <a:t>severity</a:t>
            </a:r>
            <a:r>
              <a:rPr lang="en-US" dirty="0" smtClean="0"/>
              <a:t> of </a:t>
            </a:r>
            <a:r>
              <a:rPr lang="en-US" dirty="0"/>
              <a:t>the injury. </a:t>
            </a:r>
            <a:endParaRPr lang="en-US" dirty="0" smtClean="0"/>
          </a:p>
          <a:p>
            <a:pPr algn="l" rtl="0"/>
            <a:r>
              <a:rPr lang="en-US" dirty="0" smtClean="0"/>
              <a:t>The </a:t>
            </a:r>
            <a:r>
              <a:rPr lang="en-US" dirty="0">
                <a:solidFill>
                  <a:srgbClr val="FF0000"/>
                </a:solidFill>
              </a:rPr>
              <a:t>mildest</a:t>
            </a:r>
            <a:r>
              <a:rPr lang="en-US" dirty="0"/>
              <a:t> injury is </a:t>
            </a:r>
            <a:r>
              <a:rPr lang="en-US" dirty="0">
                <a:solidFill>
                  <a:srgbClr val="FF0000"/>
                </a:solidFill>
              </a:rPr>
              <a:t>mucosal and </a:t>
            </a:r>
            <a:r>
              <a:rPr lang="en-US" dirty="0" err="1" smtClean="0">
                <a:solidFill>
                  <a:srgbClr val="FF0000"/>
                </a:solidFill>
              </a:rPr>
              <a:t>submucosal</a:t>
            </a:r>
            <a:r>
              <a:rPr lang="en-US" dirty="0" smtClean="0">
                <a:solidFill>
                  <a:srgbClr val="FF0000"/>
                </a:solidFill>
              </a:rPr>
              <a:t> hemorrhage </a:t>
            </a:r>
            <a:r>
              <a:rPr lang="en-US" dirty="0"/>
              <a:t>and </a:t>
            </a:r>
            <a:r>
              <a:rPr lang="en-US" dirty="0">
                <a:solidFill>
                  <a:srgbClr val="FF0000"/>
                </a:solidFill>
              </a:rPr>
              <a:t>edema</a:t>
            </a:r>
            <a:r>
              <a:rPr lang="en-US" dirty="0"/>
              <a:t>, with or without </a:t>
            </a:r>
            <a:r>
              <a:rPr lang="en-US" dirty="0">
                <a:solidFill>
                  <a:srgbClr val="FF0000"/>
                </a:solidFill>
              </a:rPr>
              <a:t>partial necrosis </a:t>
            </a:r>
            <a:r>
              <a:rPr lang="en-US" dirty="0" smtClean="0"/>
              <a:t>and </a:t>
            </a:r>
            <a:r>
              <a:rPr lang="en-US" dirty="0" smtClean="0">
                <a:solidFill>
                  <a:srgbClr val="FF0000"/>
                </a:solidFill>
              </a:rPr>
              <a:t>ulceration</a:t>
            </a:r>
            <a:r>
              <a:rPr lang="en-US" dirty="0" smtClean="0"/>
              <a:t> </a:t>
            </a:r>
            <a:r>
              <a:rPr lang="en-US" dirty="0"/>
              <a:t>of the mucosa. </a:t>
            </a:r>
            <a:endParaRPr lang="en-US" dirty="0" smtClean="0"/>
          </a:p>
          <a:p>
            <a:pPr algn="l" rtl="0"/>
            <a:r>
              <a:rPr lang="en-US" dirty="0" smtClean="0">
                <a:solidFill>
                  <a:srgbClr val="FF0000"/>
                </a:solidFill>
              </a:rPr>
              <a:t>Iron-laden </a:t>
            </a:r>
            <a:r>
              <a:rPr lang="en-US" dirty="0">
                <a:solidFill>
                  <a:srgbClr val="FF0000"/>
                </a:solidFill>
              </a:rPr>
              <a:t>macrophages </a:t>
            </a:r>
            <a:r>
              <a:rPr lang="en-US" dirty="0"/>
              <a:t>may be </a:t>
            </a:r>
            <a:r>
              <a:rPr lang="en-US" dirty="0" smtClean="0"/>
              <a:t>found.</a:t>
            </a:r>
            <a:endParaRPr lang="en-US" dirty="0"/>
          </a:p>
          <a:p>
            <a:pPr algn="l" rtl="0"/>
            <a:r>
              <a:rPr lang="en-US" dirty="0"/>
              <a:t>M</a:t>
            </a:r>
            <a:r>
              <a:rPr lang="en-US" dirty="0" smtClean="0"/>
              <a:t>ore </a:t>
            </a:r>
            <a:r>
              <a:rPr lang="en-US" dirty="0"/>
              <a:t>severe injury, </a:t>
            </a:r>
            <a:r>
              <a:rPr lang="en-US" dirty="0" err="1">
                <a:solidFill>
                  <a:srgbClr val="FF0000"/>
                </a:solidFill>
              </a:rPr>
              <a:t>submucosal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fibrosis </a:t>
            </a:r>
            <a:r>
              <a:rPr lang="en-US" dirty="0"/>
              <a:t>and </a:t>
            </a:r>
            <a:r>
              <a:rPr lang="en-US" dirty="0" err="1" smtClean="0">
                <a:solidFill>
                  <a:srgbClr val="FF0000"/>
                </a:solidFill>
              </a:rPr>
              <a:t>pseudomembranes</a:t>
            </a:r>
            <a:r>
              <a:rPr lang="en-US" dirty="0" smtClean="0"/>
              <a:t> may </a:t>
            </a:r>
            <a:r>
              <a:rPr lang="en-US" dirty="0"/>
              <a:t>develop</a:t>
            </a:r>
            <a:r>
              <a:rPr lang="en-US" dirty="0" smtClean="0"/>
              <a:t>.</a:t>
            </a:r>
          </a:p>
          <a:p>
            <a:pPr algn="l" rtl="0"/>
            <a:r>
              <a:rPr lang="en-US" dirty="0" smtClean="0"/>
              <a:t>In </a:t>
            </a:r>
            <a:r>
              <a:rPr lang="en-US" dirty="0">
                <a:solidFill>
                  <a:srgbClr val="FF0000"/>
                </a:solidFill>
              </a:rPr>
              <a:t>3.3–9.4%</a:t>
            </a:r>
            <a:r>
              <a:rPr lang="en-US" dirty="0"/>
              <a:t> of cases, the </a:t>
            </a:r>
            <a:r>
              <a:rPr lang="en-US" dirty="0" err="1">
                <a:solidFill>
                  <a:srgbClr val="FF0000"/>
                </a:solidFill>
              </a:rPr>
              <a:t>muscularis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propria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is </a:t>
            </a:r>
            <a:r>
              <a:rPr lang="en-US" dirty="0"/>
              <a:t>replaced by </a:t>
            </a:r>
            <a:r>
              <a:rPr lang="en-US" dirty="0" smtClean="0">
                <a:solidFill>
                  <a:srgbClr val="FF0000"/>
                </a:solidFill>
              </a:rPr>
              <a:t>fibrous </a:t>
            </a:r>
            <a:r>
              <a:rPr lang="en-US" dirty="0">
                <a:solidFill>
                  <a:srgbClr val="FF0000"/>
                </a:solidFill>
              </a:rPr>
              <a:t>tissue </a:t>
            </a:r>
            <a:r>
              <a:rPr lang="en-US" dirty="0"/>
              <a:t>forming a </a:t>
            </a:r>
            <a:r>
              <a:rPr lang="en-US" dirty="0">
                <a:solidFill>
                  <a:srgbClr val="FF0000"/>
                </a:solidFill>
              </a:rPr>
              <a:t>stricture, most of which </a:t>
            </a:r>
            <a:r>
              <a:rPr lang="en-US" dirty="0" smtClean="0">
                <a:solidFill>
                  <a:srgbClr val="FF0000"/>
                </a:solidFill>
              </a:rPr>
              <a:t>are asymptomatic.</a:t>
            </a:r>
          </a:p>
          <a:p>
            <a:pPr algn="l" rtl="0"/>
            <a:r>
              <a:rPr lang="en-US" dirty="0"/>
              <a:t>Stricture formation is more common </a:t>
            </a:r>
            <a:r>
              <a:rPr lang="en-US" dirty="0" smtClean="0"/>
              <a:t>in patients </a:t>
            </a:r>
            <a:r>
              <a:rPr lang="en-US" dirty="0"/>
              <a:t>with </a:t>
            </a:r>
            <a:r>
              <a:rPr lang="en-US" dirty="0">
                <a:solidFill>
                  <a:srgbClr val="FF0000"/>
                </a:solidFill>
              </a:rPr>
              <a:t>moderate CI</a:t>
            </a:r>
            <a:r>
              <a:rPr lang="en-US" dirty="0"/>
              <a:t>, and was reported in </a:t>
            </a:r>
            <a:r>
              <a:rPr lang="en-US" dirty="0">
                <a:solidFill>
                  <a:srgbClr val="FF0000"/>
                </a:solidFill>
              </a:rPr>
              <a:t>14.3% of cases</a:t>
            </a:r>
            <a:r>
              <a:rPr lang="en-US" dirty="0"/>
              <a:t>;</a:t>
            </a:r>
            <a:endParaRPr lang="fa-IR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758299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 fontScale="85000" lnSpcReduction="10000"/>
          </a:bodyPr>
          <a:lstStyle/>
          <a:p>
            <a:pPr algn="l" rtl="0"/>
            <a:r>
              <a:rPr lang="en-US" dirty="0">
                <a:solidFill>
                  <a:srgbClr val="FF0000"/>
                </a:solidFill>
              </a:rPr>
              <a:t>Acute severe CI</a:t>
            </a:r>
            <a:r>
              <a:rPr lang="en-US" dirty="0"/>
              <a:t> can also </a:t>
            </a:r>
            <a:r>
              <a:rPr lang="en-US" dirty="0">
                <a:solidFill>
                  <a:srgbClr val="FF0000"/>
                </a:solidFill>
              </a:rPr>
              <a:t>mimic</a:t>
            </a:r>
            <a:r>
              <a:rPr lang="en-US" dirty="0"/>
              <a:t> </a:t>
            </a:r>
            <a:r>
              <a:rPr lang="en-US" dirty="0" smtClean="0">
                <a:solidFill>
                  <a:srgbClr val="FF0000"/>
                </a:solidFill>
              </a:rPr>
              <a:t>IBD</a:t>
            </a:r>
            <a:r>
              <a:rPr lang="en-US" dirty="0" smtClean="0"/>
              <a:t> </a:t>
            </a:r>
            <a:r>
              <a:rPr lang="en-US" dirty="0"/>
              <a:t>with chronic ulcerations, crypt abscesses, and </a:t>
            </a:r>
            <a:r>
              <a:rPr lang="en-US" dirty="0" err="1" smtClean="0"/>
              <a:t>pseudopolyps</a:t>
            </a:r>
            <a:r>
              <a:rPr lang="en-US" dirty="0" smtClean="0"/>
              <a:t>.</a:t>
            </a:r>
          </a:p>
          <a:p>
            <a:pPr algn="l" rtl="0"/>
            <a:r>
              <a:rPr lang="en-US" dirty="0" smtClean="0"/>
              <a:t>The </a:t>
            </a:r>
            <a:r>
              <a:rPr lang="en-US" dirty="0">
                <a:solidFill>
                  <a:srgbClr val="FF0000"/>
                </a:solidFill>
              </a:rPr>
              <a:t>most severe </a:t>
            </a:r>
            <a:r>
              <a:rPr lang="en-US" dirty="0"/>
              <a:t>form of ischemic damage causes </a:t>
            </a:r>
            <a:r>
              <a:rPr lang="en-US" dirty="0" err="1" smtClean="0">
                <a:solidFill>
                  <a:srgbClr val="FF0000"/>
                </a:solidFill>
              </a:rPr>
              <a:t>transmural</a:t>
            </a:r>
            <a:r>
              <a:rPr lang="en-US" dirty="0" smtClean="0">
                <a:solidFill>
                  <a:srgbClr val="FF0000"/>
                </a:solidFill>
              </a:rPr>
              <a:t> infarction</a:t>
            </a:r>
            <a:r>
              <a:rPr lang="en-US" dirty="0">
                <a:solidFill>
                  <a:srgbClr val="FF0000"/>
                </a:solidFill>
              </a:rPr>
              <a:t>. </a:t>
            </a:r>
            <a:endParaRPr lang="en-US" dirty="0" smtClean="0">
              <a:solidFill>
                <a:srgbClr val="FF0000"/>
              </a:solidFill>
            </a:endParaRPr>
          </a:p>
          <a:p>
            <a:pPr algn="l" rtl="0"/>
            <a:r>
              <a:rPr lang="en-US" dirty="0" smtClean="0">
                <a:solidFill>
                  <a:srgbClr val="FF0000"/>
                </a:solidFill>
              </a:rPr>
              <a:t>Gangrenous </a:t>
            </a:r>
            <a:r>
              <a:rPr lang="en-US" dirty="0">
                <a:solidFill>
                  <a:srgbClr val="FF0000"/>
                </a:solidFill>
              </a:rPr>
              <a:t>colitis </a:t>
            </a:r>
            <a:r>
              <a:rPr lang="en-US" dirty="0"/>
              <a:t>is characterized by </a:t>
            </a:r>
            <a:r>
              <a:rPr lang="en-US" dirty="0" smtClean="0"/>
              <a:t>increasing abdominal </a:t>
            </a:r>
            <a:r>
              <a:rPr lang="en-US" dirty="0"/>
              <a:t>tenderness, guarding, rebound tenderness, rising </a:t>
            </a:r>
            <a:r>
              <a:rPr lang="en-US" dirty="0" err="1" smtClean="0"/>
              <a:t>temperature,and</a:t>
            </a:r>
            <a:r>
              <a:rPr lang="en-US" dirty="0" smtClean="0"/>
              <a:t> </a:t>
            </a:r>
            <a:r>
              <a:rPr lang="en-US" dirty="0"/>
              <a:t>paralytic ileus</a:t>
            </a:r>
            <a:r>
              <a:rPr lang="en-US" dirty="0" smtClean="0"/>
              <a:t>.</a:t>
            </a:r>
          </a:p>
          <a:p>
            <a:pPr algn="l" rtl="0"/>
            <a:r>
              <a:rPr lang="en-US" dirty="0" smtClean="0"/>
              <a:t> </a:t>
            </a:r>
            <a:r>
              <a:rPr lang="en-US" dirty="0">
                <a:solidFill>
                  <a:srgbClr val="FF0000"/>
                </a:solidFill>
              </a:rPr>
              <a:t>Abdominal pain </a:t>
            </a:r>
            <a:r>
              <a:rPr lang="en-US" dirty="0"/>
              <a:t>is seen in the </a:t>
            </a:r>
            <a:r>
              <a:rPr lang="en-US" dirty="0" smtClean="0"/>
              <a:t>vast majority </a:t>
            </a:r>
            <a:r>
              <a:rPr lang="en-US" dirty="0"/>
              <a:t>of these patients (86.1%) but </a:t>
            </a:r>
            <a:r>
              <a:rPr lang="en-US" dirty="0">
                <a:solidFill>
                  <a:srgbClr val="FF0000"/>
                </a:solidFill>
              </a:rPr>
              <a:t>rectal bleeding is far </a:t>
            </a:r>
            <a:r>
              <a:rPr lang="en-US" dirty="0" smtClean="0">
                <a:solidFill>
                  <a:srgbClr val="FF0000"/>
                </a:solidFill>
              </a:rPr>
              <a:t>less frequent </a:t>
            </a:r>
            <a:r>
              <a:rPr lang="en-US" dirty="0"/>
              <a:t>(30.6%); </a:t>
            </a:r>
            <a:endParaRPr lang="en-US" dirty="0" smtClean="0"/>
          </a:p>
          <a:p>
            <a:pPr algn="l" rtl="0"/>
            <a:r>
              <a:rPr lang="en-US" dirty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rgbClr val="FF0000"/>
                </a:solidFill>
              </a:rPr>
              <a:t>cute </a:t>
            </a:r>
            <a:r>
              <a:rPr lang="en-US" dirty="0">
                <a:solidFill>
                  <a:srgbClr val="FF0000"/>
                </a:solidFill>
              </a:rPr>
              <a:t>abdominal pain without rectal </a:t>
            </a:r>
            <a:r>
              <a:rPr lang="en-US" dirty="0" smtClean="0">
                <a:solidFill>
                  <a:srgbClr val="FF0000"/>
                </a:solidFill>
              </a:rPr>
              <a:t>bleeding(58.3</a:t>
            </a:r>
            <a:r>
              <a:rPr lang="en-US" dirty="0">
                <a:solidFill>
                  <a:srgbClr val="FF0000"/>
                </a:solidFill>
              </a:rPr>
              <a:t>%) </a:t>
            </a:r>
            <a:r>
              <a:rPr lang="en-US" dirty="0"/>
              <a:t>and </a:t>
            </a:r>
            <a:r>
              <a:rPr lang="en-US" dirty="0" err="1">
                <a:solidFill>
                  <a:srgbClr val="FF0000"/>
                </a:solidFill>
              </a:rPr>
              <a:t>nonbloody</a:t>
            </a:r>
            <a:r>
              <a:rPr lang="en-US" dirty="0">
                <a:solidFill>
                  <a:srgbClr val="FF0000"/>
                </a:solidFill>
              </a:rPr>
              <a:t> diarrhea (27.8%) </a:t>
            </a:r>
            <a:r>
              <a:rPr lang="en-US" dirty="0"/>
              <a:t>are the most </a:t>
            </a:r>
            <a:r>
              <a:rPr lang="en-US" dirty="0" smtClean="0"/>
              <a:t>common clinical </a:t>
            </a:r>
            <a:r>
              <a:rPr lang="en-US" dirty="0"/>
              <a:t>patterns of </a:t>
            </a:r>
            <a:r>
              <a:rPr lang="en-US" dirty="0" smtClean="0"/>
              <a:t>presentation.</a:t>
            </a:r>
            <a:endParaRPr lang="fa-IR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516022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l" rtl="0"/>
            <a:r>
              <a:rPr lang="en-US" dirty="0"/>
              <a:t>Sudden onset of a </a:t>
            </a:r>
            <a:r>
              <a:rPr lang="en-US" dirty="0">
                <a:solidFill>
                  <a:srgbClr val="FF0000"/>
                </a:solidFill>
              </a:rPr>
              <a:t>toxic colitis </a:t>
            </a:r>
            <a:r>
              <a:rPr lang="en-US" dirty="0"/>
              <a:t>with signs of peritonitis and a </a:t>
            </a:r>
            <a:r>
              <a:rPr lang="en-US" dirty="0" smtClean="0"/>
              <a:t>rapidly progressive </a:t>
            </a:r>
            <a:r>
              <a:rPr lang="en-US" dirty="0"/>
              <a:t>course are typical of </a:t>
            </a:r>
            <a:r>
              <a:rPr lang="en-US" dirty="0">
                <a:solidFill>
                  <a:srgbClr val="FF0000"/>
                </a:solidFill>
              </a:rPr>
              <a:t>universal fulminant colitis, </a:t>
            </a:r>
            <a:r>
              <a:rPr lang="en-US" dirty="0" smtClean="0">
                <a:solidFill>
                  <a:srgbClr val="FF0000"/>
                </a:solidFill>
              </a:rPr>
              <a:t>a rare </a:t>
            </a:r>
            <a:r>
              <a:rPr lang="en-US" dirty="0">
                <a:solidFill>
                  <a:srgbClr val="FF0000"/>
                </a:solidFill>
              </a:rPr>
              <a:t>variant of CI</a:t>
            </a:r>
            <a:r>
              <a:rPr lang="en-US" dirty="0" smtClean="0">
                <a:solidFill>
                  <a:srgbClr val="FF0000"/>
                </a:solidFill>
              </a:rPr>
              <a:t>.</a:t>
            </a:r>
          </a:p>
          <a:p>
            <a:pPr algn="l" rtl="0"/>
            <a:r>
              <a:rPr lang="en-US" dirty="0" smtClean="0"/>
              <a:t>The </a:t>
            </a:r>
            <a:r>
              <a:rPr lang="en-US" dirty="0"/>
              <a:t>classic sequential triad is seen </a:t>
            </a:r>
            <a:r>
              <a:rPr lang="en-US" dirty="0" smtClean="0">
                <a:solidFill>
                  <a:srgbClr val="FF0000"/>
                </a:solidFill>
              </a:rPr>
              <a:t>infrequently</a:t>
            </a:r>
            <a:r>
              <a:rPr lang="en-US" dirty="0" smtClean="0"/>
              <a:t>(11.1</a:t>
            </a:r>
            <a:r>
              <a:rPr lang="en-US" dirty="0"/>
              <a:t>%) with this CI variant; </a:t>
            </a:r>
            <a:endParaRPr lang="en-US" dirty="0" smtClean="0"/>
          </a:p>
          <a:p>
            <a:pPr algn="l" rtl="0"/>
            <a:r>
              <a:rPr lang="en-US" dirty="0"/>
              <a:t>S</a:t>
            </a:r>
            <a:r>
              <a:rPr lang="en-US" dirty="0" smtClean="0"/>
              <a:t>ymptoms </a:t>
            </a:r>
            <a:r>
              <a:rPr lang="en-US" dirty="0"/>
              <a:t>of </a:t>
            </a:r>
            <a:r>
              <a:rPr lang="en-US" dirty="0">
                <a:solidFill>
                  <a:srgbClr val="FF0000"/>
                </a:solidFill>
              </a:rPr>
              <a:t>severe abdominal </a:t>
            </a:r>
            <a:r>
              <a:rPr lang="en-US" dirty="0" smtClean="0">
                <a:solidFill>
                  <a:srgbClr val="FF0000"/>
                </a:solidFill>
              </a:rPr>
              <a:t>pain(66.7</a:t>
            </a:r>
            <a:r>
              <a:rPr lang="en-US" dirty="0">
                <a:solidFill>
                  <a:srgbClr val="FF0000"/>
                </a:solidFill>
              </a:rPr>
              <a:t>%) </a:t>
            </a:r>
            <a:r>
              <a:rPr lang="en-US" dirty="0"/>
              <a:t>and </a:t>
            </a:r>
            <a:r>
              <a:rPr lang="en-US" dirty="0">
                <a:solidFill>
                  <a:srgbClr val="FF0000"/>
                </a:solidFill>
              </a:rPr>
              <a:t>rectal bleeding (55.6%) with abdominal tenderness </a:t>
            </a:r>
            <a:r>
              <a:rPr lang="en-US" dirty="0" smtClean="0">
                <a:solidFill>
                  <a:srgbClr val="FF0000"/>
                </a:solidFill>
              </a:rPr>
              <a:t>on physical </a:t>
            </a:r>
            <a:r>
              <a:rPr lang="en-US" dirty="0">
                <a:solidFill>
                  <a:srgbClr val="FF0000"/>
                </a:solidFill>
              </a:rPr>
              <a:t>examination (85.9%) </a:t>
            </a:r>
            <a:r>
              <a:rPr lang="en-US" dirty="0"/>
              <a:t>are the most characteristic </a:t>
            </a:r>
            <a:r>
              <a:rPr lang="en-US" dirty="0" smtClean="0"/>
              <a:t>presentation of </a:t>
            </a:r>
            <a:r>
              <a:rPr lang="en-US" dirty="0">
                <a:solidFill>
                  <a:srgbClr val="FF0000"/>
                </a:solidFill>
              </a:rPr>
              <a:t>universal fulminant </a:t>
            </a:r>
            <a:r>
              <a:rPr lang="en-US" dirty="0" smtClean="0">
                <a:solidFill>
                  <a:srgbClr val="FF0000"/>
                </a:solidFill>
              </a:rPr>
              <a:t>colitis</a:t>
            </a:r>
            <a:r>
              <a:rPr lang="en-US" dirty="0" smtClean="0"/>
              <a:t>.</a:t>
            </a:r>
          </a:p>
          <a:p>
            <a:pPr algn="l" rtl="0"/>
            <a:r>
              <a:rPr lang="en-US" dirty="0">
                <a:solidFill>
                  <a:srgbClr val="FF0000"/>
                </a:solidFill>
              </a:rPr>
              <a:t>CI isolated to the right colon (IRCI) is associated with </a:t>
            </a:r>
            <a:r>
              <a:rPr lang="en-US" dirty="0" smtClean="0">
                <a:solidFill>
                  <a:srgbClr val="FF0000"/>
                </a:solidFill>
              </a:rPr>
              <a:t>higher mortality </a:t>
            </a:r>
            <a:r>
              <a:rPr lang="en-US" dirty="0">
                <a:solidFill>
                  <a:srgbClr val="FF0000"/>
                </a:solidFill>
              </a:rPr>
              <a:t>rates compared with other patterns of </a:t>
            </a:r>
            <a:r>
              <a:rPr lang="en-US" dirty="0" smtClean="0">
                <a:solidFill>
                  <a:srgbClr val="FF0000"/>
                </a:solidFill>
              </a:rPr>
              <a:t>CI.</a:t>
            </a:r>
            <a:endParaRPr lang="fa-IR" dirty="0">
              <a:solidFill>
                <a:srgbClr val="FF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849470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fontScale="92500" lnSpcReduction="10000"/>
          </a:bodyPr>
          <a:lstStyle/>
          <a:p>
            <a:pPr algn="l" rtl="0"/>
            <a:r>
              <a:rPr lang="en-US" dirty="0" smtClean="0">
                <a:solidFill>
                  <a:srgbClr val="FF0000"/>
                </a:solidFill>
              </a:rPr>
              <a:t>The </a:t>
            </a:r>
            <a:r>
              <a:rPr lang="en-US" dirty="0">
                <a:solidFill>
                  <a:srgbClr val="FF0000"/>
                </a:solidFill>
              </a:rPr>
              <a:t>left colon </a:t>
            </a:r>
            <a:r>
              <a:rPr lang="en-US" dirty="0"/>
              <a:t>is most commonly </a:t>
            </a:r>
            <a:r>
              <a:rPr lang="en-US" dirty="0" smtClean="0"/>
              <a:t>affected</a:t>
            </a:r>
            <a:r>
              <a:rPr lang="en-US" dirty="0"/>
              <a:t>, but </a:t>
            </a:r>
            <a:r>
              <a:rPr lang="en-US" dirty="0">
                <a:solidFill>
                  <a:srgbClr val="FF0000"/>
                </a:solidFill>
              </a:rPr>
              <a:t>no colonic </a:t>
            </a:r>
            <a:r>
              <a:rPr lang="en-US" dirty="0" smtClean="0">
                <a:solidFill>
                  <a:srgbClr val="FF0000"/>
                </a:solidFill>
              </a:rPr>
              <a:t>region is </a:t>
            </a:r>
            <a:r>
              <a:rPr lang="en-US" dirty="0">
                <a:solidFill>
                  <a:srgbClr val="FF0000"/>
                </a:solidFill>
              </a:rPr>
              <a:t>spared from involvement</a:t>
            </a:r>
            <a:r>
              <a:rPr lang="en-US" dirty="0" smtClean="0">
                <a:solidFill>
                  <a:srgbClr val="FF0000"/>
                </a:solidFill>
              </a:rPr>
              <a:t>.</a:t>
            </a:r>
          </a:p>
          <a:p>
            <a:pPr algn="l" rtl="0"/>
            <a:r>
              <a:rPr lang="en-US" dirty="0" err="1"/>
              <a:t>P</a:t>
            </a:r>
            <a:r>
              <a:rPr lang="en-US" dirty="0" err="1" smtClean="0"/>
              <a:t>ancolitis</a:t>
            </a:r>
            <a:r>
              <a:rPr lang="en-US" dirty="0" smtClean="0"/>
              <a:t> </a:t>
            </a:r>
            <a:r>
              <a:rPr lang="en-US" dirty="0"/>
              <a:t>and </a:t>
            </a:r>
            <a:r>
              <a:rPr lang="en-US" dirty="0" smtClean="0"/>
              <a:t>IRCI were </a:t>
            </a:r>
            <a:r>
              <a:rPr lang="en-US" dirty="0"/>
              <a:t>seen frequently in patients with </a:t>
            </a:r>
            <a:r>
              <a:rPr lang="en-US" dirty="0">
                <a:solidFill>
                  <a:srgbClr val="FF0000"/>
                </a:solidFill>
              </a:rPr>
              <a:t>sepsis,</a:t>
            </a:r>
            <a:r>
              <a:rPr lang="en-US" dirty="0"/>
              <a:t> and IRCI was </a:t>
            </a:r>
            <a:r>
              <a:rPr lang="en-US" dirty="0" smtClean="0"/>
              <a:t>associated more </a:t>
            </a:r>
            <a:r>
              <a:rPr lang="en-US" dirty="0"/>
              <a:t>frequently in patients with </a:t>
            </a:r>
            <a:r>
              <a:rPr lang="en-US" dirty="0" smtClean="0">
                <a:solidFill>
                  <a:srgbClr val="FF0000"/>
                </a:solidFill>
              </a:rPr>
              <a:t>CAD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FF0000"/>
                </a:solidFill>
              </a:rPr>
              <a:t>CKD </a:t>
            </a:r>
            <a:r>
              <a:rPr lang="en-US" dirty="0"/>
              <a:t>on </a:t>
            </a:r>
            <a:r>
              <a:rPr lang="en-US" dirty="0" smtClean="0"/>
              <a:t>hemodialysis.</a:t>
            </a:r>
          </a:p>
          <a:p>
            <a:pPr algn="l" rtl="0"/>
            <a:r>
              <a:rPr lang="en-US" dirty="0"/>
              <a:t>P</a:t>
            </a:r>
            <a:r>
              <a:rPr lang="en-US" dirty="0" smtClean="0"/>
              <a:t>atients </a:t>
            </a:r>
            <a:r>
              <a:rPr lang="en-US" dirty="0"/>
              <a:t>with IRCI, however, were more likely </a:t>
            </a:r>
            <a:r>
              <a:rPr lang="en-US" dirty="0" smtClean="0"/>
              <a:t>to have </a:t>
            </a:r>
            <a:r>
              <a:rPr lang="en-US" dirty="0">
                <a:solidFill>
                  <a:srgbClr val="FF0000"/>
                </a:solidFill>
              </a:rPr>
              <a:t>renal </a:t>
            </a:r>
            <a:r>
              <a:rPr lang="en-US" dirty="0" smtClean="0">
                <a:solidFill>
                  <a:srgbClr val="FF0000"/>
                </a:solidFill>
              </a:rPr>
              <a:t>failure</a:t>
            </a:r>
            <a:r>
              <a:rPr lang="en-US" dirty="0" smtClean="0"/>
              <a:t>.</a:t>
            </a:r>
          </a:p>
          <a:p>
            <a:pPr algn="l" rtl="0"/>
            <a:r>
              <a:rPr lang="en-US" dirty="0"/>
              <a:t>Colonic blood </a:t>
            </a:r>
            <a:r>
              <a:rPr lang="en-US" dirty="0" smtClean="0"/>
              <a:t>flow </a:t>
            </a:r>
            <a:r>
              <a:rPr lang="en-US" dirty="0"/>
              <a:t>is </a:t>
            </a:r>
            <a:r>
              <a:rPr lang="en-US" dirty="0" smtClean="0"/>
              <a:t>supplied by </a:t>
            </a:r>
            <a:r>
              <a:rPr lang="en-US" dirty="0"/>
              <a:t>three vessels: </a:t>
            </a:r>
            <a:r>
              <a:rPr lang="en-US" dirty="0" smtClean="0"/>
              <a:t>the </a:t>
            </a:r>
            <a:r>
              <a:rPr lang="en-US" dirty="0" smtClean="0">
                <a:solidFill>
                  <a:srgbClr val="FF0000"/>
                </a:solidFill>
              </a:rPr>
              <a:t>SMA</a:t>
            </a:r>
            <a:r>
              <a:rPr lang="en-US" dirty="0" smtClean="0"/>
              <a:t>,</a:t>
            </a:r>
            <a:r>
              <a:rPr lang="en-US" dirty="0" smtClean="0">
                <a:solidFill>
                  <a:srgbClr val="FF0000"/>
                </a:solidFill>
              </a:rPr>
              <a:t>IMA</a:t>
            </a:r>
            <a:r>
              <a:rPr lang="en-US" dirty="0"/>
              <a:t>, and the </a:t>
            </a:r>
            <a:r>
              <a:rPr lang="en-US" dirty="0">
                <a:solidFill>
                  <a:srgbClr val="FF0000"/>
                </a:solidFill>
              </a:rPr>
              <a:t>superior </a:t>
            </a:r>
            <a:r>
              <a:rPr lang="en-US" dirty="0" err="1">
                <a:solidFill>
                  <a:srgbClr val="FF0000"/>
                </a:solidFill>
              </a:rPr>
              <a:t>hemorrhoidal</a:t>
            </a:r>
            <a:r>
              <a:rPr lang="en-US" dirty="0">
                <a:solidFill>
                  <a:srgbClr val="FF0000"/>
                </a:solidFill>
              </a:rPr>
              <a:t> artery</a:t>
            </a:r>
            <a:r>
              <a:rPr lang="en-US" dirty="0" smtClean="0"/>
              <a:t>.</a:t>
            </a:r>
          </a:p>
          <a:p>
            <a:pPr algn="l" rtl="0"/>
            <a:r>
              <a:rPr lang="en-US" dirty="0">
                <a:solidFill>
                  <a:srgbClr val="FF0000"/>
                </a:solidFill>
              </a:rPr>
              <a:t>Vascular </a:t>
            </a:r>
            <a:r>
              <a:rPr lang="en-US" dirty="0" err="1" smtClean="0">
                <a:solidFill>
                  <a:srgbClr val="FF0000"/>
                </a:solidFill>
              </a:rPr>
              <a:t>anatomy</a:t>
            </a:r>
            <a:r>
              <a:rPr lang="en-US" dirty="0" err="1" smtClean="0"/>
              <a:t>,is</a:t>
            </a:r>
            <a:r>
              <a:rPr lang="en-US" dirty="0" smtClean="0"/>
              <a:t> </a:t>
            </a:r>
            <a:r>
              <a:rPr lang="en-US" dirty="0">
                <a:solidFill>
                  <a:srgbClr val="FF0000"/>
                </a:solidFill>
              </a:rPr>
              <a:t>variable</a:t>
            </a:r>
            <a:r>
              <a:rPr lang="en-US" dirty="0"/>
              <a:t> and </a:t>
            </a:r>
            <a:r>
              <a:rPr lang="en-US" dirty="0" smtClean="0"/>
              <a:t>often </a:t>
            </a:r>
            <a:r>
              <a:rPr lang="en-US" dirty="0"/>
              <a:t>individually </a:t>
            </a:r>
            <a:r>
              <a:rPr lang="en-US" dirty="0" smtClean="0">
                <a:solidFill>
                  <a:srgbClr val="FF0000"/>
                </a:solidFill>
              </a:rPr>
              <a:t>unique.</a:t>
            </a:r>
          </a:p>
          <a:p>
            <a:pPr algn="l" rtl="0"/>
            <a:endParaRPr lang="en-US" dirty="0"/>
          </a:p>
          <a:p>
            <a:pPr algn="l" rtl="0"/>
            <a:endParaRPr lang="fa-IR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SEGMENTAL NATURE OF CI</a:t>
            </a:r>
            <a:br>
              <a:rPr lang="en-US" dirty="0"/>
            </a:b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963957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l" rtl="0"/>
            <a:r>
              <a:rPr lang="en-US" dirty="0">
                <a:solidFill>
                  <a:srgbClr val="FF0000"/>
                </a:solidFill>
              </a:rPr>
              <a:t>Watershed areas </a:t>
            </a:r>
            <a:r>
              <a:rPr lang="en-US" dirty="0"/>
              <a:t>of the colon are regions that are particularly susceptible to ischemic insult as a result of their location between two </a:t>
            </a:r>
            <a:r>
              <a:rPr lang="en-US" dirty="0" smtClean="0"/>
              <a:t>different </a:t>
            </a:r>
            <a:r>
              <a:rPr lang="en-US" dirty="0"/>
              <a:t>vascular supplies</a:t>
            </a:r>
            <a:r>
              <a:rPr lang="en-US" dirty="0" smtClean="0"/>
              <a:t>.</a:t>
            </a:r>
            <a:endParaRPr lang="en-US" dirty="0"/>
          </a:p>
          <a:p>
            <a:pPr algn="l" rtl="0"/>
            <a:r>
              <a:rPr lang="en-US" dirty="0" smtClean="0"/>
              <a:t>These </a:t>
            </a:r>
            <a:r>
              <a:rPr lang="en-US" dirty="0"/>
              <a:t>areas include the </a:t>
            </a:r>
            <a:r>
              <a:rPr lang="en-US" dirty="0" smtClean="0">
                <a:solidFill>
                  <a:srgbClr val="FF0000"/>
                </a:solidFill>
              </a:rPr>
              <a:t>splenic flexure </a:t>
            </a:r>
            <a:r>
              <a:rPr lang="en-US" dirty="0"/>
              <a:t>(</a:t>
            </a:r>
            <a:r>
              <a:rPr lang="en-US" dirty="0" smtClean="0">
                <a:solidFill>
                  <a:srgbClr val="FF0000"/>
                </a:solidFill>
              </a:rPr>
              <a:t>Griffith’s </a:t>
            </a:r>
            <a:r>
              <a:rPr lang="en-US" dirty="0">
                <a:solidFill>
                  <a:srgbClr val="FF0000"/>
                </a:solidFill>
              </a:rPr>
              <a:t>point</a:t>
            </a:r>
            <a:r>
              <a:rPr lang="en-US" dirty="0"/>
              <a:t>) and </a:t>
            </a:r>
            <a:r>
              <a:rPr lang="en-US" dirty="0">
                <a:solidFill>
                  <a:srgbClr val="FF0000"/>
                </a:solidFill>
              </a:rPr>
              <a:t>sigmoid colon </a:t>
            </a:r>
            <a:r>
              <a:rPr lang="en-US" dirty="0"/>
              <a:t>(</a:t>
            </a:r>
            <a:r>
              <a:rPr lang="en-US" dirty="0" err="1">
                <a:solidFill>
                  <a:srgbClr val="FF0000"/>
                </a:solidFill>
              </a:rPr>
              <a:t>Sudeck’s</a:t>
            </a:r>
            <a:r>
              <a:rPr lang="en-US" dirty="0">
                <a:solidFill>
                  <a:srgbClr val="FF0000"/>
                </a:solidFill>
              </a:rPr>
              <a:t> point</a:t>
            </a:r>
            <a:r>
              <a:rPr lang="en-US" dirty="0" smtClean="0"/>
              <a:t>).</a:t>
            </a:r>
          </a:p>
          <a:p>
            <a:pPr algn="l" rtl="0"/>
            <a:r>
              <a:rPr lang="en-US" dirty="0" smtClean="0"/>
              <a:t>The </a:t>
            </a:r>
            <a:r>
              <a:rPr lang="en-US" dirty="0" smtClean="0">
                <a:solidFill>
                  <a:srgbClr val="FF0000"/>
                </a:solidFill>
              </a:rPr>
              <a:t>rectum</a:t>
            </a:r>
            <a:r>
              <a:rPr lang="en-US" dirty="0" smtClean="0"/>
              <a:t> </a:t>
            </a:r>
            <a:r>
              <a:rPr lang="en-US" dirty="0"/>
              <a:t>is </a:t>
            </a:r>
            <a:r>
              <a:rPr lang="en-US" dirty="0">
                <a:solidFill>
                  <a:srgbClr val="FF0000"/>
                </a:solidFill>
              </a:rPr>
              <a:t>uncommonly</a:t>
            </a:r>
            <a:r>
              <a:rPr lang="en-US" dirty="0"/>
              <a:t> </a:t>
            </a:r>
            <a:r>
              <a:rPr lang="en-US" dirty="0" smtClean="0"/>
              <a:t>affected </a:t>
            </a:r>
            <a:r>
              <a:rPr lang="en-US" dirty="0"/>
              <a:t>by ischemia because of its </a:t>
            </a:r>
            <a:r>
              <a:rPr lang="en-US" dirty="0" smtClean="0"/>
              <a:t>relatively rich </a:t>
            </a:r>
            <a:r>
              <a:rPr lang="en-US" dirty="0"/>
              <a:t>dual blood supply from both splanchnic and </a:t>
            </a:r>
            <a:r>
              <a:rPr lang="en-US" dirty="0" smtClean="0"/>
              <a:t>systemic arterial systems.</a:t>
            </a:r>
            <a:endParaRPr lang="fa-IR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912430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l" rtl="0"/>
            <a:r>
              <a:rPr lang="en-US" dirty="0" smtClean="0"/>
              <a:t>A search of MEDLINE (</a:t>
            </a:r>
            <a:r>
              <a:rPr lang="en-US" dirty="0" smtClean="0">
                <a:solidFill>
                  <a:srgbClr val="FF0000"/>
                </a:solidFill>
              </a:rPr>
              <a:t>1946 to present</a:t>
            </a:r>
            <a:r>
              <a:rPr lang="en-US" dirty="0" smtClean="0"/>
              <a:t>) and EMBASE (</a:t>
            </a:r>
            <a:r>
              <a:rPr lang="en-US" dirty="0" smtClean="0">
                <a:solidFill>
                  <a:srgbClr val="FF0000"/>
                </a:solidFill>
              </a:rPr>
              <a:t>1980 to present</a:t>
            </a:r>
            <a:r>
              <a:rPr lang="en-US" dirty="0" smtClean="0"/>
              <a:t>) with language restriction to English was conducted using the search terms </a:t>
            </a:r>
            <a:r>
              <a:rPr lang="en-US" dirty="0" smtClean="0">
                <a:solidFill>
                  <a:srgbClr val="FF0000"/>
                </a:solidFill>
              </a:rPr>
              <a:t>ischemic colitis</a:t>
            </a:r>
            <a:r>
              <a:rPr lang="en-US" dirty="0" smtClean="0"/>
              <a:t>, </a:t>
            </a:r>
            <a:r>
              <a:rPr lang="en-US" dirty="0" err="1" smtClean="0">
                <a:solidFill>
                  <a:srgbClr val="FF0000"/>
                </a:solidFill>
              </a:rPr>
              <a:t>ischaemic</a:t>
            </a:r>
            <a:r>
              <a:rPr lang="en-US" dirty="0" smtClean="0">
                <a:solidFill>
                  <a:srgbClr val="FF0000"/>
                </a:solidFill>
              </a:rPr>
              <a:t> colitis, colon </a:t>
            </a:r>
            <a:r>
              <a:rPr lang="en-US" dirty="0" err="1" smtClean="0">
                <a:solidFill>
                  <a:srgbClr val="FF0000"/>
                </a:solidFill>
              </a:rPr>
              <a:t>ischemia,colonic</a:t>
            </a:r>
            <a:r>
              <a:rPr lang="en-US" dirty="0" smtClean="0">
                <a:solidFill>
                  <a:srgbClr val="FF0000"/>
                </a:solidFill>
              </a:rPr>
              <a:t> ischemia, colon </a:t>
            </a:r>
            <a:r>
              <a:rPr lang="en-US" dirty="0" err="1" smtClean="0">
                <a:solidFill>
                  <a:srgbClr val="FF0000"/>
                </a:solidFill>
              </a:rPr>
              <a:t>ischaemia</a:t>
            </a:r>
            <a:r>
              <a:rPr lang="en-US" dirty="0" smtClean="0">
                <a:solidFill>
                  <a:srgbClr val="FF0000"/>
                </a:solidFill>
              </a:rPr>
              <a:t>, colonic </a:t>
            </a:r>
            <a:r>
              <a:rPr lang="en-US" dirty="0" err="1" smtClean="0">
                <a:solidFill>
                  <a:srgbClr val="FF0000"/>
                </a:solidFill>
              </a:rPr>
              <a:t>ischaemia</a:t>
            </a:r>
            <a:r>
              <a:rPr lang="en-US" dirty="0" smtClean="0">
                <a:solidFill>
                  <a:srgbClr val="FF0000"/>
                </a:solidFill>
              </a:rPr>
              <a:t>, colon </a:t>
            </a:r>
            <a:r>
              <a:rPr lang="en-US" dirty="0" err="1" smtClean="0">
                <a:solidFill>
                  <a:srgbClr val="FF0000"/>
                </a:solidFill>
              </a:rPr>
              <a:t>gangrene,colonic</a:t>
            </a:r>
            <a:r>
              <a:rPr lang="en-US" dirty="0" smtClean="0">
                <a:solidFill>
                  <a:srgbClr val="FF0000"/>
                </a:solidFill>
              </a:rPr>
              <a:t> gangrene, colon infarction, colonic infarction, rectal ischemia, rectal </a:t>
            </a:r>
            <a:r>
              <a:rPr lang="en-US" dirty="0" err="1" smtClean="0">
                <a:solidFill>
                  <a:srgbClr val="FF0000"/>
                </a:solidFill>
              </a:rPr>
              <a:t>ischaemia</a:t>
            </a:r>
            <a:r>
              <a:rPr lang="en-US" dirty="0" smtClean="0">
                <a:solidFill>
                  <a:srgbClr val="FF0000"/>
                </a:solidFill>
              </a:rPr>
              <a:t>, ischemic </a:t>
            </a:r>
            <a:r>
              <a:rPr lang="en-US" dirty="0" err="1" smtClean="0">
                <a:solidFill>
                  <a:srgbClr val="FF0000"/>
                </a:solidFill>
              </a:rPr>
              <a:t>proctitis</a:t>
            </a:r>
            <a:r>
              <a:rPr lang="en-US" dirty="0" smtClean="0">
                <a:solidFill>
                  <a:srgbClr val="FF0000"/>
                </a:solidFill>
              </a:rPr>
              <a:t>, </a:t>
            </a:r>
            <a:r>
              <a:rPr lang="en-US" dirty="0" err="1" smtClean="0">
                <a:solidFill>
                  <a:srgbClr val="FF0000"/>
                </a:solidFill>
              </a:rPr>
              <a:t>ischaemic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proctitis,cecal</a:t>
            </a:r>
            <a:r>
              <a:rPr lang="en-US" dirty="0" smtClean="0">
                <a:solidFill>
                  <a:srgbClr val="FF0000"/>
                </a:solidFill>
              </a:rPr>
              <a:t> ischemia, </a:t>
            </a:r>
            <a:r>
              <a:rPr lang="en-US" dirty="0" err="1" smtClean="0">
                <a:solidFill>
                  <a:srgbClr val="FF0000"/>
                </a:solidFill>
              </a:rPr>
              <a:t>cecal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ischaemia</a:t>
            </a:r>
            <a:r>
              <a:rPr lang="en-US" dirty="0" smtClean="0">
                <a:solidFill>
                  <a:srgbClr val="FF0000"/>
                </a:solidFill>
              </a:rPr>
              <a:t>, ischemic colon stricture, </a:t>
            </a:r>
            <a:r>
              <a:rPr lang="en-US" dirty="0" err="1" smtClean="0">
                <a:solidFill>
                  <a:srgbClr val="FF0000"/>
                </a:solidFill>
              </a:rPr>
              <a:t>ischaemic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colon stricture, ischemic colonic stricture, </a:t>
            </a:r>
            <a:r>
              <a:rPr lang="en-US" dirty="0" err="1" smtClean="0">
                <a:solidFill>
                  <a:srgbClr val="FF0000"/>
                </a:solidFill>
              </a:rPr>
              <a:t>ischaemic</a:t>
            </a:r>
            <a:r>
              <a:rPr lang="en-US" dirty="0" smtClean="0">
                <a:solidFill>
                  <a:srgbClr val="FF0000"/>
                </a:solidFill>
              </a:rPr>
              <a:t> colonic stricture, ischemic </a:t>
            </a:r>
            <a:r>
              <a:rPr lang="en-US" dirty="0" err="1" smtClean="0">
                <a:solidFill>
                  <a:srgbClr val="FF0000"/>
                </a:solidFill>
              </a:rPr>
              <a:t>megacolon</a:t>
            </a:r>
            <a:r>
              <a:rPr lang="en-US" dirty="0" smtClean="0">
                <a:solidFill>
                  <a:srgbClr val="FF0000"/>
                </a:solidFill>
              </a:rPr>
              <a:t>, </a:t>
            </a:r>
            <a:r>
              <a:rPr lang="en-US" dirty="0" err="1" smtClean="0">
                <a:solidFill>
                  <a:srgbClr val="FF0000"/>
                </a:solidFill>
              </a:rPr>
              <a:t>ischaemic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megacolon</a:t>
            </a:r>
            <a:r>
              <a:rPr lang="en-US" dirty="0" smtClean="0">
                <a:solidFill>
                  <a:srgbClr val="FF0000"/>
                </a:solidFill>
              </a:rPr>
              <a:t>, colon </a:t>
            </a:r>
            <a:r>
              <a:rPr lang="en-US" dirty="0" err="1" smtClean="0">
                <a:solidFill>
                  <a:srgbClr val="FF0000"/>
                </a:solidFill>
              </a:rPr>
              <a:t>cast,and</a:t>
            </a:r>
            <a:r>
              <a:rPr lang="en-US" dirty="0" smtClean="0">
                <a:solidFill>
                  <a:srgbClr val="FF0000"/>
                </a:solidFill>
              </a:rPr>
              <a:t> colonic cast</a:t>
            </a:r>
            <a:r>
              <a:rPr lang="en-US" dirty="0" smtClean="0"/>
              <a:t>.</a:t>
            </a:r>
            <a:endParaRPr lang="fa-IR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INTRODUCTION</a:t>
            </a:r>
            <a:endParaRPr lang="fa-IR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109491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/>
          </a:bodyPr>
          <a:lstStyle/>
          <a:p>
            <a:pPr algn="l" rtl="0"/>
            <a:r>
              <a:rPr lang="en-US" dirty="0">
                <a:solidFill>
                  <a:srgbClr val="FF0000"/>
                </a:solidFill>
              </a:rPr>
              <a:t>IRCI</a:t>
            </a:r>
            <a:r>
              <a:rPr lang="en-US" dirty="0"/>
              <a:t> has a </a:t>
            </a:r>
            <a:r>
              <a:rPr lang="en-US" dirty="0" smtClean="0"/>
              <a:t>different </a:t>
            </a:r>
            <a:r>
              <a:rPr lang="en-US" dirty="0"/>
              <a:t>clinical </a:t>
            </a:r>
            <a:r>
              <a:rPr lang="en-US" dirty="0" smtClean="0"/>
              <a:t>presentation and ,</a:t>
            </a:r>
            <a:r>
              <a:rPr lang="en-US" dirty="0" smtClean="0">
                <a:solidFill>
                  <a:srgbClr val="FF0000"/>
                </a:solidFill>
              </a:rPr>
              <a:t>abdominal </a:t>
            </a:r>
            <a:r>
              <a:rPr lang="en-US" dirty="0">
                <a:solidFill>
                  <a:srgbClr val="FF0000"/>
                </a:solidFill>
              </a:rPr>
              <a:t>pain without rectal </a:t>
            </a:r>
            <a:r>
              <a:rPr lang="en-US" dirty="0" smtClean="0">
                <a:solidFill>
                  <a:srgbClr val="FF0000"/>
                </a:solidFill>
              </a:rPr>
              <a:t>bleeding(59</a:t>
            </a:r>
            <a:r>
              <a:rPr lang="en-US" dirty="0">
                <a:solidFill>
                  <a:srgbClr val="FF0000"/>
                </a:solidFill>
              </a:rPr>
              <a:t>%)</a:t>
            </a:r>
            <a:r>
              <a:rPr lang="en-US" dirty="0"/>
              <a:t> although when bleeding does occur it </a:t>
            </a:r>
            <a:r>
              <a:rPr lang="en-US" dirty="0">
                <a:solidFill>
                  <a:srgbClr val="FF0000"/>
                </a:solidFill>
              </a:rPr>
              <a:t>may be </a:t>
            </a:r>
            <a:r>
              <a:rPr lang="en-US" dirty="0" smtClean="0">
                <a:solidFill>
                  <a:srgbClr val="FF0000"/>
                </a:solidFill>
              </a:rPr>
              <a:t>severe</a:t>
            </a:r>
            <a:r>
              <a:rPr lang="en-US" dirty="0" smtClean="0"/>
              <a:t>.</a:t>
            </a:r>
          </a:p>
          <a:p>
            <a:pPr algn="l" rtl="0"/>
            <a:r>
              <a:rPr lang="en-US" dirty="0"/>
              <a:t>Patients with IRCI have </a:t>
            </a:r>
            <a:r>
              <a:rPr lang="en-US" dirty="0">
                <a:solidFill>
                  <a:srgbClr val="FF0000"/>
                </a:solidFill>
              </a:rPr>
              <a:t>atrial </a:t>
            </a:r>
            <a:r>
              <a:rPr lang="en-US" dirty="0" smtClean="0">
                <a:solidFill>
                  <a:srgbClr val="FF0000"/>
                </a:solidFill>
              </a:rPr>
              <a:t>fibrillation</a:t>
            </a:r>
            <a:r>
              <a:rPr lang="en-US" dirty="0"/>
              <a:t>, </a:t>
            </a:r>
            <a:r>
              <a:rPr lang="en-US" dirty="0">
                <a:solidFill>
                  <a:srgbClr val="FF0000"/>
                </a:solidFill>
              </a:rPr>
              <a:t>coronary artery </a:t>
            </a:r>
            <a:r>
              <a:rPr lang="en-US" dirty="0" err="1" smtClean="0">
                <a:solidFill>
                  <a:srgbClr val="FF0000"/>
                </a:solidFill>
              </a:rPr>
              <a:t>disease</a:t>
            </a:r>
            <a:r>
              <a:rPr lang="en-US" dirty="0" err="1" smtClean="0"/>
              <a:t>,and</a:t>
            </a:r>
            <a:r>
              <a:rPr lang="en-US" dirty="0" smtClean="0"/>
              <a:t> </a:t>
            </a:r>
            <a:r>
              <a:rPr lang="en-US" dirty="0">
                <a:solidFill>
                  <a:srgbClr val="FF0000"/>
                </a:solidFill>
              </a:rPr>
              <a:t>chronic kidney disease </a:t>
            </a:r>
            <a:r>
              <a:rPr lang="en-US" dirty="0"/>
              <a:t>more frequently than do patients with </a:t>
            </a:r>
            <a:r>
              <a:rPr lang="en-US" dirty="0" smtClean="0"/>
              <a:t>CI affecting </a:t>
            </a:r>
            <a:r>
              <a:rPr lang="en-US" dirty="0"/>
              <a:t>other areas of the </a:t>
            </a:r>
            <a:r>
              <a:rPr lang="en-US" dirty="0" smtClean="0"/>
              <a:t>colon.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92804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/>
              <a:t>IRCI had </a:t>
            </a:r>
            <a:r>
              <a:rPr lang="en-US" dirty="0">
                <a:solidFill>
                  <a:srgbClr val="FF0000"/>
                </a:solidFill>
              </a:rPr>
              <a:t>worse outcomes </a:t>
            </a:r>
            <a:r>
              <a:rPr lang="en-US" dirty="0"/>
              <a:t>for </a:t>
            </a:r>
            <a:r>
              <a:rPr lang="en-US" dirty="0">
                <a:solidFill>
                  <a:srgbClr val="FF0000"/>
                </a:solidFill>
              </a:rPr>
              <a:t>30-day mortality </a:t>
            </a:r>
            <a:r>
              <a:rPr lang="en-US" dirty="0"/>
              <a:t>(22.5% vs. 11.9%, P =0.03), need for </a:t>
            </a:r>
            <a:r>
              <a:rPr lang="en-US" dirty="0">
                <a:solidFill>
                  <a:srgbClr val="FF0000"/>
                </a:solidFill>
              </a:rPr>
              <a:t>surgical intervention </a:t>
            </a:r>
            <a:r>
              <a:rPr lang="en-US" dirty="0"/>
              <a:t>(54.9% vs. 10.9%, P &lt;0.001), and </a:t>
            </a:r>
            <a:r>
              <a:rPr lang="en-US" dirty="0">
                <a:solidFill>
                  <a:srgbClr val="FF0000"/>
                </a:solidFill>
              </a:rPr>
              <a:t>unfavorable outcome</a:t>
            </a:r>
            <a:r>
              <a:rPr lang="en-US" dirty="0" smtClean="0"/>
              <a:t>.</a:t>
            </a:r>
          </a:p>
          <a:p>
            <a:pPr algn="l" rtl="0"/>
            <a:r>
              <a:rPr lang="en-US" dirty="0"/>
              <a:t>In Isolated </a:t>
            </a:r>
            <a:r>
              <a:rPr lang="en-US" dirty="0" err="1"/>
              <a:t>cecal</a:t>
            </a:r>
            <a:r>
              <a:rPr lang="en-US" dirty="0"/>
              <a:t> necrosis 80% of the patients had a </a:t>
            </a:r>
            <a:r>
              <a:rPr lang="en-US" dirty="0">
                <a:solidFill>
                  <a:srgbClr val="FF0000"/>
                </a:solidFill>
              </a:rPr>
              <a:t>history </a:t>
            </a:r>
            <a:r>
              <a:rPr lang="en-US" dirty="0"/>
              <a:t>of cardiovascular disease or </a:t>
            </a:r>
            <a:r>
              <a:rPr lang="en-US" dirty="0" smtClean="0"/>
              <a:t>diabetes</a:t>
            </a:r>
            <a:r>
              <a:rPr lang="en-US" dirty="0"/>
              <a:t>.</a:t>
            </a:r>
            <a:endParaRPr lang="fa-IR" dirty="0"/>
          </a:p>
          <a:p>
            <a:pPr algn="l" rtl="0"/>
            <a:endParaRPr lang="en-US" dirty="0"/>
          </a:p>
          <a:p>
            <a:endParaRPr lang="fa-I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58145115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l" rtl="0"/>
            <a:r>
              <a:rPr lang="en-US" dirty="0" smtClean="0"/>
              <a:t>The </a:t>
            </a:r>
            <a:r>
              <a:rPr lang="en-US" dirty="0" err="1">
                <a:solidFill>
                  <a:srgbClr val="FF0000"/>
                </a:solidFill>
              </a:rPr>
              <a:t>pancolonic</a:t>
            </a:r>
            <a:r>
              <a:rPr lang="en-US" dirty="0"/>
              <a:t> pattern of CI portends a similarly </a:t>
            </a:r>
            <a:r>
              <a:rPr lang="en-US" dirty="0">
                <a:solidFill>
                  <a:srgbClr val="FF0000"/>
                </a:solidFill>
              </a:rPr>
              <a:t>poor </a:t>
            </a:r>
            <a:r>
              <a:rPr lang="en-US" dirty="0" smtClean="0">
                <a:solidFill>
                  <a:srgbClr val="FF0000"/>
                </a:solidFill>
              </a:rPr>
              <a:t>prognosis </a:t>
            </a:r>
            <a:r>
              <a:rPr lang="en-US" dirty="0" smtClean="0"/>
              <a:t>to </a:t>
            </a:r>
            <a:r>
              <a:rPr lang="en-US" dirty="0"/>
              <a:t>that of IRCI</a:t>
            </a:r>
            <a:r>
              <a:rPr lang="en-US" dirty="0" smtClean="0"/>
              <a:t>.</a:t>
            </a:r>
          </a:p>
          <a:p>
            <a:pPr algn="l" rtl="0"/>
            <a:r>
              <a:rPr lang="en-US" dirty="0" smtClean="0"/>
              <a:t>In </a:t>
            </a:r>
            <a:r>
              <a:rPr lang="en-US" dirty="0"/>
              <a:t>this situation, stage </a:t>
            </a:r>
            <a:r>
              <a:rPr lang="en-US" dirty="0">
                <a:solidFill>
                  <a:srgbClr val="FF0000"/>
                </a:solidFill>
              </a:rPr>
              <a:t>V chronic kidney disease </a:t>
            </a:r>
            <a:r>
              <a:rPr lang="en-US" dirty="0"/>
              <a:t>(30.4%) and </a:t>
            </a:r>
            <a:r>
              <a:rPr lang="en-US" dirty="0" smtClean="0">
                <a:solidFill>
                  <a:srgbClr val="FF0000"/>
                </a:solidFill>
              </a:rPr>
              <a:t>peripheral vascular </a:t>
            </a:r>
            <a:r>
              <a:rPr lang="en-US" dirty="0">
                <a:solidFill>
                  <a:srgbClr val="FF0000"/>
                </a:solidFill>
              </a:rPr>
              <a:t>disease </a:t>
            </a:r>
            <a:r>
              <a:rPr lang="en-US" dirty="0"/>
              <a:t>(21.7%) were the most frequent comorbidities, and </a:t>
            </a:r>
            <a:r>
              <a:rPr lang="en-US" dirty="0">
                <a:solidFill>
                  <a:srgbClr val="FF0000"/>
                </a:solidFill>
              </a:rPr>
              <a:t>sepsis</a:t>
            </a:r>
            <a:r>
              <a:rPr lang="en-US" dirty="0"/>
              <a:t> (70%) was the most common </a:t>
            </a:r>
            <a:r>
              <a:rPr lang="en-US" dirty="0" smtClean="0"/>
              <a:t>etiology.</a:t>
            </a:r>
          </a:p>
          <a:p>
            <a:pPr algn="l" rtl="0"/>
            <a:r>
              <a:rPr lang="en-US" dirty="0"/>
              <a:t>When </a:t>
            </a:r>
            <a:r>
              <a:rPr lang="en-US" dirty="0" err="1">
                <a:solidFill>
                  <a:srgbClr val="FF0000"/>
                </a:solidFill>
              </a:rPr>
              <a:t>pancolonic</a:t>
            </a:r>
            <a:r>
              <a:rPr lang="en-US" dirty="0"/>
              <a:t> </a:t>
            </a:r>
            <a:r>
              <a:rPr lang="en-US" dirty="0" smtClean="0"/>
              <a:t>involvement is </a:t>
            </a:r>
            <a:r>
              <a:rPr lang="en-US" dirty="0"/>
              <a:t>observed, there probably was </a:t>
            </a:r>
            <a:r>
              <a:rPr lang="en-US" dirty="0" err="1">
                <a:solidFill>
                  <a:srgbClr val="FF0000"/>
                </a:solidFill>
              </a:rPr>
              <a:t>hypoperfusion</a:t>
            </a:r>
            <a:r>
              <a:rPr lang="en-US" dirty="0"/>
              <a:t> in both </a:t>
            </a:r>
            <a:r>
              <a:rPr lang="en-US" dirty="0" smtClean="0"/>
              <a:t>the SMA </a:t>
            </a:r>
            <a:r>
              <a:rPr lang="en-US" dirty="0"/>
              <a:t>and IMA circulations and the risk factors associated </a:t>
            </a:r>
            <a:r>
              <a:rPr lang="en-US" dirty="0" smtClean="0"/>
              <a:t>with such </a:t>
            </a:r>
            <a:r>
              <a:rPr lang="en-US" dirty="0"/>
              <a:t>an episode likely forecast a worse outcome.</a:t>
            </a:r>
            <a:endParaRPr lang="fa-IR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695219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472608"/>
          </a:xfrm>
        </p:spPr>
        <p:txBody>
          <a:bodyPr>
            <a:normAutofit fontScale="92500" lnSpcReduction="10000"/>
          </a:bodyPr>
          <a:lstStyle/>
          <a:p>
            <a:pPr algn="l" rtl="0"/>
            <a:r>
              <a:rPr lang="en-US" dirty="0">
                <a:solidFill>
                  <a:srgbClr val="FF0000"/>
                </a:solidFill>
              </a:rPr>
              <a:t>Recurrence of CI </a:t>
            </a:r>
            <a:r>
              <a:rPr lang="en-US" dirty="0"/>
              <a:t>is said to occur when a patient has </a:t>
            </a:r>
            <a:r>
              <a:rPr lang="en-US" dirty="0">
                <a:solidFill>
                  <a:srgbClr val="FF0000"/>
                </a:solidFill>
              </a:rPr>
              <a:t>one </a:t>
            </a:r>
            <a:r>
              <a:rPr lang="en-US" dirty="0" smtClean="0">
                <a:solidFill>
                  <a:srgbClr val="FF0000"/>
                </a:solidFill>
              </a:rPr>
              <a:t>discrete </a:t>
            </a:r>
            <a:r>
              <a:rPr lang="en-US" dirty="0" smtClean="0"/>
              <a:t>episode </a:t>
            </a:r>
            <a:r>
              <a:rPr lang="en-US" dirty="0"/>
              <a:t>that </a:t>
            </a:r>
            <a:r>
              <a:rPr lang="en-US" dirty="0">
                <a:solidFill>
                  <a:srgbClr val="FF0000"/>
                </a:solidFill>
              </a:rPr>
              <a:t>resolves</a:t>
            </a:r>
            <a:r>
              <a:rPr lang="en-US" dirty="0"/>
              <a:t> and the patient subsequently </a:t>
            </a:r>
            <a:r>
              <a:rPr lang="en-US" dirty="0" smtClean="0">
                <a:solidFill>
                  <a:srgbClr val="FF0000"/>
                </a:solidFill>
              </a:rPr>
              <a:t>re-presents</a:t>
            </a:r>
            <a:r>
              <a:rPr lang="en-US" dirty="0" smtClean="0"/>
              <a:t> with </a:t>
            </a:r>
            <a:r>
              <a:rPr lang="en-US" dirty="0"/>
              <a:t>similar symptoms and has another independent diagnosis </a:t>
            </a:r>
            <a:r>
              <a:rPr lang="en-US" dirty="0" smtClean="0"/>
              <a:t>of CI.</a:t>
            </a:r>
          </a:p>
          <a:p>
            <a:pPr algn="l" rtl="0"/>
            <a:r>
              <a:rPr lang="en-US" dirty="0" smtClean="0">
                <a:solidFill>
                  <a:srgbClr val="FF0000"/>
                </a:solidFill>
              </a:rPr>
              <a:t>Defining </a:t>
            </a:r>
            <a:r>
              <a:rPr lang="en-US" dirty="0">
                <a:solidFill>
                  <a:srgbClr val="FF0000"/>
                </a:solidFill>
              </a:rPr>
              <a:t>the frequency and timing of recurrences is </a:t>
            </a:r>
            <a:r>
              <a:rPr lang="en-US" dirty="0" err="1" smtClean="0">
                <a:solidFill>
                  <a:srgbClr val="FF0000"/>
                </a:solidFill>
              </a:rPr>
              <a:t>challenging</a:t>
            </a:r>
            <a:r>
              <a:rPr lang="en-US" dirty="0" err="1" smtClean="0"/>
              <a:t>,however</a:t>
            </a:r>
            <a:r>
              <a:rPr lang="en-US" dirty="0"/>
              <a:t>, given the usually benign self-limited nature of </a:t>
            </a:r>
            <a:r>
              <a:rPr lang="en-US" dirty="0" smtClean="0"/>
              <a:t>CI and </a:t>
            </a:r>
            <a:r>
              <a:rPr lang="en-US" dirty="0"/>
              <a:t>the fact that many patients with mild disease may not </a:t>
            </a:r>
            <a:r>
              <a:rPr lang="en-US" dirty="0" smtClean="0"/>
              <a:t>seek medical </a:t>
            </a:r>
            <a:r>
              <a:rPr lang="en-US" dirty="0"/>
              <a:t>attention</a:t>
            </a:r>
            <a:r>
              <a:rPr lang="en-US" dirty="0" smtClean="0"/>
              <a:t>;</a:t>
            </a:r>
          </a:p>
          <a:p>
            <a:pPr algn="l" rtl="0"/>
            <a:r>
              <a:rPr lang="en-US" dirty="0" smtClean="0"/>
              <a:t>There </a:t>
            </a:r>
            <a:r>
              <a:rPr lang="en-US" dirty="0"/>
              <a:t>is also a lack of appropriate </a:t>
            </a:r>
            <a:r>
              <a:rPr lang="en-US" dirty="0" smtClean="0"/>
              <a:t>follow-up in </a:t>
            </a:r>
            <a:r>
              <a:rPr lang="en-US" dirty="0"/>
              <a:t>the current literature</a:t>
            </a:r>
            <a:r>
              <a:rPr lang="en-US" dirty="0" smtClean="0"/>
              <a:t>.</a:t>
            </a:r>
          </a:p>
          <a:p>
            <a:pPr algn="l" rtl="0"/>
            <a:r>
              <a:rPr lang="en-US" dirty="0">
                <a:solidFill>
                  <a:srgbClr val="FF0000"/>
                </a:solidFill>
              </a:rPr>
              <a:t>Some series </a:t>
            </a:r>
            <a:r>
              <a:rPr lang="en-US" dirty="0" smtClean="0"/>
              <a:t>with a </a:t>
            </a:r>
            <a:r>
              <a:rPr lang="en-US" dirty="0">
                <a:solidFill>
                  <a:srgbClr val="FF0000"/>
                </a:solidFill>
              </a:rPr>
              <a:t>5-year</a:t>
            </a:r>
            <a:r>
              <a:rPr lang="en-US" dirty="0"/>
              <a:t> follow-up have shown </a:t>
            </a:r>
            <a:r>
              <a:rPr lang="en-US" dirty="0">
                <a:solidFill>
                  <a:srgbClr val="FF0000"/>
                </a:solidFill>
              </a:rPr>
              <a:t>no </a:t>
            </a:r>
            <a:r>
              <a:rPr lang="en-US" dirty="0" smtClean="0">
                <a:solidFill>
                  <a:srgbClr val="FF0000"/>
                </a:solidFill>
              </a:rPr>
              <a:t>recurrence</a:t>
            </a:r>
            <a:r>
              <a:rPr lang="en-US" dirty="0" smtClean="0"/>
              <a:t>, whereas others </a:t>
            </a:r>
            <a:r>
              <a:rPr lang="en-US" dirty="0"/>
              <a:t>detail recurrence rates of CI that range from 6.8 to 16.0</a:t>
            </a:r>
            <a:r>
              <a:rPr lang="en-US" dirty="0" smtClean="0"/>
              <a:t>%.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RECURRENT AND CHRONIC CI</a:t>
            </a:r>
            <a:endParaRPr lang="fa-IR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2887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l" rtl="0"/>
            <a:r>
              <a:rPr lang="en-US" dirty="0" smtClean="0"/>
              <a:t>The </a:t>
            </a:r>
            <a:r>
              <a:rPr lang="en-US" dirty="0">
                <a:solidFill>
                  <a:srgbClr val="FF0000"/>
                </a:solidFill>
              </a:rPr>
              <a:t>most common symptoms </a:t>
            </a:r>
            <a:r>
              <a:rPr lang="en-US" dirty="0"/>
              <a:t>of </a:t>
            </a:r>
            <a:r>
              <a:rPr lang="en-US" dirty="0" smtClean="0"/>
              <a:t>recurrence are </a:t>
            </a:r>
            <a:r>
              <a:rPr lang="en-US" dirty="0">
                <a:solidFill>
                  <a:srgbClr val="FF0000"/>
                </a:solidFill>
              </a:rPr>
              <a:t>abdominal pain, diarrhea, and </a:t>
            </a:r>
            <a:r>
              <a:rPr lang="en-US" dirty="0" err="1">
                <a:solidFill>
                  <a:srgbClr val="FF0000"/>
                </a:solidFill>
              </a:rPr>
              <a:t>hematochezia</a:t>
            </a:r>
            <a:r>
              <a:rPr lang="en-US" dirty="0"/>
              <a:t>, </a:t>
            </a:r>
            <a:r>
              <a:rPr lang="en-US" dirty="0" smtClean="0"/>
              <a:t>although the </a:t>
            </a:r>
            <a:r>
              <a:rPr lang="en-US" dirty="0">
                <a:solidFill>
                  <a:srgbClr val="FF0000"/>
                </a:solidFill>
              </a:rPr>
              <a:t>frequency </a:t>
            </a:r>
            <a:r>
              <a:rPr lang="en-US" dirty="0"/>
              <a:t>of these symptoms was not </a:t>
            </a:r>
            <a:r>
              <a:rPr lang="en-US" dirty="0" smtClean="0"/>
              <a:t>provided.</a:t>
            </a:r>
          </a:p>
          <a:p>
            <a:pPr algn="l" rtl="0"/>
            <a:r>
              <a:rPr lang="en-US" dirty="0" smtClean="0"/>
              <a:t>Patients </a:t>
            </a:r>
            <a:r>
              <a:rPr lang="en-US" dirty="0"/>
              <a:t>with </a:t>
            </a:r>
            <a:r>
              <a:rPr lang="en-US" dirty="0" smtClean="0">
                <a:solidFill>
                  <a:srgbClr val="FF0000"/>
                </a:solidFill>
              </a:rPr>
              <a:t>coronary artery </a:t>
            </a:r>
            <a:r>
              <a:rPr lang="en-US" dirty="0">
                <a:solidFill>
                  <a:srgbClr val="FF0000"/>
                </a:solidFill>
              </a:rPr>
              <a:t>disease </a:t>
            </a:r>
            <a:r>
              <a:rPr lang="en-US" dirty="0"/>
              <a:t>and </a:t>
            </a:r>
            <a:r>
              <a:rPr lang="en-US" dirty="0">
                <a:solidFill>
                  <a:srgbClr val="FF0000"/>
                </a:solidFill>
              </a:rPr>
              <a:t>elevated serum </a:t>
            </a:r>
            <a:r>
              <a:rPr lang="en-US" dirty="0" err="1">
                <a:solidFill>
                  <a:srgbClr val="FF0000"/>
                </a:solidFill>
              </a:rPr>
              <a:t>creatinine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were 3.5- </a:t>
            </a:r>
            <a:r>
              <a:rPr lang="en-US" dirty="0" smtClean="0"/>
              <a:t>and 1.01-fold </a:t>
            </a:r>
            <a:r>
              <a:rPr lang="en-US" dirty="0"/>
              <a:t>more likely to have a recurrence, </a:t>
            </a:r>
            <a:r>
              <a:rPr lang="en-US" dirty="0" smtClean="0"/>
              <a:t>respectively.</a:t>
            </a:r>
          </a:p>
          <a:p>
            <a:pPr algn="l" rtl="0"/>
            <a:r>
              <a:rPr lang="en-US" dirty="0"/>
              <a:t>In sum, although </a:t>
            </a:r>
            <a:r>
              <a:rPr lang="en-US" dirty="0">
                <a:solidFill>
                  <a:srgbClr val="FF0000"/>
                </a:solidFill>
              </a:rPr>
              <a:t>recurrence </a:t>
            </a:r>
            <a:r>
              <a:rPr lang="en-US" dirty="0"/>
              <a:t>of CI does occur, it </a:t>
            </a:r>
            <a:r>
              <a:rPr lang="en-US" dirty="0" smtClean="0"/>
              <a:t>appears to </a:t>
            </a:r>
            <a:r>
              <a:rPr lang="en-US" dirty="0"/>
              <a:t>be </a:t>
            </a:r>
            <a:r>
              <a:rPr lang="en-US" dirty="0">
                <a:solidFill>
                  <a:srgbClr val="FF0000"/>
                </a:solidFill>
              </a:rPr>
              <a:t>uncommon</a:t>
            </a:r>
            <a:r>
              <a:rPr lang="en-US" dirty="0"/>
              <a:t> and the presentation and course seem to be </a:t>
            </a:r>
            <a:r>
              <a:rPr lang="en-US" dirty="0" smtClean="0"/>
              <a:t>the </a:t>
            </a:r>
            <a:r>
              <a:rPr lang="en-US" dirty="0" smtClean="0">
                <a:solidFill>
                  <a:srgbClr val="FF0000"/>
                </a:solidFill>
              </a:rPr>
              <a:t>same </a:t>
            </a:r>
            <a:r>
              <a:rPr lang="en-US" dirty="0">
                <a:solidFill>
                  <a:srgbClr val="FF0000"/>
                </a:solidFill>
              </a:rPr>
              <a:t>as those of the initial episode; </a:t>
            </a:r>
            <a:endParaRPr lang="en-US" dirty="0" smtClean="0">
              <a:solidFill>
                <a:srgbClr val="FF0000"/>
              </a:solidFill>
            </a:endParaRPr>
          </a:p>
          <a:p>
            <a:pPr algn="l" rtl="0"/>
            <a:r>
              <a:rPr lang="en-US" dirty="0"/>
              <a:t>T</a:t>
            </a:r>
            <a:r>
              <a:rPr lang="en-US" dirty="0" smtClean="0"/>
              <a:t>ime </a:t>
            </a:r>
            <a:r>
              <a:rPr lang="en-US" dirty="0"/>
              <a:t>to recurrence needs </a:t>
            </a:r>
            <a:r>
              <a:rPr lang="en-US" dirty="0" smtClean="0"/>
              <a:t>to be </a:t>
            </a:r>
            <a:r>
              <a:rPr lang="en-US" dirty="0"/>
              <a:t>assessed further.</a:t>
            </a:r>
            <a:endParaRPr lang="en-US" dirty="0" smtClean="0"/>
          </a:p>
          <a:p>
            <a:pPr algn="l" rtl="0"/>
            <a:endParaRPr lang="fa-IR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16678334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l" rtl="0"/>
            <a:r>
              <a:rPr lang="en-US" dirty="0">
                <a:solidFill>
                  <a:srgbClr val="FF0000"/>
                </a:solidFill>
              </a:rPr>
              <a:t>Chronic segmental colitis </a:t>
            </a:r>
            <a:r>
              <a:rPr lang="en-US" dirty="0"/>
              <a:t>should be </a:t>
            </a:r>
            <a:r>
              <a:rPr lang="en-US" dirty="0" smtClean="0"/>
              <a:t>defined </a:t>
            </a:r>
            <a:r>
              <a:rPr lang="en-US" dirty="0"/>
              <a:t>clinically </a:t>
            </a:r>
            <a:r>
              <a:rPr lang="en-US" dirty="0" smtClean="0"/>
              <a:t>by </a:t>
            </a:r>
            <a:r>
              <a:rPr lang="en-US" dirty="0" smtClean="0">
                <a:solidFill>
                  <a:srgbClr val="FF0000"/>
                </a:solidFill>
              </a:rPr>
              <a:t>more </a:t>
            </a:r>
            <a:r>
              <a:rPr lang="en-US" dirty="0">
                <a:solidFill>
                  <a:srgbClr val="FF0000"/>
                </a:solidFill>
              </a:rPr>
              <a:t>than 3 months </a:t>
            </a:r>
            <a:r>
              <a:rPr lang="en-US" dirty="0"/>
              <a:t>of typical symptoms and biopsy </a:t>
            </a:r>
            <a:r>
              <a:rPr lang="en-US" dirty="0" smtClean="0"/>
              <a:t>confirmation showing </a:t>
            </a:r>
            <a:r>
              <a:rPr lang="en-US" dirty="0"/>
              <a:t>histologic evidence compatible with or characteristic </a:t>
            </a:r>
            <a:r>
              <a:rPr lang="en-US" dirty="0" smtClean="0"/>
              <a:t>of CI.</a:t>
            </a:r>
          </a:p>
          <a:p>
            <a:pPr algn="l" rtl="0"/>
            <a:r>
              <a:rPr lang="en-US" dirty="0" smtClean="0"/>
              <a:t>The </a:t>
            </a:r>
            <a:r>
              <a:rPr lang="en-US" dirty="0"/>
              <a:t>classic </a:t>
            </a:r>
            <a:r>
              <a:rPr lang="en-US" dirty="0">
                <a:solidFill>
                  <a:srgbClr val="FF0000"/>
                </a:solidFill>
              </a:rPr>
              <a:t>sequence of abdominal pain and urgent desire </a:t>
            </a:r>
            <a:r>
              <a:rPr lang="en-US" dirty="0" smtClean="0">
                <a:solidFill>
                  <a:srgbClr val="FF0000"/>
                </a:solidFill>
              </a:rPr>
              <a:t>to defecate </a:t>
            </a:r>
            <a:r>
              <a:rPr lang="en-US" dirty="0">
                <a:solidFill>
                  <a:srgbClr val="FF0000"/>
                </a:solidFill>
              </a:rPr>
              <a:t>followed by bloody diarrhea (32.3%) </a:t>
            </a:r>
            <a:r>
              <a:rPr lang="en-US" dirty="0"/>
              <a:t>is the most </a:t>
            </a:r>
            <a:r>
              <a:rPr lang="en-US" dirty="0" smtClean="0"/>
              <a:t>common presentation</a:t>
            </a:r>
            <a:r>
              <a:rPr lang="en-US" dirty="0"/>
              <a:t>, although </a:t>
            </a:r>
            <a:r>
              <a:rPr lang="en-US" dirty="0">
                <a:solidFill>
                  <a:srgbClr val="FF0000"/>
                </a:solidFill>
              </a:rPr>
              <a:t>rectal bleeding without prior </a:t>
            </a:r>
            <a:r>
              <a:rPr lang="en-US" dirty="0" smtClean="0">
                <a:solidFill>
                  <a:srgbClr val="FF0000"/>
                </a:solidFill>
              </a:rPr>
              <a:t>abdominal pains </a:t>
            </a:r>
            <a:r>
              <a:rPr lang="en-US" dirty="0">
                <a:solidFill>
                  <a:srgbClr val="FF0000"/>
                </a:solidFill>
              </a:rPr>
              <a:t>is </a:t>
            </a:r>
            <a:r>
              <a:rPr lang="en-US" dirty="0"/>
              <a:t>also seen (30.8</a:t>
            </a:r>
            <a:r>
              <a:rPr lang="en-US" dirty="0" smtClean="0"/>
              <a:t>%).</a:t>
            </a:r>
          </a:p>
          <a:p>
            <a:pPr algn="l" rtl="0"/>
            <a:r>
              <a:rPr lang="en-US" dirty="0">
                <a:solidFill>
                  <a:srgbClr val="FF0000"/>
                </a:solidFill>
              </a:rPr>
              <a:t>Recurrent fever</a:t>
            </a:r>
            <a:r>
              <a:rPr lang="en-US" dirty="0"/>
              <a:t>, </a:t>
            </a:r>
            <a:r>
              <a:rPr lang="en-US" dirty="0">
                <a:solidFill>
                  <a:srgbClr val="FF0000"/>
                </a:solidFill>
              </a:rPr>
              <a:t>leukocytosis, </a:t>
            </a:r>
            <a:r>
              <a:rPr lang="en-US" dirty="0" smtClean="0"/>
              <a:t>and </a:t>
            </a:r>
            <a:r>
              <a:rPr lang="en-US" dirty="0" smtClean="0">
                <a:solidFill>
                  <a:srgbClr val="FF0000"/>
                </a:solidFill>
              </a:rPr>
              <a:t>septicemia</a:t>
            </a:r>
            <a:r>
              <a:rPr lang="en-US" dirty="0" smtClean="0"/>
              <a:t> </a:t>
            </a:r>
            <a:r>
              <a:rPr lang="en-US" dirty="0"/>
              <a:t>suggest presence of an area of segmental colitis that </a:t>
            </a:r>
            <a:r>
              <a:rPr lang="en-US" dirty="0" smtClean="0"/>
              <a:t>is continually </a:t>
            </a:r>
            <a:r>
              <a:rPr lang="en-US" dirty="0"/>
              <a:t>providing a portal of entry for colonic bacteria.</a:t>
            </a:r>
            <a:endParaRPr lang="fa-IR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09473789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l" rtl="0"/>
            <a:r>
              <a:rPr lang="en-US" dirty="0"/>
              <a:t>It has been suggested by </a:t>
            </a:r>
            <a:r>
              <a:rPr lang="en-US" dirty="0" smtClean="0"/>
              <a:t>Wakefield </a:t>
            </a:r>
            <a:r>
              <a:rPr lang="en-US" dirty="0"/>
              <a:t>and </a:t>
            </a:r>
            <a:r>
              <a:rPr lang="en-US" dirty="0" smtClean="0"/>
              <a:t>colleagues that </a:t>
            </a:r>
            <a:r>
              <a:rPr lang="en-US" dirty="0" smtClean="0">
                <a:solidFill>
                  <a:srgbClr val="FF0000"/>
                </a:solidFill>
              </a:rPr>
              <a:t>small multifocal gastrointestinal </a:t>
            </a:r>
            <a:r>
              <a:rPr lang="en-US" dirty="0">
                <a:solidFill>
                  <a:srgbClr val="FF0000"/>
                </a:solidFill>
              </a:rPr>
              <a:t>infarction </a:t>
            </a:r>
            <a:r>
              <a:rPr lang="en-US" dirty="0"/>
              <a:t>and </a:t>
            </a:r>
            <a:r>
              <a:rPr lang="en-US" dirty="0">
                <a:solidFill>
                  <a:srgbClr val="FF0000"/>
                </a:solidFill>
              </a:rPr>
              <a:t>repetitive </a:t>
            </a:r>
            <a:r>
              <a:rPr lang="en-US" dirty="0" smtClean="0">
                <a:solidFill>
                  <a:srgbClr val="FF0000"/>
                </a:solidFill>
              </a:rPr>
              <a:t>thrombotic mesenteric </a:t>
            </a:r>
            <a:r>
              <a:rPr lang="en-US" dirty="0" err="1">
                <a:solidFill>
                  <a:srgbClr val="FF0000"/>
                </a:solidFill>
              </a:rPr>
              <a:t>microvascular</a:t>
            </a:r>
            <a:r>
              <a:rPr lang="en-US" dirty="0">
                <a:solidFill>
                  <a:srgbClr val="FF0000"/>
                </a:solidFill>
              </a:rPr>
              <a:t> occlusion </a:t>
            </a:r>
            <a:r>
              <a:rPr lang="en-US" dirty="0"/>
              <a:t>may play an </a:t>
            </a:r>
            <a:r>
              <a:rPr lang="en-US" dirty="0" smtClean="0"/>
              <a:t>etiologic role </a:t>
            </a:r>
            <a:r>
              <a:rPr lang="en-US" dirty="0"/>
              <a:t>in IBD</a:t>
            </a:r>
            <a:r>
              <a:rPr lang="en-US" dirty="0" smtClean="0"/>
              <a:t>.</a:t>
            </a:r>
          </a:p>
          <a:p>
            <a:pPr algn="l" rtl="0"/>
            <a:r>
              <a:rPr lang="en-US" dirty="0">
                <a:solidFill>
                  <a:srgbClr val="FF0000"/>
                </a:solidFill>
              </a:rPr>
              <a:t>A vascular etiology for IBD </a:t>
            </a:r>
            <a:r>
              <a:rPr lang="en-US" dirty="0"/>
              <a:t>is supported further </a:t>
            </a:r>
            <a:r>
              <a:rPr lang="en-US" dirty="0" smtClean="0"/>
              <a:t>by studies </a:t>
            </a:r>
            <a:r>
              <a:rPr lang="en-US" dirty="0"/>
              <a:t>showing that </a:t>
            </a:r>
            <a:r>
              <a:rPr lang="en-US" dirty="0">
                <a:solidFill>
                  <a:srgbClr val="FF0000"/>
                </a:solidFill>
              </a:rPr>
              <a:t>IBD occurs less frequently </a:t>
            </a:r>
            <a:r>
              <a:rPr lang="en-US" dirty="0"/>
              <a:t>in patients </a:t>
            </a:r>
            <a:r>
              <a:rPr lang="en-US" dirty="0" smtClean="0"/>
              <a:t>with </a:t>
            </a:r>
            <a:r>
              <a:rPr lang="en-US" dirty="0" smtClean="0">
                <a:solidFill>
                  <a:srgbClr val="FF0000"/>
                </a:solidFill>
              </a:rPr>
              <a:t>inherited </a:t>
            </a:r>
            <a:r>
              <a:rPr lang="en-US" dirty="0">
                <a:solidFill>
                  <a:srgbClr val="FF0000"/>
                </a:solidFill>
              </a:rPr>
              <a:t>disorders of coagulation </a:t>
            </a:r>
            <a:r>
              <a:rPr lang="en-US" dirty="0"/>
              <a:t>(e.g., hemophilia or von </a:t>
            </a:r>
            <a:r>
              <a:rPr lang="en-US" dirty="0" err="1" smtClean="0"/>
              <a:t>Willebrand’s</a:t>
            </a:r>
            <a:r>
              <a:rPr lang="en-US" dirty="0" smtClean="0"/>
              <a:t> disease</a:t>
            </a:r>
            <a:r>
              <a:rPr lang="en-US" dirty="0"/>
              <a:t>) and that </a:t>
            </a:r>
            <a:r>
              <a:rPr lang="en-US" dirty="0">
                <a:solidFill>
                  <a:srgbClr val="FF0000"/>
                </a:solidFill>
              </a:rPr>
              <a:t>smoking</a:t>
            </a:r>
            <a:r>
              <a:rPr lang="en-US" dirty="0"/>
              <a:t> has a deleterious </a:t>
            </a:r>
            <a:r>
              <a:rPr lang="en-US" dirty="0" smtClean="0"/>
              <a:t>effect </a:t>
            </a:r>
            <a:r>
              <a:rPr lang="en-US" dirty="0"/>
              <a:t>on </a:t>
            </a:r>
            <a:r>
              <a:rPr lang="en-US" dirty="0" smtClean="0"/>
              <a:t>the progression </a:t>
            </a:r>
            <a:r>
              <a:rPr lang="en-US" dirty="0"/>
              <a:t>of </a:t>
            </a:r>
            <a:r>
              <a:rPr lang="en-US" dirty="0" err="1"/>
              <a:t>Crohn’s</a:t>
            </a:r>
            <a:r>
              <a:rPr lang="en-US" dirty="0"/>
              <a:t> </a:t>
            </a:r>
            <a:r>
              <a:rPr lang="en-US" dirty="0" smtClean="0"/>
              <a:t>disease.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27023700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/>
              <a:t>Some authors hypothesize that a </a:t>
            </a:r>
            <a:r>
              <a:rPr lang="en-US" dirty="0">
                <a:solidFill>
                  <a:srgbClr val="FF0000"/>
                </a:solidFill>
              </a:rPr>
              <a:t>chronic colitis </a:t>
            </a:r>
            <a:r>
              <a:rPr lang="en-US" dirty="0"/>
              <a:t>might be the intervening process between an initial diagnosis of CI and the development of a </a:t>
            </a:r>
            <a:r>
              <a:rPr lang="en-US" dirty="0">
                <a:solidFill>
                  <a:srgbClr val="FF0000"/>
                </a:solidFill>
              </a:rPr>
              <a:t>stricture</a:t>
            </a:r>
            <a:r>
              <a:rPr lang="en-US" dirty="0"/>
              <a:t>, but the studies that proposed this failed to characterize the </a:t>
            </a:r>
            <a:r>
              <a:rPr lang="en-US" dirty="0">
                <a:solidFill>
                  <a:srgbClr val="FF0000"/>
                </a:solidFill>
              </a:rPr>
              <a:t>intervening time </a:t>
            </a:r>
            <a:r>
              <a:rPr lang="en-US" dirty="0"/>
              <a:t>when the chronic colitis might be evolving into a stricture.</a:t>
            </a:r>
            <a:endParaRPr lang="fa-IR" dirty="0"/>
          </a:p>
          <a:p>
            <a:pPr algn="l" rtl="0"/>
            <a:endParaRPr lang="fa-I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2617900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dirty="0"/>
              <a:t>By comparing severe disease with mild </a:t>
            </a:r>
            <a:r>
              <a:rPr lang="en-US" dirty="0" err="1" smtClean="0"/>
              <a:t>disease,these</a:t>
            </a:r>
            <a:r>
              <a:rPr lang="en-US" dirty="0" smtClean="0"/>
              <a:t> </a:t>
            </a:r>
            <a:r>
              <a:rPr lang="en-US" dirty="0"/>
              <a:t>studies sought to identify </a:t>
            </a:r>
            <a:r>
              <a:rPr lang="en-US" dirty="0" smtClean="0">
                <a:solidFill>
                  <a:srgbClr val="FF0000"/>
                </a:solidFill>
              </a:rPr>
              <a:t>specific </a:t>
            </a:r>
            <a:r>
              <a:rPr lang="en-US" dirty="0">
                <a:solidFill>
                  <a:srgbClr val="FF0000"/>
                </a:solidFill>
              </a:rPr>
              <a:t>blood test alterations </a:t>
            </a:r>
            <a:r>
              <a:rPr lang="en-US" dirty="0" smtClean="0"/>
              <a:t>that were </a:t>
            </a:r>
            <a:r>
              <a:rPr lang="en-US" dirty="0"/>
              <a:t>associated with </a:t>
            </a:r>
            <a:r>
              <a:rPr lang="en-US" dirty="0">
                <a:solidFill>
                  <a:srgbClr val="FF0000"/>
                </a:solidFill>
              </a:rPr>
              <a:t>poor outcome</a:t>
            </a:r>
            <a:r>
              <a:rPr lang="en-US" dirty="0"/>
              <a:t>. </a:t>
            </a:r>
            <a:endParaRPr lang="en-US" dirty="0" smtClean="0"/>
          </a:p>
          <a:p>
            <a:pPr marL="0" indent="0" algn="l" rtl="0">
              <a:buNone/>
            </a:pPr>
            <a:endParaRPr lang="en-US" dirty="0" smtClean="0"/>
          </a:p>
          <a:p>
            <a:pPr algn="l" rtl="0"/>
            <a:r>
              <a:rPr lang="en-US" dirty="0">
                <a:solidFill>
                  <a:srgbClr val="FF0000"/>
                </a:solidFill>
              </a:rPr>
              <a:t>Decreases in </a:t>
            </a:r>
            <a:r>
              <a:rPr lang="en-US" dirty="0" err="1">
                <a:solidFill>
                  <a:srgbClr val="FF0000"/>
                </a:solidFill>
              </a:rPr>
              <a:t>Hgb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and </a:t>
            </a:r>
            <a:r>
              <a:rPr lang="en-US" dirty="0">
                <a:solidFill>
                  <a:srgbClr val="FF0000"/>
                </a:solidFill>
              </a:rPr>
              <a:t>bicarbonate</a:t>
            </a:r>
            <a:r>
              <a:rPr lang="en-US" dirty="0"/>
              <a:t> or increases in </a:t>
            </a:r>
            <a:r>
              <a:rPr lang="en-US" dirty="0">
                <a:solidFill>
                  <a:srgbClr val="FF0000"/>
                </a:solidFill>
              </a:rPr>
              <a:t>WBC or </a:t>
            </a:r>
            <a:r>
              <a:rPr lang="en-US" dirty="0" smtClean="0">
                <a:solidFill>
                  <a:srgbClr val="FF0000"/>
                </a:solidFill>
              </a:rPr>
              <a:t>LDH </a:t>
            </a:r>
            <a:r>
              <a:rPr lang="en-US" dirty="0" smtClean="0"/>
              <a:t>were </a:t>
            </a:r>
            <a:r>
              <a:rPr lang="en-US" dirty="0"/>
              <a:t>most frequently seen in patients with </a:t>
            </a:r>
            <a:r>
              <a:rPr lang="en-US" dirty="0">
                <a:solidFill>
                  <a:srgbClr val="FF0000"/>
                </a:solidFill>
              </a:rPr>
              <a:t>severe</a:t>
            </a:r>
            <a:r>
              <a:rPr lang="en-US" dirty="0"/>
              <a:t> CI</a:t>
            </a:r>
            <a:r>
              <a:rPr lang="en-US" dirty="0" smtClean="0"/>
              <a:t>.</a:t>
            </a:r>
          </a:p>
          <a:p>
            <a:pPr algn="l" rtl="0"/>
            <a:endParaRPr lang="en-US" dirty="0" smtClean="0"/>
          </a:p>
          <a:p>
            <a:pPr algn="l" rtl="0"/>
            <a:endParaRPr lang="fa-IR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LABORATORY TESTING IN CI</a:t>
            </a:r>
            <a:endParaRPr lang="fa-IR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295571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dirty="0" smtClean="0"/>
              <a:t>The differential </a:t>
            </a:r>
            <a:r>
              <a:rPr lang="en-US" dirty="0"/>
              <a:t>diagnosis for patients presenting with </a:t>
            </a:r>
            <a:r>
              <a:rPr lang="en-US" dirty="0" smtClean="0">
                <a:solidFill>
                  <a:srgbClr val="FF0000"/>
                </a:solidFill>
              </a:rPr>
              <a:t>abdominal pain </a:t>
            </a:r>
            <a:r>
              <a:rPr lang="en-US" dirty="0"/>
              <a:t>and </a:t>
            </a:r>
            <a:r>
              <a:rPr lang="en-US" dirty="0">
                <a:solidFill>
                  <a:srgbClr val="FF0000"/>
                </a:solidFill>
              </a:rPr>
              <a:t>bloody diarrhea </a:t>
            </a:r>
            <a:r>
              <a:rPr lang="en-US" dirty="0"/>
              <a:t>is broad, including </a:t>
            </a:r>
            <a:r>
              <a:rPr lang="en-US" dirty="0" err="1">
                <a:solidFill>
                  <a:srgbClr val="FF0000"/>
                </a:solidFill>
              </a:rPr>
              <a:t>Crohn’s</a:t>
            </a:r>
            <a:r>
              <a:rPr lang="en-US" dirty="0">
                <a:solidFill>
                  <a:srgbClr val="FF0000"/>
                </a:solidFill>
              </a:rPr>
              <a:t> disease</a:t>
            </a:r>
            <a:r>
              <a:rPr lang="en-US" dirty="0"/>
              <a:t>, </a:t>
            </a:r>
            <a:r>
              <a:rPr lang="en-US" dirty="0">
                <a:solidFill>
                  <a:srgbClr val="FF0000"/>
                </a:solidFill>
              </a:rPr>
              <a:t>ulcerative colitis</a:t>
            </a:r>
            <a:r>
              <a:rPr lang="en-US" dirty="0"/>
              <a:t>, </a:t>
            </a:r>
            <a:r>
              <a:rPr lang="en-US" dirty="0">
                <a:solidFill>
                  <a:srgbClr val="FF0000"/>
                </a:solidFill>
              </a:rPr>
              <a:t>infectious colitis</a:t>
            </a:r>
            <a:r>
              <a:rPr lang="en-US" dirty="0"/>
              <a:t>, and </a:t>
            </a:r>
            <a:r>
              <a:rPr lang="en-US" dirty="0">
                <a:solidFill>
                  <a:srgbClr val="FF0000"/>
                </a:solidFill>
              </a:rPr>
              <a:t>colonic </a:t>
            </a:r>
            <a:r>
              <a:rPr lang="en-US" dirty="0" smtClean="0">
                <a:solidFill>
                  <a:srgbClr val="FF0000"/>
                </a:solidFill>
              </a:rPr>
              <a:t>adenocarcinoma</a:t>
            </a:r>
            <a:r>
              <a:rPr lang="en-US" dirty="0" smtClean="0"/>
              <a:t>.</a:t>
            </a:r>
          </a:p>
          <a:p>
            <a:pPr algn="l" rtl="0"/>
            <a:r>
              <a:rPr lang="en-US" dirty="0" smtClean="0"/>
              <a:t>Accuracy for </a:t>
            </a:r>
            <a:r>
              <a:rPr lang="en-US" dirty="0"/>
              <a:t>the initial diagnosis of CI based upon </a:t>
            </a:r>
            <a:r>
              <a:rPr lang="en-US" dirty="0">
                <a:solidFill>
                  <a:srgbClr val="FF0000"/>
                </a:solidFill>
              </a:rPr>
              <a:t>clinical presentation </a:t>
            </a:r>
            <a:r>
              <a:rPr lang="en-US" dirty="0" smtClean="0"/>
              <a:t>is believed </a:t>
            </a:r>
            <a:r>
              <a:rPr lang="en-US" dirty="0"/>
              <a:t>to be </a:t>
            </a:r>
            <a:r>
              <a:rPr lang="en-US" dirty="0">
                <a:solidFill>
                  <a:srgbClr val="FF0000"/>
                </a:solidFill>
              </a:rPr>
              <a:t>low</a:t>
            </a:r>
            <a:r>
              <a:rPr lang="en-US" dirty="0" smtClean="0"/>
              <a:t>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1032040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l" rtl="0"/>
            <a:r>
              <a:rPr lang="en-US" dirty="0" smtClean="0"/>
              <a:t>CI is the condition that results when </a:t>
            </a:r>
            <a:r>
              <a:rPr lang="en-US" dirty="0" smtClean="0">
                <a:solidFill>
                  <a:srgbClr val="FF0000"/>
                </a:solidFill>
              </a:rPr>
              <a:t>blood flow to the colon is reduced</a:t>
            </a:r>
            <a:r>
              <a:rPr lang="en-US" dirty="0" smtClean="0"/>
              <a:t> to a level </a:t>
            </a:r>
            <a:r>
              <a:rPr lang="en-US" dirty="0" smtClean="0">
                <a:solidFill>
                  <a:srgbClr val="FF0000"/>
                </a:solidFill>
              </a:rPr>
              <a:t>insufficient to maintain cellular metabolic function.</a:t>
            </a:r>
          </a:p>
          <a:p>
            <a:pPr algn="l" rtl="0"/>
            <a:r>
              <a:rPr lang="en-US" dirty="0"/>
              <a:t>W</a:t>
            </a:r>
            <a:r>
              <a:rPr lang="en-US" dirty="0" smtClean="0"/>
              <a:t>e now know that </a:t>
            </a:r>
            <a:r>
              <a:rPr lang="en-US" dirty="0" smtClean="0">
                <a:solidFill>
                  <a:srgbClr val="FF0000"/>
                </a:solidFill>
              </a:rPr>
              <a:t>blood flow need not stop </a:t>
            </a:r>
            <a:r>
              <a:rPr lang="en-US" dirty="0" smtClean="0"/>
              <a:t>but only </a:t>
            </a:r>
            <a:r>
              <a:rPr lang="en-US" dirty="0" smtClean="0">
                <a:solidFill>
                  <a:srgbClr val="FF0000"/>
                </a:solidFill>
              </a:rPr>
              <a:t>diminish significantly to cause ischemic damage</a:t>
            </a:r>
            <a:r>
              <a:rPr lang="en-US" dirty="0" smtClean="0"/>
              <a:t>.</a:t>
            </a:r>
          </a:p>
          <a:p>
            <a:pPr algn="l" rtl="0"/>
            <a:r>
              <a:rPr lang="en-US" dirty="0" smtClean="0"/>
              <a:t>The </a:t>
            </a:r>
            <a:r>
              <a:rPr lang="en-US" dirty="0"/>
              <a:t>degree to </a:t>
            </a:r>
            <a:r>
              <a:rPr lang="en-US" dirty="0" smtClean="0"/>
              <a:t>which colonic </a:t>
            </a:r>
            <a:r>
              <a:rPr lang="en-US" dirty="0"/>
              <a:t>blood </a:t>
            </a:r>
            <a:r>
              <a:rPr lang="en-US" dirty="0" smtClean="0"/>
              <a:t>flow </a:t>
            </a:r>
            <a:r>
              <a:rPr lang="en-US" dirty="0"/>
              <a:t>must diminish before ischemia results </a:t>
            </a:r>
            <a:r>
              <a:rPr lang="en-US" dirty="0" smtClean="0"/>
              <a:t>varies with </a:t>
            </a:r>
            <a:r>
              <a:rPr lang="en-US" dirty="0"/>
              <a:t>the </a:t>
            </a:r>
            <a:r>
              <a:rPr lang="en-US" dirty="0">
                <a:solidFill>
                  <a:srgbClr val="FF0000"/>
                </a:solidFill>
              </a:rPr>
              <a:t>acuteness of the event, the degree of preexisting </a:t>
            </a:r>
            <a:r>
              <a:rPr lang="en-US" dirty="0" smtClean="0">
                <a:solidFill>
                  <a:srgbClr val="FF0000"/>
                </a:solidFill>
              </a:rPr>
              <a:t>vascular collateralization</a:t>
            </a:r>
            <a:r>
              <a:rPr lang="en-US" dirty="0">
                <a:solidFill>
                  <a:srgbClr val="FF0000"/>
                </a:solidFill>
              </a:rPr>
              <a:t>, and the length of time the low </a:t>
            </a:r>
            <a:r>
              <a:rPr lang="en-US" dirty="0" smtClean="0">
                <a:solidFill>
                  <a:srgbClr val="FF0000"/>
                </a:solidFill>
              </a:rPr>
              <a:t>flow </a:t>
            </a:r>
            <a:r>
              <a:rPr lang="en-US" dirty="0">
                <a:solidFill>
                  <a:srgbClr val="FF0000"/>
                </a:solidFill>
              </a:rPr>
              <a:t>state persists.</a:t>
            </a:r>
          </a:p>
          <a:p>
            <a:pPr algn="l" rtl="0"/>
            <a:r>
              <a:rPr lang="en-US" dirty="0"/>
              <a:t>CI </a:t>
            </a:r>
            <a:r>
              <a:rPr lang="en-US" dirty="0">
                <a:solidFill>
                  <a:srgbClr val="FF0000"/>
                </a:solidFill>
              </a:rPr>
              <a:t>may</a:t>
            </a:r>
            <a:r>
              <a:rPr lang="en-US" dirty="0"/>
              <a:t> manifest with </a:t>
            </a:r>
            <a:r>
              <a:rPr lang="en-US" dirty="0">
                <a:solidFill>
                  <a:srgbClr val="FF0000"/>
                </a:solidFill>
              </a:rPr>
              <a:t>reversible or irreversible </a:t>
            </a:r>
            <a:r>
              <a:rPr lang="en-US" dirty="0"/>
              <a:t>damage.</a:t>
            </a:r>
            <a:endParaRPr lang="fa-IR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DEFINITION</a:t>
            </a:r>
            <a:endParaRPr lang="fa-IR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42431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/>
              <a:t>To properly assess the differential </a:t>
            </a:r>
            <a:r>
              <a:rPr lang="en-US" dirty="0" err="1"/>
              <a:t>diagnosis,clinicians</a:t>
            </a:r>
            <a:r>
              <a:rPr lang="en-US" dirty="0"/>
              <a:t> should consider </a:t>
            </a:r>
            <a:r>
              <a:rPr lang="en-US" dirty="0">
                <a:solidFill>
                  <a:srgbClr val="FF0000"/>
                </a:solidFill>
              </a:rPr>
              <a:t>initially obtaining complete blood </a:t>
            </a:r>
            <a:r>
              <a:rPr lang="en-US" dirty="0" err="1">
                <a:solidFill>
                  <a:srgbClr val="FF0000"/>
                </a:solidFill>
              </a:rPr>
              <a:t>count,comprehensive</a:t>
            </a:r>
            <a:r>
              <a:rPr lang="en-US" dirty="0">
                <a:solidFill>
                  <a:srgbClr val="FF0000"/>
                </a:solidFill>
              </a:rPr>
              <a:t> metabolic panel, stool culture, stool examination for ova and parasites, Clostridium </a:t>
            </a:r>
            <a:r>
              <a:rPr lang="en-US" dirty="0" err="1">
                <a:solidFill>
                  <a:srgbClr val="FF0000"/>
                </a:solidFill>
              </a:rPr>
              <a:t>difficile</a:t>
            </a:r>
            <a:r>
              <a:rPr lang="en-US" dirty="0">
                <a:solidFill>
                  <a:srgbClr val="FF0000"/>
                </a:solidFill>
              </a:rPr>
              <a:t> toxin assay, and serum </a:t>
            </a:r>
            <a:r>
              <a:rPr lang="en-US" dirty="0" err="1">
                <a:solidFill>
                  <a:srgbClr val="FF0000"/>
                </a:solidFill>
              </a:rPr>
              <a:t>lactate,LDH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n-US" dirty="0" err="1">
                <a:solidFill>
                  <a:srgbClr val="FF0000"/>
                </a:solidFill>
              </a:rPr>
              <a:t>creatine</a:t>
            </a:r>
            <a:r>
              <a:rPr lang="en-US" dirty="0">
                <a:solidFill>
                  <a:srgbClr val="FF0000"/>
                </a:solidFill>
              </a:rPr>
              <a:t> kinase, and amylase levels.</a:t>
            </a:r>
            <a:endParaRPr lang="fa-IR" dirty="0">
              <a:solidFill>
                <a:srgbClr val="FF0000"/>
              </a:solidFill>
            </a:endParaRPr>
          </a:p>
          <a:p>
            <a:pPr algn="l" rtl="0"/>
            <a:endParaRPr lang="fa-I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52960490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 fontScale="92500" lnSpcReduction="10000"/>
          </a:bodyPr>
          <a:lstStyle/>
          <a:p>
            <a:pPr algn="l" rtl="0"/>
            <a:r>
              <a:rPr lang="en-US" dirty="0" smtClean="0">
                <a:solidFill>
                  <a:srgbClr val="FF0000"/>
                </a:solidFill>
              </a:rPr>
              <a:t>CBC</a:t>
            </a:r>
            <a:r>
              <a:rPr lang="en-US" dirty="0" smtClean="0"/>
              <a:t> </a:t>
            </a:r>
            <a:r>
              <a:rPr lang="en-US" dirty="0"/>
              <a:t>is useful to assess the WBC for </a:t>
            </a:r>
            <a:r>
              <a:rPr lang="en-US" dirty="0">
                <a:solidFill>
                  <a:srgbClr val="FF0000"/>
                </a:solidFill>
              </a:rPr>
              <a:t>prognostic purposes </a:t>
            </a:r>
            <a:r>
              <a:rPr lang="en-US" dirty="0"/>
              <a:t>and the </a:t>
            </a:r>
            <a:r>
              <a:rPr lang="en-US" dirty="0" err="1" smtClean="0">
                <a:solidFill>
                  <a:srgbClr val="FF0000"/>
                </a:solidFill>
              </a:rPr>
              <a:t>Hgb</a:t>
            </a:r>
            <a:r>
              <a:rPr lang="en-US" dirty="0" smtClean="0"/>
              <a:t> level </a:t>
            </a:r>
            <a:r>
              <a:rPr lang="en-US" dirty="0"/>
              <a:t>to determine </a:t>
            </a:r>
            <a:r>
              <a:rPr lang="en-US" dirty="0">
                <a:solidFill>
                  <a:srgbClr val="FF0000"/>
                </a:solidFill>
              </a:rPr>
              <a:t>blood </a:t>
            </a:r>
            <a:r>
              <a:rPr lang="en-US" dirty="0" smtClean="0">
                <a:solidFill>
                  <a:srgbClr val="FF0000"/>
                </a:solidFill>
              </a:rPr>
              <a:t>loss.</a:t>
            </a:r>
            <a:endParaRPr lang="en-US" dirty="0"/>
          </a:p>
          <a:p>
            <a:pPr algn="l" rtl="0"/>
            <a:r>
              <a:rPr lang="en-US" dirty="0" err="1" smtClean="0"/>
              <a:t>Hgb</a:t>
            </a:r>
            <a:r>
              <a:rPr lang="en-US" dirty="0" smtClean="0"/>
              <a:t> </a:t>
            </a:r>
            <a:r>
              <a:rPr lang="en-US" dirty="0"/>
              <a:t>does not usually </a:t>
            </a:r>
            <a:r>
              <a:rPr lang="en-US" dirty="0" smtClean="0"/>
              <a:t>decrease significantly </a:t>
            </a:r>
            <a:r>
              <a:rPr lang="en-US" dirty="0"/>
              <a:t>from baseline in patients with CI. </a:t>
            </a:r>
            <a:endParaRPr lang="en-US" dirty="0" smtClean="0"/>
          </a:p>
          <a:p>
            <a:pPr algn="l" rtl="0"/>
            <a:r>
              <a:rPr lang="en-US" dirty="0" smtClean="0">
                <a:solidFill>
                  <a:srgbClr val="FF0000"/>
                </a:solidFill>
              </a:rPr>
              <a:t>Serum bicarbonate </a:t>
            </a:r>
            <a:r>
              <a:rPr lang="en-US" dirty="0" smtClean="0"/>
              <a:t>levels </a:t>
            </a:r>
            <a:r>
              <a:rPr lang="en-US" dirty="0"/>
              <a:t>from electrolyte panels assess whether the patient is </a:t>
            </a:r>
            <a:r>
              <a:rPr lang="en-US" dirty="0" smtClean="0"/>
              <a:t>becoming acidotic</a:t>
            </a:r>
            <a:r>
              <a:rPr lang="en-US" dirty="0"/>
              <a:t>, although serum lactate and LDH levels will also </a:t>
            </a:r>
            <a:r>
              <a:rPr lang="en-US" dirty="0" smtClean="0"/>
              <a:t>provide insight </a:t>
            </a:r>
            <a:r>
              <a:rPr lang="en-US" dirty="0"/>
              <a:t>into the patient’s acid/base status. </a:t>
            </a:r>
            <a:endParaRPr lang="en-US" dirty="0" smtClean="0"/>
          </a:p>
          <a:p>
            <a:pPr algn="l" rtl="0"/>
            <a:r>
              <a:rPr lang="en-US" dirty="0" smtClean="0">
                <a:solidFill>
                  <a:srgbClr val="FF0000"/>
                </a:solidFill>
              </a:rPr>
              <a:t>Stool </a:t>
            </a:r>
            <a:r>
              <a:rPr lang="en-US" dirty="0">
                <a:solidFill>
                  <a:srgbClr val="FF0000"/>
                </a:solidFill>
              </a:rPr>
              <a:t>culture and ova </a:t>
            </a:r>
            <a:r>
              <a:rPr lang="en-US" dirty="0" smtClean="0">
                <a:solidFill>
                  <a:srgbClr val="FF0000"/>
                </a:solidFill>
              </a:rPr>
              <a:t>and parasite </a:t>
            </a:r>
            <a:r>
              <a:rPr lang="en-US" dirty="0">
                <a:solidFill>
                  <a:srgbClr val="FF0000"/>
                </a:solidFill>
              </a:rPr>
              <a:t>screens </a:t>
            </a:r>
            <a:r>
              <a:rPr lang="en-US" dirty="0"/>
              <a:t>for infectious causes of bloody diarrhea are </a:t>
            </a:r>
            <a:r>
              <a:rPr lang="en-US" dirty="0" smtClean="0"/>
              <a:t>important initial </a:t>
            </a:r>
            <a:r>
              <a:rPr lang="en-US" dirty="0"/>
              <a:t>studies</a:t>
            </a:r>
            <a:r>
              <a:rPr lang="en-US" dirty="0" smtClean="0"/>
              <a:t>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59062390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/>
              <a:t>In one small study, </a:t>
            </a:r>
            <a:r>
              <a:rPr lang="en-US" dirty="0">
                <a:solidFill>
                  <a:srgbClr val="FF0000"/>
                </a:solidFill>
              </a:rPr>
              <a:t>Escherichia coli O157:H7 </a:t>
            </a:r>
            <a:r>
              <a:rPr lang="en-US" dirty="0"/>
              <a:t>was identified by </a:t>
            </a:r>
            <a:r>
              <a:rPr lang="en-US" dirty="0" err="1">
                <a:solidFill>
                  <a:srgbClr val="FF0000"/>
                </a:solidFill>
              </a:rPr>
              <a:t>immunoperoxidase</a:t>
            </a:r>
            <a:r>
              <a:rPr lang="en-US" dirty="0">
                <a:solidFill>
                  <a:srgbClr val="FF0000"/>
                </a:solidFill>
              </a:rPr>
              <a:t> staining from colon biopsies </a:t>
            </a:r>
            <a:r>
              <a:rPr lang="en-US" dirty="0"/>
              <a:t>in patients with pathologically supported CI ; this organism </a:t>
            </a:r>
            <a:r>
              <a:rPr lang="en-US" dirty="0">
                <a:solidFill>
                  <a:srgbClr val="FF0000"/>
                </a:solidFill>
              </a:rPr>
              <a:t>may be etiologic for CI </a:t>
            </a:r>
            <a:r>
              <a:rPr lang="en-US" dirty="0"/>
              <a:t>and </a:t>
            </a:r>
            <a:r>
              <a:rPr lang="en-US" dirty="0">
                <a:solidFill>
                  <a:srgbClr val="FF0000"/>
                </a:solidFill>
              </a:rPr>
              <a:t>should be tested for in all patients with bloody diarrhea.</a:t>
            </a:r>
            <a:endParaRPr lang="fa-IR" dirty="0">
              <a:solidFill>
                <a:srgbClr val="FF0000"/>
              </a:solidFill>
            </a:endParaRPr>
          </a:p>
          <a:p>
            <a:pPr algn="l" rtl="0"/>
            <a:endParaRPr lang="fa-I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13809881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l" rtl="0"/>
            <a:r>
              <a:rPr lang="en-US" dirty="0"/>
              <a:t>Although </a:t>
            </a:r>
            <a:r>
              <a:rPr lang="en-US" dirty="0">
                <a:solidFill>
                  <a:srgbClr val="FF0000"/>
                </a:solidFill>
              </a:rPr>
              <a:t>C. </a:t>
            </a:r>
            <a:r>
              <a:rPr lang="en-US" dirty="0" err="1" smtClean="0">
                <a:solidFill>
                  <a:srgbClr val="FF0000"/>
                </a:solidFill>
              </a:rPr>
              <a:t>difficile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infection </a:t>
            </a:r>
            <a:r>
              <a:rPr lang="en-US" dirty="0"/>
              <a:t>infrequently presents with </a:t>
            </a:r>
            <a:r>
              <a:rPr lang="en-US" dirty="0" smtClean="0"/>
              <a:t>bloody diarrhea</a:t>
            </a:r>
            <a:r>
              <a:rPr lang="en-US" dirty="0"/>
              <a:t>, given its increasing incidence and severity, it too should </a:t>
            </a:r>
            <a:r>
              <a:rPr lang="en-US" dirty="0" smtClean="0"/>
              <a:t>be part </a:t>
            </a:r>
            <a:r>
              <a:rPr lang="en-US" dirty="0"/>
              <a:t>of the initial screening protocol for patients with bloody diarrhea.</a:t>
            </a:r>
          </a:p>
          <a:p>
            <a:pPr algn="l" rtl="0"/>
            <a:r>
              <a:rPr lang="en-US" dirty="0"/>
              <a:t>Elevations in </a:t>
            </a:r>
            <a:r>
              <a:rPr lang="en-US" dirty="0">
                <a:solidFill>
                  <a:srgbClr val="FF0000"/>
                </a:solidFill>
              </a:rPr>
              <a:t>serum amylase </a:t>
            </a:r>
            <a:r>
              <a:rPr lang="en-US" dirty="0"/>
              <a:t>also have been shown to be </a:t>
            </a:r>
            <a:r>
              <a:rPr lang="en-US" dirty="0" smtClean="0"/>
              <a:t>associated with </a:t>
            </a:r>
            <a:r>
              <a:rPr lang="en-US" dirty="0">
                <a:solidFill>
                  <a:srgbClr val="FF0000"/>
                </a:solidFill>
              </a:rPr>
              <a:t>acute bowel </a:t>
            </a:r>
            <a:r>
              <a:rPr lang="en-US" dirty="0" smtClean="0">
                <a:solidFill>
                  <a:srgbClr val="FF0000"/>
                </a:solidFill>
              </a:rPr>
              <a:t>ischemia</a:t>
            </a:r>
            <a:r>
              <a:rPr lang="en-US" dirty="0" smtClean="0"/>
              <a:t>.</a:t>
            </a:r>
          </a:p>
          <a:p>
            <a:pPr algn="l" rtl="0"/>
            <a:r>
              <a:rPr lang="en-US" dirty="0"/>
              <a:t>Despite none of these markers </a:t>
            </a:r>
            <a:r>
              <a:rPr lang="en-US" dirty="0" smtClean="0"/>
              <a:t>having sufficient </a:t>
            </a:r>
            <a:r>
              <a:rPr lang="en-US" dirty="0"/>
              <a:t>evidence that they can diagnose CI, obtaining them </a:t>
            </a:r>
            <a:r>
              <a:rPr lang="en-US" dirty="0" smtClean="0"/>
              <a:t>during the </a:t>
            </a:r>
            <a:r>
              <a:rPr lang="en-US" dirty="0"/>
              <a:t>initial workup may </a:t>
            </a:r>
            <a:r>
              <a:rPr lang="en-US" dirty="0">
                <a:solidFill>
                  <a:srgbClr val="FF0000"/>
                </a:solidFill>
              </a:rPr>
              <a:t>provide the clinician deeper insight into </a:t>
            </a:r>
            <a:r>
              <a:rPr lang="en-US" dirty="0" smtClean="0">
                <a:solidFill>
                  <a:srgbClr val="FF0000"/>
                </a:solidFill>
              </a:rPr>
              <a:t>the likelihood </a:t>
            </a:r>
            <a:r>
              <a:rPr lang="en-US" dirty="0">
                <a:solidFill>
                  <a:srgbClr val="FF0000"/>
                </a:solidFill>
              </a:rPr>
              <a:t>and severity of CI</a:t>
            </a:r>
            <a:r>
              <a:rPr lang="en-US" dirty="0"/>
              <a:t>.</a:t>
            </a:r>
            <a:endParaRPr lang="fa-IR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144296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l" rtl="0">
              <a:buFont typeface="Wingdings" pitchFamily="2" charset="2"/>
              <a:buChar char="q"/>
            </a:pPr>
            <a:r>
              <a:rPr lang="en-US" sz="3000" b="1" i="1" dirty="0" smtClean="0">
                <a:solidFill>
                  <a:srgbClr val="FF0000"/>
                </a:solidFill>
              </a:rPr>
              <a:t>Blood </a:t>
            </a:r>
            <a:r>
              <a:rPr lang="en-US" sz="3000" b="1" i="1" dirty="0">
                <a:solidFill>
                  <a:srgbClr val="FF0000"/>
                </a:solidFill>
              </a:rPr>
              <a:t>tests</a:t>
            </a:r>
          </a:p>
          <a:p>
            <a:pPr algn="l" rtl="0"/>
            <a:r>
              <a:rPr lang="en-US" dirty="0"/>
              <a:t>Albumin</a:t>
            </a:r>
          </a:p>
          <a:p>
            <a:pPr algn="l" rtl="0"/>
            <a:r>
              <a:rPr lang="en-US" dirty="0"/>
              <a:t>Amylase</a:t>
            </a:r>
          </a:p>
          <a:p>
            <a:pPr algn="l" rtl="0"/>
            <a:r>
              <a:rPr lang="en-US" dirty="0"/>
              <a:t>Complete blood count</a:t>
            </a:r>
          </a:p>
          <a:p>
            <a:pPr algn="l" rtl="0"/>
            <a:r>
              <a:rPr lang="en-US" dirty="0"/>
              <a:t>Comprehensive electrolyte panel</a:t>
            </a:r>
          </a:p>
          <a:p>
            <a:pPr algn="l" rtl="0"/>
            <a:r>
              <a:rPr lang="en-US" dirty="0" err="1"/>
              <a:t>Creatine</a:t>
            </a:r>
            <a:r>
              <a:rPr lang="en-US" dirty="0"/>
              <a:t> kinase (CK)</a:t>
            </a:r>
          </a:p>
          <a:p>
            <a:pPr algn="l" rtl="0"/>
            <a:r>
              <a:rPr lang="en-US" dirty="0"/>
              <a:t>Lactate</a:t>
            </a:r>
          </a:p>
          <a:p>
            <a:pPr algn="l" rtl="0"/>
            <a:r>
              <a:rPr lang="en-US" dirty="0"/>
              <a:t>Lactate dehydrogenase (LDH)</a:t>
            </a:r>
          </a:p>
          <a:p>
            <a:pPr algn="l" rtl="0">
              <a:buFont typeface="Wingdings" pitchFamily="2" charset="2"/>
              <a:buChar char="q"/>
            </a:pPr>
            <a:r>
              <a:rPr lang="en-US" sz="3000" b="1" i="1" dirty="0">
                <a:solidFill>
                  <a:srgbClr val="FF0000"/>
                </a:solidFill>
              </a:rPr>
              <a:t>Stool tests</a:t>
            </a:r>
          </a:p>
          <a:p>
            <a:pPr algn="l" rtl="0"/>
            <a:r>
              <a:rPr lang="en-US" dirty="0"/>
              <a:t>Clostridium </a:t>
            </a:r>
            <a:r>
              <a:rPr lang="en-US" dirty="0" err="1" smtClean="0"/>
              <a:t>difficile</a:t>
            </a:r>
            <a:r>
              <a:rPr lang="en-US" dirty="0" smtClean="0"/>
              <a:t> </a:t>
            </a:r>
            <a:r>
              <a:rPr lang="en-US" dirty="0"/>
              <a:t>toxin assay</a:t>
            </a:r>
          </a:p>
          <a:p>
            <a:pPr algn="l" rtl="0"/>
            <a:r>
              <a:rPr lang="en-US" dirty="0"/>
              <a:t>Culture</a:t>
            </a:r>
          </a:p>
          <a:p>
            <a:pPr algn="l" rtl="0"/>
            <a:r>
              <a:rPr lang="en-US" dirty="0"/>
              <a:t>Ova and parasite</a:t>
            </a:r>
            <a:endParaRPr lang="fa-I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2060"/>
                </a:solidFill>
              </a:rPr>
              <a:t>Recommended initial serology and stool studies for suspected colon ischemia (CI)</a:t>
            </a:r>
            <a:r>
              <a:rPr lang="en-US" dirty="0"/>
              <a:t/>
            </a:r>
            <a:br>
              <a:rPr lang="en-US" dirty="0"/>
            </a:b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63218142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 algn="l" rtl="0">
              <a:buNone/>
            </a:pPr>
            <a:r>
              <a:rPr lang="en-US" dirty="0" smtClean="0"/>
              <a:t>1 </a:t>
            </a:r>
            <a:r>
              <a:rPr lang="en-US" dirty="0"/>
              <a:t>. Laboratory testing should be considered to </a:t>
            </a:r>
            <a:r>
              <a:rPr lang="en-US" dirty="0">
                <a:solidFill>
                  <a:srgbClr val="FF0000"/>
                </a:solidFill>
              </a:rPr>
              <a:t>help predict </a:t>
            </a:r>
            <a:r>
              <a:rPr lang="en-US" dirty="0" smtClean="0">
                <a:solidFill>
                  <a:srgbClr val="FF0000"/>
                </a:solidFill>
              </a:rPr>
              <a:t>CI severity </a:t>
            </a:r>
            <a:r>
              <a:rPr lang="en-US" dirty="0" smtClean="0"/>
              <a:t>.</a:t>
            </a:r>
          </a:p>
          <a:p>
            <a:pPr marL="109728" indent="0" algn="l" rtl="0">
              <a:buNone/>
            </a:pPr>
            <a:endParaRPr lang="en-US" dirty="0"/>
          </a:p>
          <a:p>
            <a:pPr marL="109728" indent="0" algn="l" rtl="0">
              <a:buNone/>
            </a:pPr>
            <a:r>
              <a:rPr lang="en-US" dirty="0"/>
              <a:t>2 . Decreased hemoglobin levels, low serum albumin, and </a:t>
            </a:r>
            <a:r>
              <a:rPr lang="en-US" dirty="0" smtClean="0"/>
              <a:t>the presence </a:t>
            </a:r>
            <a:r>
              <a:rPr lang="en-US" dirty="0"/>
              <a:t>of metabolic acidosis can be used to </a:t>
            </a:r>
            <a:r>
              <a:rPr lang="en-US" dirty="0">
                <a:solidFill>
                  <a:srgbClr val="FF0000"/>
                </a:solidFill>
              </a:rPr>
              <a:t>predict </a:t>
            </a:r>
            <a:r>
              <a:rPr lang="en-US" dirty="0" smtClean="0">
                <a:solidFill>
                  <a:srgbClr val="FF0000"/>
                </a:solidFill>
              </a:rPr>
              <a:t>severity of CI</a:t>
            </a:r>
            <a:r>
              <a:rPr lang="en-US" dirty="0" smtClean="0"/>
              <a:t>.</a:t>
            </a:r>
            <a:endParaRPr lang="fa-I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2060"/>
                </a:solidFill>
              </a:rPr>
              <a:t>Summary statements</a:t>
            </a:r>
            <a:r>
              <a:rPr lang="en-US" dirty="0"/>
              <a:t/>
            </a:r>
            <a:br>
              <a:rPr lang="en-US" dirty="0"/>
            </a:b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58204656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l" rtl="0">
              <a:buFont typeface="Wingdings" pitchFamily="2" charset="2"/>
              <a:buChar char="q"/>
            </a:pPr>
            <a:r>
              <a:rPr lang="en-US" dirty="0">
                <a:solidFill>
                  <a:srgbClr val="FF0000"/>
                </a:solidFill>
              </a:rPr>
              <a:t>Plain </a:t>
            </a:r>
            <a:r>
              <a:rPr lang="en-US" dirty="0" smtClean="0">
                <a:solidFill>
                  <a:srgbClr val="FF0000"/>
                </a:solidFill>
              </a:rPr>
              <a:t>films </a:t>
            </a:r>
            <a:r>
              <a:rPr lang="en-US" dirty="0">
                <a:solidFill>
                  <a:srgbClr val="FF0000"/>
                </a:solidFill>
              </a:rPr>
              <a:t>of the </a:t>
            </a:r>
            <a:r>
              <a:rPr lang="en-US" dirty="0" smtClean="0">
                <a:solidFill>
                  <a:srgbClr val="FF0000"/>
                </a:solidFill>
              </a:rPr>
              <a:t>abdomen</a:t>
            </a:r>
          </a:p>
          <a:p>
            <a:pPr algn="l" rtl="0">
              <a:buFont typeface="Wingdings" pitchFamily="2" charset="2"/>
              <a:buChar char="§"/>
            </a:pPr>
            <a:r>
              <a:rPr lang="en-US" dirty="0" smtClean="0"/>
              <a:t>Rounded </a:t>
            </a:r>
            <a:r>
              <a:rPr lang="en-US" dirty="0"/>
              <a:t>densities </a:t>
            </a:r>
            <a:r>
              <a:rPr lang="en-US" dirty="0" smtClean="0"/>
              <a:t>along the </a:t>
            </a:r>
            <a:r>
              <a:rPr lang="en-US" dirty="0"/>
              <a:t>sides of a </a:t>
            </a:r>
            <a:r>
              <a:rPr lang="en-US" dirty="0" smtClean="0"/>
              <a:t>gas-filled </a:t>
            </a:r>
            <a:r>
              <a:rPr lang="en-US" dirty="0"/>
              <a:t>distended colon (“thumbprints”) and </a:t>
            </a:r>
            <a:r>
              <a:rPr lang="en-US" dirty="0" smtClean="0"/>
              <a:t>rigidity with </a:t>
            </a:r>
            <a:r>
              <a:rPr lang="en-US" dirty="0"/>
              <a:t>thickening of the colon wall are suggestive of </a:t>
            </a:r>
            <a:r>
              <a:rPr lang="en-US" dirty="0">
                <a:solidFill>
                  <a:srgbClr val="FF0000"/>
                </a:solidFill>
              </a:rPr>
              <a:t>early </a:t>
            </a:r>
            <a:r>
              <a:rPr lang="en-US" dirty="0" smtClean="0">
                <a:solidFill>
                  <a:srgbClr val="FF0000"/>
                </a:solidFill>
              </a:rPr>
              <a:t>ischemic change</a:t>
            </a:r>
            <a:r>
              <a:rPr lang="en-US" dirty="0" smtClean="0"/>
              <a:t>.</a:t>
            </a:r>
          </a:p>
          <a:p>
            <a:pPr algn="l" rtl="0">
              <a:buFont typeface="Wingdings" pitchFamily="2" charset="2"/>
              <a:buChar char="§"/>
            </a:pPr>
            <a:r>
              <a:rPr lang="en-US" dirty="0"/>
              <a:t>I</a:t>
            </a:r>
            <a:r>
              <a:rPr lang="en-US" dirty="0" smtClean="0"/>
              <a:t>ntramural </a:t>
            </a:r>
            <a:r>
              <a:rPr lang="en-US" dirty="0"/>
              <a:t>gas (</a:t>
            </a:r>
            <a:r>
              <a:rPr lang="en-US" dirty="0" err="1"/>
              <a:t>pneumatosis</a:t>
            </a:r>
            <a:r>
              <a:rPr lang="en-US" dirty="0"/>
              <a:t> </a:t>
            </a:r>
            <a:r>
              <a:rPr lang="en-US" dirty="0" err="1"/>
              <a:t>linearis</a:t>
            </a:r>
            <a:r>
              <a:rPr lang="en-US" dirty="0"/>
              <a:t>), </a:t>
            </a:r>
            <a:r>
              <a:rPr lang="en-US" dirty="0" smtClean="0"/>
              <a:t>portal venous </a:t>
            </a:r>
            <a:r>
              <a:rPr lang="en-US" dirty="0"/>
              <a:t>gas, and </a:t>
            </a:r>
            <a:r>
              <a:rPr lang="en-US" dirty="0" err="1"/>
              <a:t>megacolon</a:t>
            </a:r>
            <a:r>
              <a:rPr lang="en-US" dirty="0"/>
              <a:t> indicate </a:t>
            </a:r>
            <a:r>
              <a:rPr lang="en-US" dirty="0">
                <a:solidFill>
                  <a:srgbClr val="FF0000"/>
                </a:solidFill>
              </a:rPr>
              <a:t>advanced changes</a:t>
            </a:r>
            <a:r>
              <a:rPr lang="en-US" dirty="0"/>
              <a:t>.</a:t>
            </a:r>
          </a:p>
          <a:p>
            <a:pPr algn="l" rtl="0"/>
            <a:r>
              <a:rPr lang="en-US" dirty="0" smtClean="0"/>
              <a:t>The </a:t>
            </a:r>
            <a:r>
              <a:rPr lang="en-US" dirty="0"/>
              <a:t>original </a:t>
            </a:r>
            <a:r>
              <a:rPr lang="en-US" dirty="0" smtClean="0"/>
              <a:t>radiologic description </a:t>
            </a:r>
            <a:r>
              <a:rPr lang="en-US" dirty="0"/>
              <a:t>of “</a:t>
            </a:r>
            <a:r>
              <a:rPr lang="en-US" dirty="0">
                <a:solidFill>
                  <a:srgbClr val="FF0000"/>
                </a:solidFill>
              </a:rPr>
              <a:t>reversible</a:t>
            </a:r>
            <a:r>
              <a:rPr lang="en-US" dirty="0"/>
              <a:t>” CI was of “</a:t>
            </a:r>
            <a:r>
              <a:rPr lang="en-US" dirty="0">
                <a:solidFill>
                  <a:srgbClr val="FF0000"/>
                </a:solidFill>
              </a:rPr>
              <a:t>thumbprints” (</a:t>
            </a:r>
            <a:r>
              <a:rPr lang="en-US" dirty="0" err="1" smtClean="0">
                <a:solidFill>
                  <a:srgbClr val="FF0000"/>
                </a:solidFill>
              </a:rPr>
              <a:t>pseudotumors</a:t>
            </a:r>
            <a:r>
              <a:rPr lang="en-US" dirty="0" smtClean="0">
                <a:solidFill>
                  <a:srgbClr val="FF0000"/>
                </a:solidFill>
              </a:rPr>
              <a:t>) </a:t>
            </a:r>
            <a:r>
              <a:rPr lang="en-US" dirty="0" smtClean="0"/>
              <a:t>that </a:t>
            </a:r>
            <a:r>
              <a:rPr lang="en-US" dirty="0"/>
              <a:t>were caused by </a:t>
            </a:r>
            <a:r>
              <a:rPr lang="en-US" dirty="0" err="1">
                <a:solidFill>
                  <a:srgbClr val="FF0000"/>
                </a:solidFill>
              </a:rPr>
              <a:t>subepithelial</a:t>
            </a:r>
            <a:r>
              <a:rPr lang="en-US" dirty="0">
                <a:solidFill>
                  <a:srgbClr val="FF0000"/>
                </a:solidFill>
              </a:rPr>
              <a:t> hemorrhage/edema </a:t>
            </a:r>
            <a:r>
              <a:rPr lang="en-US" dirty="0" smtClean="0"/>
              <a:t>and that </a:t>
            </a:r>
            <a:r>
              <a:rPr lang="en-US" dirty="0"/>
              <a:t>either resolved in </a:t>
            </a:r>
            <a:r>
              <a:rPr lang="en-US" dirty="0">
                <a:solidFill>
                  <a:srgbClr val="FF0000"/>
                </a:solidFill>
              </a:rPr>
              <a:t>1–2 weeks </a:t>
            </a:r>
            <a:r>
              <a:rPr lang="en-US" dirty="0"/>
              <a:t>or evolved to a </a:t>
            </a:r>
            <a:r>
              <a:rPr lang="en-US" dirty="0">
                <a:solidFill>
                  <a:srgbClr val="FF0000"/>
                </a:solidFill>
              </a:rPr>
              <a:t>segmental </a:t>
            </a:r>
            <a:r>
              <a:rPr lang="en-US" dirty="0" smtClean="0">
                <a:solidFill>
                  <a:srgbClr val="FF0000"/>
                </a:solidFill>
              </a:rPr>
              <a:t>ulcerative colitis </a:t>
            </a:r>
            <a:r>
              <a:rPr lang="en-US" dirty="0">
                <a:solidFill>
                  <a:srgbClr val="FF0000"/>
                </a:solidFill>
              </a:rPr>
              <a:t>picture </a:t>
            </a:r>
            <a:r>
              <a:rPr lang="en-US" dirty="0"/>
              <a:t>with subsequent normalization over </a:t>
            </a:r>
            <a:r>
              <a:rPr lang="en-US" dirty="0" smtClean="0">
                <a:solidFill>
                  <a:srgbClr val="FF0000"/>
                </a:solidFill>
              </a:rPr>
              <a:t>several months</a:t>
            </a:r>
            <a:r>
              <a:rPr lang="en-US" dirty="0"/>
              <a:t>.</a:t>
            </a:r>
            <a:endParaRPr lang="fa-I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IMAGING OF CI</a:t>
            </a:r>
            <a:endParaRPr lang="fa-IR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282063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/>
              <a:t>BE is now used primarily to follow the </a:t>
            </a:r>
            <a:r>
              <a:rPr lang="en-US" dirty="0">
                <a:solidFill>
                  <a:srgbClr val="FF0000"/>
                </a:solidFill>
              </a:rPr>
              <a:t>course </a:t>
            </a:r>
            <a:r>
              <a:rPr lang="en-US" dirty="0" smtClean="0">
                <a:solidFill>
                  <a:srgbClr val="FF0000"/>
                </a:solidFill>
              </a:rPr>
              <a:t>of ischemic </a:t>
            </a:r>
            <a:r>
              <a:rPr lang="en-US" dirty="0">
                <a:solidFill>
                  <a:srgbClr val="FF0000"/>
                </a:solidFill>
              </a:rPr>
              <a:t>strictures</a:t>
            </a:r>
            <a:r>
              <a:rPr lang="en-US" dirty="0"/>
              <a:t>, although </a:t>
            </a:r>
            <a:r>
              <a:rPr lang="en-US" dirty="0">
                <a:solidFill>
                  <a:srgbClr val="FF0000"/>
                </a:solidFill>
              </a:rPr>
              <a:t>virtual </a:t>
            </a:r>
            <a:r>
              <a:rPr lang="en-US" dirty="0" err="1">
                <a:solidFill>
                  <a:srgbClr val="FF0000"/>
                </a:solidFill>
              </a:rPr>
              <a:t>colonography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or other </a:t>
            </a:r>
            <a:r>
              <a:rPr lang="en-US" dirty="0" smtClean="0">
                <a:solidFill>
                  <a:srgbClr val="FF0000"/>
                </a:solidFill>
              </a:rPr>
              <a:t>imaging </a:t>
            </a:r>
            <a:r>
              <a:rPr lang="en-US" dirty="0" smtClean="0"/>
              <a:t>tests </a:t>
            </a:r>
            <a:r>
              <a:rPr lang="en-US" dirty="0"/>
              <a:t>could be used for this purpose as well</a:t>
            </a:r>
            <a:r>
              <a:rPr lang="en-US" dirty="0" smtClean="0"/>
              <a:t>.</a:t>
            </a:r>
          </a:p>
          <a:p>
            <a:pPr algn="l" rtl="0"/>
            <a:r>
              <a:rPr lang="en-US" dirty="0" smtClean="0"/>
              <a:t>There </a:t>
            </a:r>
            <a:r>
              <a:rPr lang="en-US" dirty="0"/>
              <a:t>are </a:t>
            </a:r>
            <a:r>
              <a:rPr lang="en-US" dirty="0">
                <a:solidFill>
                  <a:srgbClr val="FF0000"/>
                </a:solidFill>
              </a:rPr>
              <a:t>no data </a:t>
            </a:r>
            <a:r>
              <a:rPr lang="en-US" dirty="0"/>
              <a:t>to support a </a:t>
            </a:r>
            <a:r>
              <a:rPr lang="en-US" dirty="0" smtClean="0"/>
              <a:t>benefit </a:t>
            </a:r>
            <a:r>
              <a:rPr lang="en-US" dirty="0"/>
              <a:t>for </a:t>
            </a:r>
            <a:r>
              <a:rPr lang="en-US" dirty="0">
                <a:solidFill>
                  <a:srgbClr val="FF0000"/>
                </a:solidFill>
              </a:rPr>
              <a:t>repeating </a:t>
            </a:r>
            <a:r>
              <a:rPr lang="en-US" dirty="0" smtClean="0">
                <a:solidFill>
                  <a:srgbClr val="FF0000"/>
                </a:solidFill>
              </a:rPr>
              <a:t>colonoscopy </a:t>
            </a:r>
            <a:r>
              <a:rPr lang="en-US" dirty="0" smtClean="0"/>
              <a:t>to </a:t>
            </a:r>
            <a:r>
              <a:rPr lang="en-US" dirty="0"/>
              <a:t>prove the mucosa has returned to normal(In the </a:t>
            </a:r>
            <a:r>
              <a:rPr lang="en-US" dirty="0">
                <a:solidFill>
                  <a:srgbClr val="FF0000"/>
                </a:solidFill>
              </a:rPr>
              <a:t>usual </a:t>
            </a:r>
            <a:r>
              <a:rPr lang="en-US" dirty="0" smtClean="0">
                <a:solidFill>
                  <a:srgbClr val="FF0000"/>
                </a:solidFill>
              </a:rPr>
              <a:t>scenario </a:t>
            </a:r>
            <a:r>
              <a:rPr lang="en-US" dirty="0" smtClean="0"/>
              <a:t>where in </a:t>
            </a:r>
            <a:r>
              <a:rPr lang="en-US" dirty="0"/>
              <a:t>the patient becomes asymptomatic </a:t>
            </a:r>
            <a:r>
              <a:rPr lang="en-US" dirty="0" smtClean="0"/>
              <a:t>after </a:t>
            </a:r>
            <a:r>
              <a:rPr lang="en-US" dirty="0"/>
              <a:t>the index </a:t>
            </a:r>
            <a:r>
              <a:rPr lang="en-US" dirty="0" smtClean="0"/>
              <a:t>episode </a:t>
            </a:r>
            <a:r>
              <a:rPr lang="en-US" dirty="0"/>
              <a:t>of CI</a:t>
            </a:r>
            <a:r>
              <a:rPr lang="en-US" dirty="0" smtClean="0"/>
              <a:t>),.</a:t>
            </a:r>
            <a:endParaRPr lang="fa-I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11884032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dirty="0"/>
              <a:t>CT is </a:t>
            </a:r>
            <a:r>
              <a:rPr lang="en-US" dirty="0">
                <a:solidFill>
                  <a:srgbClr val="FF0000"/>
                </a:solidFill>
              </a:rPr>
              <a:t>commonly obtained </a:t>
            </a:r>
            <a:r>
              <a:rPr lang="en-US" dirty="0"/>
              <a:t>in the emergency </a:t>
            </a:r>
            <a:r>
              <a:rPr lang="en-US" dirty="0" smtClean="0"/>
              <a:t>department </a:t>
            </a:r>
            <a:r>
              <a:rPr lang="en-US" dirty="0"/>
              <a:t>to </a:t>
            </a:r>
            <a:r>
              <a:rPr lang="en-US" dirty="0" smtClean="0"/>
              <a:t>assess </a:t>
            </a:r>
            <a:r>
              <a:rPr lang="en-US" dirty="0" smtClean="0">
                <a:solidFill>
                  <a:srgbClr val="FF0000"/>
                </a:solidFill>
              </a:rPr>
              <a:t>abdominal </a:t>
            </a:r>
            <a:r>
              <a:rPr lang="en-US" dirty="0">
                <a:solidFill>
                  <a:srgbClr val="FF0000"/>
                </a:solidFill>
              </a:rPr>
              <a:t>pain</a:t>
            </a:r>
            <a:r>
              <a:rPr lang="en-US" dirty="0" smtClean="0"/>
              <a:t>.</a:t>
            </a:r>
          </a:p>
          <a:p>
            <a:pPr algn="l" rtl="0"/>
            <a:r>
              <a:rPr lang="en-US" dirty="0" smtClean="0"/>
              <a:t>The </a:t>
            </a:r>
            <a:r>
              <a:rPr lang="en-US" dirty="0"/>
              <a:t>clinician should consider this modality when </a:t>
            </a:r>
            <a:r>
              <a:rPr lang="en-US" dirty="0" smtClean="0"/>
              <a:t>patients are classified </a:t>
            </a:r>
            <a:r>
              <a:rPr lang="en-US" dirty="0"/>
              <a:t>as having either </a:t>
            </a:r>
            <a:r>
              <a:rPr lang="en-US" dirty="0">
                <a:solidFill>
                  <a:srgbClr val="FF0000"/>
                </a:solidFill>
              </a:rPr>
              <a:t>moderate or severe </a:t>
            </a:r>
            <a:r>
              <a:rPr lang="en-US" dirty="0" smtClean="0">
                <a:solidFill>
                  <a:srgbClr val="FF0000"/>
                </a:solidFill>
              </a:rPr>
              <a:t>CI</a:t>
            </a:r>
            <a:r>
              <a:rPr lang="en-US" dirty="0" smtClean="0"/>
              <a:t>.</a:t>
            </a:r>
          </a:p>
          <a:p>
            <a:pPr algn="l" rtl="0"/>
            <a:r>
              <a:rPr lang="en-US" dirty="0"/>
              <a:t>CT is useful to </a:t>
            </a:r>
            <a:r>
              <a:rPr lang="en-US" dirty="0">
                <a:solidFill>
                  <a:srgbClr val="FF0000"/>
                </a:solidFill>
              </a:rPr>
              <a:t>exclude serious medical </a:t>
            </a:r>
            <a:r>
              <a:rPr lang="en-US" dirty="0" smtClean="0">
                <a:solidFill>
                  <a:srgbClr val="FF0000"/>
                </a:solidFill>
              </a:rPr>
              <a:t>conditions</a:t>
            </a:r>
            <a:r>
              <a:rPr lang="en-US" dirty="0" smtClean="0"/>
              <a:t> other </a:t>
            </a:r>
            <a:r>
              <a:rPr lang="en-US" dirty="0"/>
              <a:t>than CI (e.g., diverticulitis), can suggest the </a:t>
            </a:r>
            <a:r>
              <a:rPr lang="en-US" dirty="0" smtClean="0"/>
              <a:t>diagnosis of </a:t>
            </a:r>
            <a:r>
              <a:rPr lang="en-US" dirty="0"/>
              <a:t>CI, and reveal </a:t>
            </a:r>
            <a:r>
              <a:rPr lang="en-US" dirty="0">
                <a:solidFill>
                  <a:srgbClr val="FF0000"/>
                </a:solidFill>
              </a:rPr>
              <a:t>which areas of the colon are involved</a:t>
            </a:r>
            <a:r>
              <a:rPr lang="en-US" dirty="0"/>
              <a:t>.</a:t>
            </a:r>
            <a:endParaRPr lang="fa-I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49570250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dirty="0" smtClean="0">
                <a:solidFill>
                  <a:srgbClr val="FF0000"/>
                </a:solidFill>
              </a:rPr>
              <a:t>Segmental wall </a:t>
            </a:r>
            <a:r>
              <a:rPr lang="en-US" dirty="0">
                <a:solidFill>
                  <a:srgbClr val="FF0000"/>
                </a:solidFill>
              </a:rPr>
              <a:t>thickening</a:t>
            </a:r>
            <a:r>
              <a:rPr lang="en-US" dirty="0"/>
              <a:t>, </a:t>
            </a:r>
            <a:r>
              <a:rPr lang="en-US" dirty="0" err="1">
                <a:solidFill>
                  <a:srgbClr val="FF0000"/>
                </a:solidFill>
              </a:rPr>
              <a:t>thumbprinting</a:t>
            </a:r>
            <a:r>
              <a:rPr lang="en-US" dirty="0"/>
              <a:t>, and </a:t>
            </a:r>
            <a:r>
              <a:rPr lang="en-US" dirty="0" err="1">
                <a:solidFill>
                  <a:srgbClr val="FF0000"/>
                </a:solidFill>
              </a:rPr>
              <a:t>pericolonic</a:t>
            </a:r>
            <a:r>
              <a:rPr lang="en-US" dirty="0">
                <a:solidFill>
                  <a:srgbClr val="FF0000"/>
                </a:solidFill>
              </a:rPr>
              <a:t> fat </a:t>
            </a:r>
            <a:r>
              <a:rPr lang="en-US" dirty="0" smtClean="0">
                <a:solidFill>
                  <a:srgbClr val="FF0000"/>
                </a:solidFill>
              </a:rPr>
              <a:t>stranding with </a:t>
            </a:r>
            <a:r>
              <a:rPr lang="en-US" dirty="0">
                <a:solidFill>
                  <a:srgbClr val="FF0000"/>
                </a:solidFill>
              </a:rPr>
              <a:t>or without ascites </a:t>
            </a:r>
            <a:r>
              <a:rPr lang="en-US" dirty="0"/>
              <a:t>are signs associated with CI, but are </a:t>
            </a:r>
            <a:r>
              <a:rPr lang="en-US" dirty="0" smtClean="0">
                <a:solidFill>
                  <a:srgbClr val="FF0000"/>
                </a:solidFill>
              </a:rPr>
              <a:t>not specific </a:t>
            </a:r>
            <a:r>
              <a:rPr lang="en-US" dirty="0">
                <a:solidFill>
                  <a:srgbClr val="FF0000"/>
                </a:solidFill>
              </a:rPr>
              <a:t>enough to make a </a:t>
            </a:r>
            <a:r>
              <a:rPr lang="en-US" dirty="0" smtClean="0">
                <a:solidFill>
                  <a:srgbClr val="FF0000"/>
                </a:solidFill>
              </a:rPr>
              <a:t>definitive </a:t>
            </a:r>
            <a:r>
              <a:rPr lang="en-US" dirty="0">
                <a:solidFill>
                  <a:srgbClr val="FF0000"/>
                </a:solidFill>
              </a:rPr>
              <a:t>diagnosis</a:t>
            </a:r>
            <a:r>
              <a:rPr lang="en-US" dirty="0" smtClean="0">
                <a:solidFill>
                  <a:srgbClr val="FF0000"/>
                </a:solidFill>
              </a:rPr>
              <a:t>.</a:t>
            </a:r>
          </a:p>
          <a:p>
            <a:pPr algn="l" rtl="0"/>
            <a:r>
              <a:rPr lang="en-US" dirty="0" smtClean="0"/>
              <a:t>The </a:t>
            </a:r>
            <a:r>
              <a:rPr lang="en-US" dirty="0" smtClean="0">
                <a:solidFill>
                  <a:srgbClr val="FF0000"/>
                </a:solidFill>
              </a:rPr>
              <a:t>usual CT findings </a:t>
            </a:r>
            <a:r>
              <a:rPr lang="en-US" dirty="0">
                <a:solidFill>
                  <a:srgbClr val="FF0000"/>
                </a:solidFill>
              </a:rPr>
              <a:t>of colitis </a:t>
            </a:r>
            <a:r>
              <a:rPr lang="en-US" dirty="0"/>
              <a:t>are </a:t>
            </a:r>
            <a:r>
              <a:rPr lang="en-US" dirty="0" smtClean="0">
                <a:solidFill>
                  <a:srgbClr val="FF0000"/>
                </a:solidFill>
              </a:rPr>
              <a:t>nonspecific</a:t>
            </a:r>
            <a:r>
              <a:rPr lang="en-US" dirty="0" smtClean="0"/>
              <a:t> </a:t>
            </a:r>
            <a:r>
              <a:rPr lang="en-US" dirty="0"/>
              <a:t>and </a:t>
            </a:r>
            <a:r>
              <a:rPr lang="en-US" dirty="0">
                <a:solidFill>
                  <a:srgbClr val="FF0000"/>
                </a:solidFill>
              </a:rPr>
              <a:t>not unique </a:t>
            </a:r>
            <a:r>
              <a:rPr lang="en-US" dirty="0"/>
              <a:t>for CI in </a:t>
            </a:r>
            <a:r>
              <a:rPr lang="en-US" dirty="0" smtClean="0"/>
              <a:t>most patients </a:t>
            </a:r>
            <a:r>
              <a:rPr lang="en-US" dirty="0"/>
              <a:t>with </a:t>
            </a:r>
            <a:r>
              <a:rPr lang="en-US" dirty="0" smtClean="0"/>
              <a:t>abdominal pain.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7864848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544616"/>
          </a:xfrm>
        </p:spPr>
        <p:txBody>
          <a:bodyPr>
            <a:normAutofit fontScale="92500" lnSpcReduction="20000"/>
          </a:bodyPr>
          <a:lstStyle/>
          <a:p>
            <a:pPr algn="l" rtl="0"/>
            <a:r>
              <a:rPr lang="en-US" dirty="0" smtClean="0">
                <a:solidFill>
                  <a:srgbClr val="0070C0"/>
                </a:solidFill>
              </a:rPr>
              <a:t>Reversible damage </a:t>
            </a:r>
            <a:r>
              <a:rPr lang="en-US" dirty="0"/>
              <a:t>includes </a:t>
            </a:r>
            <a:r>
              <a:rPr lang="en-US" dirty="0" err="1"/>
              <a:t>colopathy</a:t>
            </a:r>
            <a:r>
              <a:rPr lang="en-US" dirty="0"/>
              <a:t>, i.e., </a:t>
            </a:r>
            <a:r>
              <a:rPr lang="en-US" dirty="0" err="1">
                <a:solidFill>
                  <a:srgbClr val="FF0000"/>
                </a:solidFill>
              </a:rPr>
              <a:t>subepithelial</a:t>
            </a:r>
            <a:r>
              <a:rPr lang="en-US" dirty="0">
                <a:solidFill>
                  <a:srgbClr val="FF0000"/>
                </a:solidFill>
              </a:rPr>
              <a:t> hemorrhage </a:t>
            </a:r>
            <a:r>
              <a:rPr lang="en-US" dirty="0" smtClean="0">
                <a:solidFill>
                  <a:srgbClr val="FF0000"/>
                </a:solidFill>
              </a:rPr>
              <a:t>or edema</a:t>
            </a:r>
            <a:r>
              <a:rPr lang="en-US" dirty="0">
                <a:solidFill>
                  <a:srgbClr val="FF0000"/>
                </a:solidFill>
              </a:rPr>
              <a:t>, and colitis</a:t>
            </a:r>
            <a:r>
              <a:rPr lang="en-US" dirty="0"/>
              <a:t>; </a:t>
            </a:r>
            <a:endParaRPr lang="en-US" dirty="0" smtClean="0"/>
          </a:p>
          <a:p>
            <a:pPr algn="l" rtl="0"/>
            <a:r>
              <a:rPr lang="en-US" dirty="0"/>
              <a:t>C</a:t>
            </a:r>
            <a:r>
              <a:rPr lang="en-US" dirty="0" smtClean="0"/>
              <a:t>olitis reflects </a:t>
            </a:r>
            <a:r>
              <a:rPr lang="en-US" dirty="0"/>
              <a:t>an </a:t>
            </a:r>
            <a:r>
              <a:rPr lang="en-US" dirty="0" smtClean="0">
                <a:solidFill>
                  <a:srgbClr val="FF0000"/>
                </a:solidFill>
              </a:rPr>
              <a:t>evolutionary </a:t>
            </a:r>
            <a:r>
              <a:rPr lang="en-US" dirty="0">
                <a:solidFill>
                  <a:srgbClr val="FF0000"/>
                </a:solidFill>
              </a:rPr>
              <a:t>stage </a:t>
            </a:r>
            <a:r>
              <a:rPr lang="en-US" dirty="0" smtClean="0"/>
              <a:t>in which the </a:t>
            </a:r>
            <a:r>
              <a:rPr lang="en-US" dirty="0">
                <a:solidFill>
                  <a:srgbClr val="FF0000"/>
                </a:solidFill>
              </a:rPr>
              <a:t>overlying </a:t>
            </a:r>
            <a:r>
              <a:rPr lang="en-US" dirty="0"/>
              <a:t>mucosa </a:t>
            </a:r>
            <a:r>
              <a:rPr lang="en-US" dirty="0">
                <a:solidFill>
                  <a:srgbClr val="FF0000"/>
                </a:solidFill>
              </a:rPr>
              <a:t>ulcerates</a:t>
            </a:r>
            <a:r>
              <a:rPr lang="en-US" dirty="0"/>
              <a:t> as the </a:t>
            </a:r>
            <a:r>
              <a:rPr lang="en-US" dirty="0" err="1">
                <a:solidFill>
                  <a:srgbClr val="FF0000"/>
                </a:solidFill>
              </a:rPr>
              <a:t>subepithelial</a:t>
            </a:r>
            <a:r>
              <a:rPr lang="en-US" dirty="0">
                <a:solidFill>
                  <a:srgbClr val="FF0000"/>
                </a:solidFill>
              </a:rPr>
              <a:t> edema </a:t>
            </a:r>
            <a:r>
              <a:rPr lang="en-US" dirty="0" smtClean="0"/>
              <a:t>and blood </a:t>
            </a:r>
            <a:r>
              <a:rPr lang="en-US" dirty="0"/>
              <a:t>are </a:t>
            </a:r>
            <a:r>
              <a:rPr lang="en-US" dirty="0">
                <a:solidFill>
                  <a:srgbClr val="FF0000"/>
                </a:solidFill>
              </a:rPr>
              <a:t>resorbed</a:t>
            </a:r>
            <a:r>
              <a:rPr lang="en-US" dirty="0"/>
              <a:t>. </a:t>
            </a:r>
            <a:endParaRPr lang="en-US" dirty="0" smtClean="0"/>
          </a:p>
          <a:p>
            <a:pPr algn="l" rtl="0"/>
            <a:r>
              <a:rPr lang="en-US" dirty="0" smtClean="0"/>
              <a:t>In </a:t>
            </a:r>
            <a:r>
              <a:rPr lang="en-US" dirty="0"/>
              <a:t>reversible disease, such </a:t>
            </a:r>
            <a:r>
              <a:rPr lang="en-US" dirty="0" err="1">
                <a:solidFill>
                  <a:srgbClr val="FF0000"/>
                </a:solidFill>
              </a:rPr>
              <a:t>resorption</a:t>
            </a:r>
            <a:r>
              <a:rPr lang="en-US" dirty="0"/>
              <a:t> </a:t>
            </a:r>
            <a:r>
              <a:rPr lang="en-US" dirty="0" smtClean="0"/>
              <a:t>occurs rather </a:t>
            </a:r>
            <a:r>
              <a:rPr lang="en-US" dirty="0">
                <a:solidFill>
                  <a:srgbClr val="FF0000"/>
                </a:solidFill>
              </a:rPr>
              <a:t>promptly</a:t>
            </a:r>
            <a:r>
              <a:rPr lang="en-US" dirty="0"/>
              <a:t>, usually within </a:t>
            </a:r>
            <a:r>
              <a:rPr lang="en-US" dirty="0">
                <a:solidFill>
                  <a:srgbClr val="FF0000"/>
                </a:solidFill>
              </a:rPr>
              <a:t>3 days</a:t>
            </a:r>
            <a:r>
              <a:rPr lang="en-US" dirty="0" smtClean="0"/>
              <a:t>.</a:t>
            </a:r>
          </a:p>
          <a:p>
            <a:pPr algn="l" rtl="0"/>
            <a:r>
              <a:rPr lang="en-US" dirty="0" smtClean="0">
                <a:solidFill>
                  <a:srgbClr val="FF0000"/>
                </a:solidFill>
              </a:rPr>
              <a:t>Ulcerations</a:t>
            </a:r>
            <a:r>
              <a:rPr lang="en-US" dirty="0" smtClean="0"/>
              <a:t> </a:t>
            </a:r>
            <a:r>
              <a:rPr lang="en-US" dirty="0"/>
              <a:t>may </a:t>
            </a:r>
            <a:r>
              <a:rPr lang="en-US" dirty="0" smtClean="0"/>
              <a:t>persist for </a:t>
            </a:r>
            <a:r>
              <a:rPr lang="en-US" dirty="0">
                <a:solidFill>
                  <a:srgbClr val="FF0000"/>
                </a:solidFill>
              </a:rPr>
              <a:t>several months </a:t>
            </a:r>
            <a:r>
              <a:rPr lang="en-US" dirty="0"/>
              <a:t>before resolving, although during this </a:t>
            </a:r>
            <a:r>
              <a:rPr lang="en-US" dirty="0" err="1" smtClean="0"/>
              <a:t>time,the</a:t>
            </a:r>
            <a:r>
              <a:rPr lang="en-US" dirty="0" smtClean="0"/>
              <a:t> </a:t>
            </a:r>
            <a:r>
              <a:rPr lang="en-US" dirty="0">
                <a:solidFill>
                  <a:srgbClr val="FF0000"/>
                </a:solidFill>
              </a:rPr>
              <a:t>patient usually is asymptomatic</a:t>
            </a:r>
            <a:r>
              <a:rPr lang="en-US" dirty="0" smtClean="0">
                <a:solidFill>
                  <a:srgbClr val="FF0000"/>
                </a:solidFill>
              </a:rPr>
              <a:t>.</a:t>
            </a:r>
          </a:p>
          <a:p>
            <a:pPr algn="l" rtl="0"/>
            <a:r>
              <a:rPr lang="en-US" dirty="0">
                <a:solidFill>
                  <a:srgbClr val="0070C0"/>
                </a:solidFill>
              </a:rPr>
              <a:t>Irreversible manifestations </a:t>
            </a:r>
            <a:r>
              <a:rPr lang="en-US" dirty="0" smtClean="0"/>
              <a:t>of CI </a:t>
            </a:r>
            <a:r>
              <a:rPr lang="en-US" dirty="0"/>
              <a:t>include </a:t>
            </a:r>
            <a:r>
              <a:rPr lang="en-US" dirty="0">
                <a:solidFill>
                  <a:srgbClr val="FF0000"/>
                </a:solidFill>
              </a:rPr>
              <a:t>gangrene, fulminant colitis, stricture formation</a:t>
            </a:r>
            <a:r>
              <a:rPr lang="en-US" dirty="0"/>
              <a:t>, </a:t>
            </a:r>
            <a:r>
              <a:rPr lang="en-US" dirty="0" err="1" smtClean="0"/>
              <a:t>and,rarely</a:t>
            </a:r>
            <a:r>
              <a:rPr lang="en-US" dirty="0"/>
              <a:t>, </a:t>
            </a:r>
            <a:r>
              <a:rPr lang="en-US" dirty="0">
                <a:solidFill>
                  <a:srgbClr val="FF0000"/>
                </a:solidFill>
              </a:rPr>
              <a:t>chronic ischemic colitis. </a:t>
            </a:r>
            <a:endParaRPr lang="en-US" dirty="0" smtClean="0">
              <a:solidFill>
                <a:srgbClr val="FF0000"/>
              </a:solidFill>
            </a:endParaRPr>
          </a:p>
          <a:p>
            <a:pPr algn="l" rtl="0"/>
            <a:r>
              <a:rPr lang="en-US" dirty="0" smtClean="0">
                <a:solidFill>
                  <a:srgbClr val="FF0000"/>
                </a:solidFill>
              </a:rPr>
              <a:t>Recurrent </a:t>
            </a:r>
            <a:r>
              <a:rPr lang="en-US" dirty="0">
                <a:solidFill>
                  <a:srgbClr val="FF0000"/>
                </a:solidFill>
              </a:rPr>
              <a:t>sepsis </a:t>
            </a:r>
            <a:r>
              <a:rPr lang="en-US" dirty="0"/>
              <a:t>due to </a:t>
            </a:r>
            <a:r>
              <a:rPr lang="en-US" dirty="0" smtClean="0"/>
              <a:t>bacterial translocation </a:t>
            </a:r>
            <a:r>
              <a:rPr lang="en-US" dirty="0"/>
              <a:t>is another rare manifestation of </a:t>
            </a:r>
            <a:r>
              <a:rPr lang="en-US" dirty="0">
                <a:solidFill>
                  <a:srgbClr val="FF0000"/>
                </a:solidFill>
              </a:rPr>
              <a:t>irreversibly </a:t>
            </a:r>
            <a:r>
              <a:rPr lang="en-US" dirty="0" smtClean="0">
                <a:solidFill>
                  <a:srgbClr val="FF0000"/>
                </a:solidFill>
              </a:rPr>
              <a:t>damaged bowel</a:t>
            </a:r>
            <a:r>
              <a:rPr lang="en-US" dirty="0"/>
              <a:t>.</a:t>
            </a:r>
          </a:p>
          <a:p>
            <a:pPr algn="l" rtl="0"/>
            <a:endParaRPr lang="fa-IR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54038497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>
                <a:solidFill>
                  <a:srgbClr val="FF0000"/>
                </a:solidFill>
              </a:rPr>
              <a:t>“little rose” </a:t>
            </a:r>
            <a:r>
              <a:rPr lang="en-US" dirty="0" smtClean="0">
                <a:solidFill>
                  <a:srgbClr val="FF0000"/>
                </a:solidFill>
              </a:rPr>
              <a:t>sign </a:t>
            </a:r>
            <a:r>
              <a:rPr lang="en-US" dirty="0" err="1" smtClean="0"/>
              <a:t>hyperdensity</a:t>
            </a:r>
            <a:r>
              <a:rPr lang="en-US" dirty="0" smtClean="0"/>
              <a:t> </a:t>
            </a:r>
            <a:r>
              <a:rPr lang="en-US" dirty="0"/>
              <a:t>of the mucosa and edema of the </a:t>
            </a:r>
            <a:r>
              <a:rPr lang="en-US" dirty="0" err="1"/>
              <a:t>submucosa</a:t>
            </a:r>
            <a:r>
              <a:rPr lang="en-US" dirty="0"/>
              <a:t> </a:t>
            </a:r>
            <a:r>
              <a:rPr lang="en-US" dirty="0" smtClean="0"/>
              <a:t>as a </a:t>
            </a:r>
            <a:r>
              <a:rPr lang="en-US" dirty="0"/>
              <a:t>sign of “</a:t>
            </a:r>
            <a:r>
              <a:rPr lang="en-US" dirty="0">
                <a:solidFill>
                  <a:srgbClr val="FF0000"/>
                </a:solidFill>
              </a:rPr>
              <a:t>early stage</a:t>
            </a:r>
            <a:r>
              <a:rPr lang="en-US" dirty="0"/>
              <a:t>” CI, i.e., the “wet” </a:t>
            </a:r>
            <a:r>
              <a:rPr lang="en-US" dirty="0" smtClean="0"/>
              <a:t>appearance.</a:t>
            </a:r>
          </a:p>
          <a:p>
            <a:pPr algn="l" rtl="0"/>
            <a:r>
              <a:rPr lang="en-US" dirty="0" smtClean="0"/>
              <a:t>“</a:t>
            </a:r>
            <a:r>
              <a:rPr lang="en-US" dirty="0">
                <a:solidFill>
                  <a:srgbClr val="FF0000"/>
                </a:solidFill>
              </a:rPr>
              <a:t>T</a:t>
            </a:r>
            <a:r>
              <a:rPr lang="en-US" dirty="0" smtClean="0">
                <a:solidFill>
                  <a:srgbClr val="FF0000"/>
                </a:solidFill>
              </a:rPr>
              <a:t>arget sign</a:t>
            </a:r>
            <a:r>
              <a:rPr lang="en-US" dirty="0">
                <a:solidFill>
                  <a:srgbClr val="FF0000"/>
                </a:solidFill>
              </a:rPr>
              <a:t>” or “double halo” </a:t>
            </a:r>
            <a:r>
              <a:rPr lang="en-US" dirty="0"/>
              <a:t>sign showing </a:t>
            </a:r>
            <a:r>
              <a:rPr lang="en-US" dirty="0" smtClean="0"/>
              <a:t>different </a:t>
            </a:r>
            <a:r>
              <a:rPr lang="en-US" dirty="0"/>
              <a:t>attenuations of </a:t>
            </a:r>
            <a:r>
              <a:rPr lang="en-US" dirty="0" smtClean="0"/>
              <a:t>the layers </a:t>
            </a:r>
            <a:r>
              <a:rPr lang="en-US" dirty="0"/>
              <a:t>of the bowel wall that corresponded to ischemia and </a:t>
            </a:r>
            <a:r>
              <a:rPr lang="en-US" dirty="0" smtClean="0"/>
              <a:t>reperfusion of </a:t>
            </a:r>
            <a:r>
              <a:rPr lang="en-US" dirty="0"/>
              <a:t>the involved segment.</a:t>
            </a:r>
            <a:endParaRPr lang="fa-I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93530616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l" rtl="0"/>
            <a:r>
              <a:rPr lang="en-US" dirty="0" smtClean="0">
                <a:solidFill>
                  <a:srgbClr val="FF0000"/>
                </a:solidFill>
              </a:rPr>
              <a:t>Further </a:t>
            </a:r>
            <a:r>
              <a:rPr lang="en-US" dirty="0">
                <a:solidFill>
                  <a:srgbClr val="FF0000"/>
                </a:solidFill>
              </a:rPr>
              <a:t>investigation is required </a:t>
            </a:r>
            <a:r>
              <a:rPr lang="en-US" dirty="0" smtClean="0">
                <a:solidFill>
                  <a:srgbClr val="FF0000"/>
                </a:solidFill>
              </a:rPr>
              <a:t>to </a:t>
            </a:r>
            <a:r>
              <a:rPr lang="en-US" dirty="0" smtClean="0"/>
              <a:t>characterize </a:t>
            </a:r>
            <a:r>
              <a:rPr lang="en-US" dirty="0"/>
              <a:t>the most common signs of CI from each phase of </a:t>
            </a:r>
            <a:r>
              <a:rPr lang="en-US" dirty="0" smtClean="0"/>
              <a:t>the ischemic </a:t>
            </a:r>
            <a:r>
              <a:rPr lang="en-US" dirty="0"/>
              <a:t>process and course of disease, to describe </a:t>
            </a:r>
            <a:r>
              <a:rPr lang="en-US" dirty="0" smtClean="0"/>
              <a:t>findings that reliably </a:t>
            </a:r>
            <a:r>
              <a:rPr lang="en-US" dirty="0" smtClean="0">
                <a:solidFill>
                  <a:srgbClr val="FF0000"/>
                </a:solidFill>
              </a:rPr>
              <a:t>differentiate </a:t>
            </a:r>
            <a:r>
              <a:rPr lang="en-US" dirty="0">
                <a:solidFill>
                  <a:srgbClr val="FF0000"/>
                </a:solidFill>
              </a:rPr>
              <a:t>CI from other disease entities, and to </a:t>
            </a:r>
            <a:r>
              <a:rPr lang="en-US" dirty="0" smtClean="0">
                <a:solidFill>
                  <a:srgbClr val="FF0000"/>
                </a:solidFill>
              </a:rPr>
              <a:t>determine what </a:t>
            </a:r>
            <a:r>
              <a:rPr lang="en-US" dirty="0">
                <a:solidFill>
                  <a:srgbClr val="FF0000"/>
                </a:solidFill>
              </a:rPr>
              <a:t>constellation of </a:t>
            </a:r>
            <a:r>
              <a:rPr lang="en-US" dirty="0" smtClean="0">
                <a:solidFill>
                  <a:srgbClr val="FF0000"/>
                </a:solidFill>
              </a:rPr>
              <a:t>findings </a:t>
            </a:r>
            <a:r>
              <a:rPr lang="en-US" dirty="0">
                <a:solidFill>
                  <a:srgbClr val="FF0000"/>
                </a:solidFill>
              </a:rPr>
              <a:t>might be diagnostic of CI</a:t>
            </a:r>
            <a:r>
              <a:rPr lang="en-US" dirty="0" smtClean="0">
                <a:solidFill>
                  <a:srgbClr val="FF0000"/>
                </a:solidFill>
              </a:rPr>
              <a:t>.</a:t>
            </a:r>
          </a:p>
          <a:p>
            <a:pPr algn="l" rtl="0"/>
            <a:r>
              <a:rPr lang="en-US" dirty="0"/>
              <a:t>Adenocarcinoma of the colon is associated with CI and </a:t>
            </a:r>
            <a:r>
              <a:rPr lang="en-US" dirty="0" smtClean="0"/>
              <a:t>usually the </a:t>
            </a:r>
            <a:r>
              <a:rPr lang="en-US" dirty="0"/>
              <a:t>segment of ischemic injury is </a:t>
            </a:r>
            <a:r>
              <a:rPr lang="en-US" dirty="0">
                <a:solidFill>
                  <a:srgbClr val="FF0000"/>
                </a:solidFill>
              </a:rPr>
              <a:t>proximal to the neoplasm</a:t>
            </a:r>
            <a:r>
              <a:rPr lang="en-US" dirty="0"/>
              <a:t>.</a:t>
            </a:r>
          </a:p>
          <a:p>
            <a:pPr algn="l" rtl="0"/>
            <a:r>
              <a:rPr lang="en-US" dirty="0" err="1"/>
              <a:t>Tumoral</a:t>
            </a:r>
            <a:r>
              <a:rPr lang="en-US" dirty="0"/>
              <a:t> segments can be </a:t>
            </a:r>
            <a:r>
              <a:rPr lang="en-US" dirty="0" smtClean="0"/>
              <a:t>differentiated </a:t>
            </a:r>
            <a:r>
              <a:rPr lang="en-US" dirty="0"/>
              <a:t>from ischemic </a:t>
            </a:r>
            <a:r>
              <a:rPr lang="en-US" dirty="0" smtClean="0"/>
              <a:t>segments of </a:t>
            </a:r>
            <a:r>
              <a:rPr lang="en-US" dirty="0"/>
              <a:t>colon </a:t>
            </a:r>
            <a:r>
              <a:rPr lang="en-US" dirty="0">
                <a:solidFill>
                  <a:srgbClr val="FF0000"/>
                </a:solidFill>
              </a:rPr>
              <a:t>by </a:t>
            </a:r>
            <a:r>
              <a:rPr lang="en-US" dirty="0" smtClean="0">
                <a:solidFill>
                  <a:srgbClr val="FF0000"/>
                </a:solidFill>
              </a:rPr>
              <a:t>CT</a:t>
            </a:r>
            <a:r>
              <a:rPr lang="en-US" dirty="0" smtClean="0"/>
              <a:t>.</a:t>
            </a:r>
            <a:endParaRPr lang="fa-I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84194245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dirty="0"/>
              <a:t>On CT, the </a:t>
            </a:r>
            <a:r>
              <a:rPr lang="en-US" dirty="0" smtClean="0"/>
              <a:t>segments of </a:t>
            </a:r>
            <a:r>
              <a:rPr lang="en-US" dirty="0"/>
              <a:t>CI had </a:t>
            </a:r>
            <a:r>
              <a:rPr lang="en-US" dirty="0" smtClean="0"/>
              <a:t>significantly </a:t>
            </a:r>
            <a:r>
              <a:rPr lang="en-US" dirty="0">
                <a:solidFill>
                  <a:srgbClr val="FF0000"/>
                </a:solidFill>
              </a:rPr>
              <a:t>less colon thickening </a:t>
            </a:r>
            <a:r>
              <a:rPr lang="en-US" dirty="0"/>
              <a:t>(1.0 vs. 2.0 </a:t>
            </a:r>
            <a:r>
              <a:rPr lang="en-US" dirty="0" err="1" smtClean="0"/>
              <a:t>cm,P</a:t>
            </a:r>
            <a:r>
              <a:rPr lang="en-US" dirty="0" smtClean="0"/>
              <a:t> </a:t>
            </a:r>
            <a:r>
              <a:rPr lang="en-US" dirty="0"/>
              <a:t>&lt;0.05) and were </a:t>
            </a:r>
            <a:r>
              <a:rPr lang="en-US" dirty="0">
                <a:solidFill>
                  <a:srgbClr val="FF0000"/>
                </a:solidFill>
              </a:rPr>
              <a:t>longer</a:t>
            </a:r>
            <a:r>
              <a:rPr lang="en-US" dirty="0"/>
              <a:t> (10.1 vs. 5.9 cm, P &lt;0.05) than those </a:t>
            </a:r>
            <a:r>
              <a:rPr lang="en-US" dirty="0" smtClean="0"/>
              <a:t>with malignancy</a:t>
            </a:r>
            <a:r>
              <a:rPr lang="en-US" dirty="0"/>
              <a:t>. </a:t>
            </a:r>
            <a:endParaRPr lang="en-US" dirty="0" smtClean="0"/>
          </a:p>
          <a:p>
            <a:pPr algn="l" rtl="0"/>
            <a:r>
              <a:rPr lang="en-US" dirty="0" smtClean="0"/>
              <a:t>In </a:t>
            </a:r>
            <a:r>
              <a:rPr lang="en-US" dirty="0"/>
              <a:t>addition, although no statistical comparison </a:t>
            </a:r>
            <a:r>
              <a:rPr lang="en-US" dirty="0" smtClean="0"/>
              <a:t>was documented</a:t>
            </a:r>
            <a:r>
              <a:rPr lang="en-US" dirty="0"/>
              <a:t>, the </a:t>
            </a:r>
            <a:r>
              <a:rPr lang="en-US" dirty="0">
                <a:solidFill>
                  <a:srgbClr val="FF0000"/>
                </a:solidFill>
              </a:rPr>
              <a:t>CI segments </a:t>
            </a:r>
            <a:r>
              <a:rPr lang="en-US" dirty="0"/>
              <a:t>appeared to enhance more </a:t>
            </a:r>
            <a:r>
              <a:rPr lang="en-US" dirty="0" smtClean="0">
                <a:solidFill>
                  <a:srgbClr val="FF0000"/>
                </a:solidFill>
              </a:rPr>
              <a:t>homogenously</a:t>
            </a:r>
            <a:r>
              <a:rPr lang="en-US" dirty="0" smtClean="0"/>
              <a:t>(70</a:t>
            </a:r>
            <a:r>
              <a:rPr lang="en-US" dirty="0"/>
              <a:t>%), whereas the </a:t>
            </a:r>
            <a:r>
              <a:rPr lang="en-US" dirty="0" err="1">
                <a:solidFill>
                  <a:srgbClr val="FF0000"/>
                </a:solidFill>
              </a:rPr>
              <a:t>tumoral</a:t>
            </a:r>
            <a:r>
              <a:rPr lang="en-US" dirty="0">
                <a:solidFill>
                  <a:srgbClr val="FF0000"/>
                </a:solidFill>
              </a:rPr>
              <a:t> segments </a:t>
            </a:r>
            <a:r>
              <a:rPr lang="en-US" dirty="0"/>
              <a:t>more </a:t>
            </a:r>
            <a:r>
              <a:rPr lang="en-US" dirty="0" smtClean="0"/>
              <a:t>frequently enhanced </a:t>
            </a:r>
            <a:r>
              <a:rPr lang="en-US" dirty="0">
                <a:solidFill>
                  <a:srgbClr val="FF0000"/>
                </a:solidFill>
              </a:rPr>
              <a:t>heterogeneously</a:t>
            </a:r>
            <a:r>
              <a:rPr lang="en-US" dirty="0"/>
              <a:t> (60</a:t>
            </a:r>
            <a:r>
              <a:rPr lang="en-US" dirty="0" smtClean="0"/>
              <a:t>%).</a:t>
            </a:r>
            <a:endParaRPr lang="fa-I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38788840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l" rtl="0"/>
            <a:r>
              <a:rPr lang="en-US" dirty="0"/>
              <a:t>Given the association, although infrequent, between CI and </a:t>
            </a:r>
            <a:r>
              <a:rPr lang="en-US" dirty="0" smtClean="0"/>
              <a:t>distal malignancy </a:t>
            </a:r>
            <a:r>
              <a:rPr lang="en-US" dirty="0"/>
              <a:t>(as well as other potentially obstructing lesions </a:t>
            </a:r>
            <a:r>
              <a:rPr lang="en-US" dirty="0" smtClean="0"/>
              <a:t>such as </a:t>
            </a:r>
            <a:r>
              <a:rPr lang="en-US" dirty="0"/>
              <a:t>strictures and </a:t>
            </a:r>
            <a:r>
              <a:rPr lang="en-US" dirty="0" err="1"/>
              <a:t>fecalomas</a:t>
            </a:r>
            <a:r>
              <a:rPr lang="en-US" dirty="0"/>
              <a:t>), the </a:t>
            </a:r>
            <a:r>
              <a:rPr lang="en-US" dirty="0">
                <a:solidFill>
                  <a:srgbClr val="FF0000"/>
                </a:solidFill>
              </a:rPr>
              <a:t>colon should be screened </a:t>
            </a:r>
            <a:r>
              <a:rPr lang="en-US" dirty="0" smtClean="0">
                <a:solidFill>
                  <a:srgbClr val="FF0000"/>
                </a:solidFill>
              </a:rPr>
              <a:t>for cancer </a:t>
            </a:r>
            <a:r>
              <a:rPr lang="en-US" dirty="0">
                <a:solidFill>
                  <a:srgbClr val="FF0000"/>
                </a:solidFill>
              </a:rPr>
              <a:t>with a colonoscopy several weeks following recovery </a:t>
            </a:r>
            <a:r>
              <a:rPr lang="en-US" dirty="0" smtClean="0">
                <a:solidFill>
                  <a:srgbClr val="FF0000"/>
                </a:solidFill>
              </a:rPr>
              <a:t>from the </a:t>
            </a:r>
            <a:r>
              <a:rPr lang="en-US" dirty="0">
                <a:solidFill>
                  <a:srgbClr val="FF0000"/>
                </a:solidFill>
              </a:rPr>
              <a:t>ischemic insult, if the patient has not been screened recently.</a:t>
            </a:r>
          </a:p>
          <a:p>
            <a:pPr algn="l" rtl="0"/>
            <a:r>
              <a:rPr lang="en-US" dirty="0"/>
              <a:t>Screening colonoscopy </a:t>
            </a:r>
            <a:r>
              <a:rPr lang="en-US" dirty="0">
                <a:solidFill>
                  <a:srgbClr val="FF0000"/>
                </a:solidFill>
              </a:rPr>
              <a:t>should not be performed at the time </a:t>
            </a:r>
            <a:r>
              <a:rPr lang="en-US" dirty="0" smtClean="0">
                <a:solidFill>
                  <a:srgbClr val="FF0000"/>
                </a:solidFill>
              </a:rPr>
              <a:t>of presentation </a:t>
            </a:r>
            <a:r>
              <a:rPr lang="en-US" dirty="0"/>
              <a:t>with CI because a minimum of colon </a:t>
            </a:r>
            <a:r>
              <a:rPr lang="en-US" dirty="0" err="1"/>
              <a:t>manipulationand</a:t>
            </a:r>
            <a:r>
              <a:rPr lang="en-US" dirty="0"/>
              <a:t> distension is recommended to avoid further damage from </a:t>
            </a:r>
            <a:r>
              <a:rPr lang="en-US" dirty="0" smtClean="0"/>
              <a:t>the reduction </a:t>
            </a:r>
            <a:r>
              <a:rPr lang="en-US" dirty="0"/>
              <a:t>in blood </a:t>
            </a:r>
            <a:r>
              <a:rPr lang="en-US" dirty="0" smtClean="0"/>
              <a:t>flow </a:t>
            </a:r>
            <a:r>
              <a:rPr lang="en-US" dirty="0"/>
              <a:t>that occurs with colon </a:t>
            </a:r>
            <a:r>
              <a:rPr lang="en-US" dirty="0" smtClean="0"/>
              <a:t>insufflation</a:t>
            </a:r>
            <a:r>
              <a:rPr lang="en-US" dirty="0"/>
              <a:t>.</a:t>
            </a:r>
            <a:endParaRPr lang="fa-I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25666837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>
                <a:solidFill>
                  <a:srgbClr val="FF0000"/>
                </a:solidFill>
              </a:rPr>
              <a:t>Colonoscopy with </a:t>
            </a:r>
            <a:r>
              <a:rPr lang="en-US" dirty="0" smtClean="0">
                <a:solidFill>
                  <a:srgbClr val="FF0000"/>
                </a:solidFill>
              </a:rPr>
              <a:t>biopsy</a:t>
            </a:r>
            <a:r>
              <a:rPr lang="en-US" dirty="0" smtClean="0"/>
              <a:t> remains </a:t>
            </a:r>
            <a:r>
              <a:rPr lang="en-US" dirty="0"/>
              <a:t>the most accurate way to diagnose CI in patients with </a:t>
            </a:r>
            <a:r>
              <a:rPr lang="en-US" dirty="0" err="1" smtClean="0">
                <a:solidFill>
                  <a:srgbClr val="FF0000"/>
                </a:solidFill>
              </a:rPr>
              <a:t>riskfactors</a:t>
            </a:r>
            <a:r>
              <a:rPr lang="en-US" dirty="0" smtClean="0"/>
              <a:t> </a:t>
            </a:r>
            <a:r>
              <a:rPr lang="en-US" dirty="0"/>
              <a:t>for disease, including </a:t>
            </a:r>
            <a:r>
              <a:rPr lang="en-US" dirty="0" err="1">
                <a:solidFill>
                  <a:srgbClr val="FF0000"/>
                </a:solidFill>
              </a:rPr>
              <a:t>vasculitides</a:t>
            </a:r>
            <a:r>
              <a:rPr lang="en-US" dirty="0" smtClean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66751207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dirty="0"/>
              <a:t>CI is </a:t>
            </a:r>
            <a:r>
              <a:rPr lang="en-US" dirty="0">
                <a:solidFill>
                  <a:srgbClr val="FF0000"/>
                </a:solidFill>
              </a:rPr>
              <a:t>usually </a:t>
            </a:r>
            <a:r>
              <a:rPr lang="en-US" dirty="0" err="1">
                <a:solidFill>
                  <a:srgbClr val="FF0000"/>
                </a:solidFill>
              </a:rPr>
              <a:t>nonocclusive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in nature, but CT (or CTA) can be used to identify whether or not vascular occlusions are present.</a:t>
            </a:r>
          </a:p>
          <a:p>
            <a:pPr algn="l" rtl="0"/>
            <a:r>
              <a:rPr lang="en-US" dirty="0"/>
              <a:t>Unfortunately, </a:t>
            </a:r>
            <a:r>
              <a:rPr lang="en-US" dirty="0">
                <a:solidFill>
                  <a:srgbClr val="FF0000"/>
                </a:solidFill>
              </a:rPr>
              <a:t>the IMA is occluded in up to 10% of asymptomatic patients over 60 years </a:t>
            </a:r>
            <a:r>
              <a:rPr lang="en-US" dirty="0"/>
              <a:t>of age and hence the significance of such a finding is uncertain.</a:t>
            </a:r>
          </a:p>
          <a:p>
            <a:pPr algn="l" rtl="0"/>
            <a:r>
              <a:rPr lang="en-US" dirty="0"/>
              <a:t>With emerging technology, </a:t>
            </a:r>
            <a:r>
              <a:rPr lang="en-US" dirty="0" smtClean="0">
                <a:solidFill>
                  <a:srgbClr val="FF0000"/>
                </a:solidFill>
              </a:rPr>
              <a:t>contrast enhanced CT </a:t>
            </a:r>
            <a:r>
              <a:rPr lang="en-US" dirty="0"/>
              <a:t>can sometimes assess patency of the celiac, </a:t>
            </a:r>
            <a:r>
              <a:rPr lang="en-US" dirty="0" err="1" smtClean="0"/>
              <a:t>SMA,and</a:t>
            </a:r>
            <a:r>
              <a:rPr lang="en-US" dirty="0" smtClean="0"/>
              <a:t> </a:t>
            </a:r>
            <a:r>
              <a:rPr lang="en-US" dirty="0"/>
              <a:t>IMA </a:t>
            </a:r>
            <a:r>
              <a:rPr lang="en-US" dirty="0">
                <a:solidFill>
                  <a:srgbClr val="FF0000"/>
                </a:solidFill>
              </a:rPr>
              <a:t>without</a:t>
            </a:r>
            <a:r>
              <a:rPr lang="en-US" dirty="0"/>
              <a:t> devoted </a:t>
            </a:r>
            <a:r>
              <a:rPr lang="en-US" dirty="0">
                <a:solidFill>
                  <a:srgbClr val="FF0000"/>
                </a:solidFill>
              </a:rPr>
              <a:t>CTA</a:t>
            </a:r>
            <a:r>
              <a:rPr lang="en-US" dirty="0"/>
              <a:t>;</a:t>
            </a:r>
            <a:endParaRPr lang="fa-I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59714005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dirty="0">
                <a:solidFill>
                  <a:srgbClr val="FF0000"/>
                </a:solidFill>
              </a:rPr>
              <a:t>In contrast to AMI </a:t>
            </a:r>
            <a:r>
              <a:rPr lang="en-US" dirty="0"/>
              <a:t>in which conventional mesenteric </a:t>
            </a:r>
            <a:r>
              <a:rPr lang="en-US" dirty="0" smtClean="0"/>
              <a:t>angiography or </a:t>
            </a:r>
            <a:r>
              <a:rPr lang="en-US" dirty="0"/>
              <a:t>CTA plays an essential role, </a:t>
            </a:r>
            <a:r>
              <a:rPr lang="en-US" sz="3200" dirty="0">
                <a:solidFill>
                  <a:srgbClr val="00B050"/>
                </a:solidFill>
              </a:rPr>
              <a:t>vascular imaging studies are </a:t>
            </a:r>
            <a:r>
              <a:rPr lang="en-US" sz="3200" dirty="0" smtClean="0">
                <a:solidFill>
                  <a:srgbClr val="00B050"/>
                </a:solidFill>
              </a:rPr>
              <a:t>not indicated </a:t>
            </a:r>
            <a:r>
              <a:rPr lang="en-US" sz="3200" dirty="0">
                <a:solidFill>
                  <a:srgbClr val="00B050"/>
                </a:solidFill>
              </a:rPr>
              <a:t>in most patients with suspected CI because by the time </a:t>
            </a:r>
            <a:r>
              <a:rPr lang="en-US" sz="3200" dirty="0" smtClean="0">
                <a:solidFill>
                  <a:srgbClr val="00B050"/>
                </a:solidFill>
              </a:rPr>
              <a:t>of presentation</a:t>
            </a:r>
            <a:r>
              <a:rPr lang="en-US" sz="3200" dirty="0">
                <a:solidFill>
                  <a:srgbClr val="00B050"/>
                </a:solidFill>
              </a:rPr>
              <a:t>, colon blood </a:t>
            </a:r>
            <a:r>
              <a:rPr lang="en-US" sz="3200" dirty="0" smtClean="0">
                <a:solidFill>
                  <a:srgbClr val="00B050"/>
                </a:solidFill>
              </a:rPr>
              <a:t>flow </a:t>
            </a:r>
            <a:r>
              <a:rPr lang="en-US" sz="3200" dirty="0">
                <a:solidFill>
                  <a:srgbClr val="00B050"/>
                </a:solidFill>
              </a:rPr>
              <a:t>has usually returned to </a:t>
            </a:r>
            <a:r>
              <a:rPr lang="en-US" sz="3200" dirty="0" smtClean="0">
                <a:solidFill>
                  <a:srgbClr val="00B050"/>
                </a:solidFill>
              </a:rPr>
              <a:t>normal</a:t>
            </a:r>
            <a:r>
              <a:rPr lang="en-US" dirty="0" smtClean="0"/>
              <a:t>.</a:t>
            </a:r>
            <a:endParaRPr lang="fa-I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42803079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l" rtl="0"/>
            <a:r>
              <a:rPr lang="en-US" dirty="0" smtClean="0"/>
              <a:t>In patients </a:t>
            </a:r>
            <a:r>
              <a:rPr lang="en-US" dirty="0"/>
              <a:t>with potentially </a:t>
            </a:r>
            <a:r>
              <a:rPr lang="en-US" dirty="0">
                <a:solidFill>
                  <a:srgbClr val="FF0000"/>
                </a:solidFill>
              </a:rPr>
              <a:t>severe, complicated disease</a:t>
            </a:r>
            <a:r>
              <a:rPr lang="en-US" dirty="0"/>
              <a:t>, such as </a:t>
            </a:r>
            <a:r>
              <a:rPr lang="en-US" dirty="0" smtClean="0"/>
              <a:t>those with </a:t>
            </a:r>
            <a:r>
              <a:rPr lang="en-US" dirty="0">
                <a:solidFill>
                  <a:srgbClr val="FF0000"/>
                </a:solidFill>
              </a:rPr>
              <a:t>IRCI</a:t>
            </a:r>
            <a:r>
              <a:rPr lang="en-US" dirty="0"/>
              <a:t> or when the clinician </a:t>
            </a:r>
            <a:r>
              <a:rPr lang="en-US" dirty="0">
                <a:solidFill>
                  <a:srgbClr val="FF0000"/>
                </a:solidFill>
              </a:rPr>
              <a:t>cannot distinguish between </a:t>
            </a:r>
            <a:r>
              <a:rPr lang="en-US" dirty="0" smtClean="0">
                <a:solidFill>
                  <a:srgbClr val="FF0000"/>
                </a:solidFill>
              </a:rPr>
              <a:t>AMI and </a:t>
            </a:r>
            <a:r>
              <a:rPr lang="en-US" dirty="0">
                <a:solidFill>
                  <a:srgbClr val="FF0000"/>
                </a:solidFill>
              </a:rPr>
              <a:t>CI </a:t>
            </a:r>
            <a:r>
              <a:rPr lang="en-US" dirty="0"/>
              <a:t>(e.g., in patients with severe abdominal pain and little or </a:t>
            </a:r>
            <a:r>
              <a:rPr lang="en-US" dirty="0" smtClean="0"/>
              <a:t>no bleeding</a:t>
            </a:r>
            <a:r>
              <a:rPr lang="en-US" dirty="0"/>
              <a:t>), a dedicated </a:t>
            </a:r>
            <a:r>
              <a:rPr lang="en-US" dirty="0">
                <a:solidFill>
                  <a:srgbClr val="FF0000"/>
                </a:solidFill>
              </a:rPr>
              <a:t>multiphasic CT is indicated. </a:t>
            </a:r>
            <a:endParaRPr lang="en-US" dirty="0" smtClean="0">
              <a:solidFill>
                <a:srgbClr val="FF0000"/>
              </a:solidFill>
            </a:endParaRPr>
          </a:p>
          <a:p>
            <a:pPr algn="l" rtl="0"/>
            <a:r>
              <a:rPr lang="en-US" dirty="0" smtClean="0"/>
              <a:t>In </a:t>
            </a:r>
            <a:r>
              <a:rPr lang="en-US" dirty="0"/>
              <a:t>patients </a:t>
            </a:r>
            <a:r>
              <a:rPr lang="en-US" dirty="0" smtClean="0"/>
              <a:t>with IRCI</a:t>
            </a:r>
            <a:r>
              <a:rPr lang="en-US" dirty="0"/>
              <a:t>, </a:t>
            </a:r>
            <a:r>
              <a:rPr lang="en-US" dirty="0">
                <a:solidFill>
                  <a:srgbClr val="FF0000"/>
                </a:solidFill>
              </a:rPr>
              <a:t>CTA should be performed </a:t>
            </a:r>
            <a:r>
              <a:rPr lang="en-US" dirty="0"/>
              <a:t>either initially or before </a:t>
            </a:r>
            <a:r>
              <a:rPr lang="en-US" dirty="0" err="1" smtClean="0"/>
              <a:t>discharge,as</a:t>
            </a:r>
            <a:r>
              <a:rPr lang="en-US" dirty="0" smtClean="0"/>
              <a:t> </a:t>
            </a:r>
            <a:r>
              <a:rPr lang="en-US" dirty="0"/>
              <a:t>the colonic episode may be the “</a:t>
            </a:r>
            <a:r>
              <a:rPr lang="en-US" dirty="0">
                <a:solidFill>
                  <a:srgbClr val="FF0000"/>
                </a:solidFill>
              </a:rPr>
              <a:t>heralding” indication </a:t>
            </a:r>
            <a:r>
              <a:rPr lang="en-US" dirty="0"/>
              <a:t>of </a:t>
            </a:r>
            <a:r>
              <a:rPr lang="en-US" dirty="0" smtClean="0"/>
              <a:t>SMA disease </a:t>
            </a:r>
            <a:r>
              <a:rPr lang="en-US" dirty="0"/>
              <a:t>and possibly impending AMI.</a:t>
            </a:r>
            <a:endParaRPr lang="fa-I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77286221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l" rtl="0"/>
            <a:r>
              <a:rPr lang="en-US" dirty="0">
                <a:solidFill>
                  <a:srgbClr val="FF0000"/>
                </a:solidFill>
              </a:rPr>
              <a:t>Multiphasic CT </a:t>
            </a:r>
            <a:r>
              <a:rPr lang="en-US" dirty="0" err="1" smtClean="0">
                <a:solidFill>
                  <a:srgbClr val="FF0000"/>
                </a:solidFill>
              </a:rPr>
              <a:t>scanning</a:t>
            </a:r>
            <a:r>
              <a:rPr lang="en-US" dirty="0" err="1" smtClean="0"/>
              <a:t>,including</a:t>
            </a:r>
            <a:r>
              <a:rPr lang="en-US" dirty="0" smtClean="0"/>
              <a:t> </a:t>
            </a:r>
            <a:r>
              <a:rPr lang="en-US" dirty="0"/>
              <a:t>a CT </a:t>
            </a:r>
            <a:r>
              <a:rPr lang="en-US" dirty="0">
                <a:solidFill>
                  <a:srgbClr val="FF0000"/>
                </a:solidFill>
              </a:rPr>
              <a:t>without</a:t>
            </a:r>
            <a:r>
              <a:rPr lang="en-US" dirty="0"/>
              <a:t> oral contrast but </a:t>
            </a:r>
            <a:r>
              <a:rPr lang="en-US" dirty="0">
                <a:solidFill>
                  <a:srgbClr val="FF0000"/>
                </a:solidFill>
              </a:rPr>
              <a:t>with</a:t>
            </a:r>
            <a:r>
              <a:rPr lang="en-US" dirty="0"/>
              <a:t> intravenous </a:t>
            </a:r>
            <a:r>
              <a:rPr lang="en-US" dirty="0" smtClean="0"/>
              <a:t>contrast and </a:t>
            </a:r>
            <a:r>
              <a:rPr lang="en-US" dirty="0"/>
              <a:t>attention to the angiographic arterial and portal </a:t>
            </a:r>
            <a:r>
              <a:rPr lang="en-US" dirty="0" smtClean="0"/>
              <a:t>venous phases</a:t>
            </a:r>
            <a:r>
              <a:rPr lang="en-US" dirty="0"/>
              <a:t>, has become standard for the diagnosis of </a:t>
            </a:r>
            <a:r>
              <a:rPr lang="en-US" dirty="0" smtClean="0"/>
              <a:t>AMI.</a:t>
            </a:r>
          </a:p>
          <a:p>
            <a:pPr algn="l" rtl="0"/>
            <a:r>
              <a:rPr lang="en-US" dirty="0"/>
              <a:t>In any patient in whom the presentation of CI may be a </a:t>
            </a:r>
            <a:r>
              <a:rPr lang="en-US" dirty="0" smtClean="0">
                <a:solidFill>
                  <a:srgbClr val="FF0000"/>
                </a:solidFill>
              </a:rPr>
              <a:t>heralding sign </a:t>
            </a:r>
            <a:r>
              <a:rPr lang="en-US" dirty="0">
                <a:solidFill>
                  <a:srgbClr val="FF0000"/>
                </a:solidFill>
              </a:rPr>
              <a:t>of AMI </a:t>
            </a:r>
            <a:r>
              <a:rPr lang="en-US" dirty="0"/>
              <a:t>(e.g., IRCI), and the </a:t>
            </a:r>
            <a:r>
              <a:rPr lang="en-US" dirty="0">
                <a:solidFill>
                  <a:srgbClr val="FF0000"/>
                </a:solidFill>
              </a:rPr>
              <a:t>multiphasic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CT is </a:t>
            </a:r>
            <a:r>
              <a:rPr lang="en-US" dirty="0" smtClean="0">
                <a:solidFill>
                  <a:srgbClr val="FF0000"/>
                </a:solidFill>
              </a:rPr>
              <a:t>negative </a:t>
            </a:r>
            <a:r>
              <a:rPr lang="en-US" dirty="0" smtClean="0"/>
              <a:t>for </a:t>
            </a:r>
            <a:r>
              <a:rPr lang="en-US" dirty="0"/>
              <a:t>vascular occlusive disease, </a:t>
            </a:r>
            <a:r>
              <a:rPr lang="en-US" dirty="0">
                <a:solidFill>
                  <a:srgbClr val="FF0000"/>
                </a:solidFill>
              </a:rPr>
              <a:t>traditional splanchnic </a:t>
            </a:r>
            <a:r>
              <a:rPr lang="en-US" dirty="0" smtClean="0">
                <a:solidFill>
                  <a:srgbClr val="FF0000"/>
                </a:solidFill>
              </a:rPr>
              <a:t>angiography should </a:t>
            </a:r>
            <a:r>
              <a:rPr lang="en-US" dirty="0">
                <a:solidFill>
                  <a:srgbClr val="FF0000"/>
                </a:solidFill>
              </a:rPr>
              <a:t>be considered for further assessment because a </a:t>
            </a:r>
            <a:r>
              <a:rPr lang="en-US" dirty="0" smtClean="0">
                <a:solidFill>
                  <a:srgbClr val="FF0000"/>
                </a:solidFill>
              </a:rPr>
              <a:t>negative triple-phase </a:t>
            </a:r>
            <a:r>
              <a:rPr lang="en-US" dirty="0">
                <a:solidFill>
                  <a:srgbClr val="FF0000"/>
                </a:solidFill>
              </a:rPr>
              <a:t>CT does not absolutely exclude vascular </a:t>
            </a:r>
            <a:r>
              <a:rPr lang="en-US" dirty="0" smtClean="0">
                <a:solidFill>
                  <a:srgbClr val="FF0000"/>
                </a:solidFill>
              </a:rPr>
              <a:t>obstruction as </a:t>
            </a:r>
            <a:r>
              <a:rPr lang="en-US" dirty="0">
                <a:solidFill>
                  <a:srgbClr val="FF0000"/>
                </a:solidFill>
              </a:rPr>
              <a:t>the cause.</a:t>
            </a:r>
            <a:endParaRPr lang="fa-IR" dirty="0">
              <a:solidFill>
                <a:srgbClr val="FF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87118129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l" rtl="0"/>
            <a:r>
              <a:rPr lang="en-US" dirty="0"/>
              <a:t>It is important to note that there are no available </a:t>
            </a:r>
            <a:r>
              <a:rPr lang="en-US" dirty="0" smtClean="0"/>
              <a:t>published data </a:t>
            </a:r>
            <a:r>
              <a:rPr lang="en-US" dirty="0">
                <a:solidFill>
                  <a:srgbClr val="FF0000"/>
                </a:solidFill>
              </a:rPr>
              <a:t>yet analyzing IRCI as a “heralding” indication of </a:t>
            </a:r>
            <a:r>
              <a:rPr lang="en-US" dirty="0" smtClean="0">
                <a:solidFill>
                  <a:srgbClr val="FF0000"/>
                </a:solidFill>
              </a:rPr>
              <a:t>SMA disease.</a:t>
            </a:r>
          </a:p>
          <a:p>
            <a:pPr algn="l" rtl="0"/>
            <a:r>
              <a:rPr lang="en-US" dirty="0" smtClean="0"/>
              <a:t>Select group of </a:t>
            </a:r>
            <a:r>
              <a:rPr lang="en-US" dirty="0"/>
              <a:t>patients with IRCI may present </a:t>
            </a:r>
            <a:r>
              <a:rPr lang="en-US" dirty="0">
                <a:solidFill>
                  <a:srgbClr val="FF0000"/>
                </a:solidFill>
              </a:rPr>
              <a:t>again</a:t>
            </a:r>
            <a:r>
              <a:rPr lang="en-US" dirty="0"/>
              <a:t> within weeks, months, </a:t>
            </a:r>
            <a:r>
              <a:rPr lang="en-US" dirty="0" smtClean="0"/>
              <a:t>or even </a:t>
            </a:r>
            <a:r>
              <a:rPr lang="en-US" dirty="0"/>
              <a:t>a few years </a:t>
            </a:r>
            <a:r>
              <a:rPr lang="en-US" dirty="0" smtClean="0"/>
              <a:t>after </a:t>
            </a:r>
            <a:r>
              <a:rPr lang="en-US" dirty="0"/>
              <a:t>the heralding presentation of IRCI with </a:t>
            </a:r>
            <a:r>
              <a:rPr lang="en-US" dirty="0" smtClean="0">
                <a:solidFill>
                  <a:srgbClr val="FF0000"/>
                </a:solidFill>
              </a:rPr>
              <a:t>catastrophic episodes </a:t>
            </a:r>
            <a:r>
              <a:rPr lang="en-US" dirty="0">
                <a:solidFill>
                  <a:srgbClr val="FF0000"/>
                </a:solidFill>
              </a:rPr>
              <a:t>of AMI</a:t>
            </a:r>
            <a:r>
              <a:rPr lang="en-US" dirty="0"/>
              <a:t>, resulting in loss of most of their </a:t>
            </a:r>
            <a:r>
              <a:rPr lang="en-US" dirty="0" smtClean="0"/>
              <a:t>small bowel </a:t>
            </a:r>
            <a:r>
              <a:rPr lang="en-US" dirty="0"/>
              <a:t>or death</a:t>
            </a:r>
            <a:r>
              <a:rPr lang="en-US" dirty="0" smtClean="0"/>
              <a:t>.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A </a:t>
            </a:r>
            <a:r>
              <a:rPr lang="en-US" dirty="0"/>
              <a:t>limited but increasing number of patients </a:t>
            </a:r>
            <a:r>
              <a:rPr lang="en-US" dirty="0" smtClean="0"/>
              <a:t>with IRCI </a:t>
            </a:r>
            <a:r>
              <a:rPr lang="en-US" dirty="0"/>
              <a:t>have undergone angiography and had occluding </a:t>
            </a:r>
            <a:r>
              <a:rPr lang="en-US" dirty="0" smtClean="0"/>
              <a:t>thrombi found </a:t>
            </a:r>
            <a:r>
              <a:rPr lang="en-US" dirty="0"/>
              <a:t>in the SMA</a:t>
            </a:r>
            <a:r>
              <a:rPr lang="en-US" dirty="0">
                <a:solidFill>
                  <a:srgbClr val="FF0000"/>
                </a:solidFill>
              </a:rPr>
              <a:t>; stenting and/or </a:t>
            </a:r>
            <a:r>
              <a:rPr lang="en-US" dirty="0" err="1">
                <a:solidFill>
                  <a:srgbClr val="FF0000"/>
                </a:solidFill>
              </a:rPr>
              <a:t>thrombectomy</a:t>
            </a:r>
            <a:r>
              <a:rPr lang="en-US" dirty="0">
                <a:solidFill>
                  <a:srgbClr val="FF0000"/>
                </a:solidFill>
              </a:rPr>
              <a:t> resulted in </a:t>
            </a:r>
            <a:r>
              <a:rPr lang="en-US" dirty="0" smtClean="0">
                <a:solidFill>
                  <a:srgbClr val="FF0000"/>
                </a:solidFill>
              </a:rPr>
              <a:t>good outcomes</a:t>
            </a:r>
            <a:r>
              <a:rPr lang="en-US" dirty="0">
                <a:solidFill>
                  <a:srgbClr val="FF0000"/>
                </a:solidFill>
              </a:rPr>
              <a:t>. </a:t>
            </a:r>
            <a:endParaRPr lang="fa-IR" dirty="0">
              <a:solidFill>
                <a:srgbClr val="FF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1903216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 fontScale="77500" lnSpcReduction="20000"/>
          </a:bodyPr>
          <a:lstStyle/>
          <a:p>
            <a:pPr algn="l" rtl="0"/>
            <a:r>
              <a:rPr lang="en-US" dirty="0">
                <a:solidFill>
                  <a:srgbClr val="FF0000"/>
                </a:solidFill>
              </a:rPr>
              <a:t>Children </a:t>
            </a:r>
            <a:r>
              <a:rPr lang="en-US" dirty="0"/>
              <a:t>with CI are only </a:t>
            </a:r>
            <a:r>
              <a:rPr lang="en-US" dirty="0">
                <a:solidFill>
                  <a:srgbClr val="FF0000"/>
                </a:solidFill>
              </a:rPr>
              <a:t>rarely </a:t>
            </a:r>
            <a:r>
              <a:rPr lang="en-US" dirty="0"/>
              <a:t>reported </a:t>
            </a:r>
            <a:r>
              <a:rPr lang="en-US" dirty="0" smtClean="0"/>
              <a:t>, </a:t>
            </a:r>
            <a:r>
              <a:rPr lang="en-US" dirty="0"/>
              <a:t>but CI </a:t>
            </a:r>
            <a:r>
              <a:rPr lang="en-US" dirty="0" smtClean="0"/>
              <a:t>occurs in </a:t>
            </a:r>
            <a:r>
              <a:rPr lang="en-US" dirty="0"/>
              <a:t>adults of all ages and </a:t>
            </a:r>
            <a:r>
              <a:rPr lang="en-US" dirty="0">
                <a:solidFill>
                  <a:srgbClr val="FF0000"/>
                </a:solidFill>
              </a:rPr>
              <a:t>increases with age</a:t>
            </a:r>
            <a:r>
              <a:rPr lang="en-US" dirty="0"/>
              <a:t>, especially </a:t>
            </a:r>
            <a:r>
              <a:rPr lang="en-US" dirty="0" smtClean="0"/>
              <a:t>after </a:t>
            </a:r>
            <a:r>
              <a:rPr lang="en-US" dirty="0"/>
              <a:t>age </a:t>
            </a:r>
            <a:r>
              <a:rPr lang="en-US" dirty="0" smtClean="0">
                <a:solidFill>
                  <a:srgbClr val="FF0000"/>
                </a:solidFill>
              </a:rPr>
              <a:t>49 </a:t>
            </a:r>
            <a:r>
              <a:rPr lang="en-US" dirty="0" smtClean="0"/>
              <a:t>years .</a:t>
            </a:r>
          </a:p>
          <a:p>
            <a:pPr algn="l" rtl="0"/>
            <a:r>
              <a:rPr lang="en-US" dirty="0"/>
              <a:t>CI is </a:t>
            </a:r>
            <a:r>
              <a:rPr lang="en-US" dirty="0">
                <a:solidFill>
                  <a:srgbClr val="FF0000"/>
                </a:solidFill>
              </a:rPr>
              <a:t>more common </a:t>
            </a:r>
            <a:r>
              <a:rPr lang="en-US" dirty="0"/>
              <a:t>in </a:t>
            </a:r>
            <a:r>
              <a:rPr lang="en-US" dirty="0" smtClean="0">
                <a:solidFill>
                  <a:srgbClr val="FF0000"/>
                </a:solidFill>
              </a:rPr>
              <a:t>women</a:t>
            </a:r>
            <a:r>
              <a:rPr lang="en-US" dirty="0" smtClean="0"/>
              <a:t> than </a:t>
            </a:r>
            <a:r>
              <a:rPr lang="en-US" dirty="0"/>
              <a:t>in men, </a:t>
            </a:r>
            <a:r>
              <a:rPr lang="en-US" dirty="0" smtClean="0"/>
              <a:t> and </a:t>
            </a:r>
            <a:r>
              <a:rPr lang="en-US" dirty="0"/>
              <a:t>57–76% of patients in large series have been </a:t>
            </a:r>
            <a:r>
              <a:rPr lang="en-US" dirty="0" smtClean="0"/>
              <a:t>female.</a:t>
            </a:r>
          </a:p>
          <a:p>
            <a:pPr algn="l" rtl="0"/>
            <a:r>
              <a:rPr lang="en-US" dirty="0">
                <a:solidFill>
                  <a:srgbClr val="FF0000"/>
                </a:solidFill>
              </a:rPr>
              <a:t>Mortality rates </a:t>
            </a:r>
            <a:r>
              <a:rPr lang="en-US" dirty="0"/>
              <a:t>in large series range from </a:t>
            </a:r>
            <a:r>
              <a:rPr lang="en-US" dirty="0">
                <a:solidFill>
                  <a:srgbClr val="FF0000"/>
                </a:solidFill>
              </a:rPr>
              <a:t>4 to 12</a:t>
            </a:r>
            <a:r>
              <a:rPr lang="en-US" dirty="0"/>
              <a:t>%, but </a:t>
            </a:r>
            <a:r>
              <a:rPr lang="en-US" dirty="0" smtClean="0"/>
              <a:t>inclusion criteria</a:t>
            </a:r>
            <a:r>
              <a:rPr lang="en-US" dirty="0"/>
              <a:t>, case ascertainment methods, and rates of </a:t>
            </a:r>
            <a:r>
              <a:rPr lang="en-US" dirty="0" smtClean="0"/>
              <a:t>comorbidity and </a:t>
            </a:r>
            <a:r>
              <a:rPr lang="en-US" dirty="0"/>
              <a:t>surgery in these studies </a:t>
            </a:r>
            <a:r>
              <a:rPr lang="en-US" dirty="0" smtClean="0"/>
              <a:t>differed.</a:t>
            </a:r>
            <a:endParaRPr lang="en-US" dirty="0"/>
          </a:p>
          <a:p>
            <a:pPr algn="l" rtl="0"/>
            <a:r>
              <a:rPr lang="en-US" dirty="0"/>
              <a:t>Recurrent CI increases over time; for example, estimated </a:t>
            </a:r>
            <a:r>
              <a:rPr lang="en-US" dirty="0" smtClean="0"/>
              <a:t>cumulative recurrence </a:t>
            </a:r>
            <a:r>
              <a:rPr lang="en-US" dirty="0"/>
              <a:t>rates at </a:t>
            </a:r>
            <a:r>
              <a:rPr lang="en-US" dirty="0">
                <a:solidFill>
                  <a:srgbClr val="FF0000"/>
                </a:solidFill>
              </a:rPr>
              <a:t>1, 2–3, 4, and 5–6 years were 3%, 5</a:t>
            </a:r>
            <a:r>
              <a:rPr lang="en-US" dirty="0" smtClean="0">
                <a:solidFill>
                  <a:srgbClr val="FF0000"/>
                </a:solidFill>
              </a:rPr>
              <a:t>%,6</a:t>
            </a:r>
            <a:r>
              <a:rPr lang="en-US" dirty="0">
                <a:solidFill>
                  <a:srgbClr val="FF0000"/>
                </a:solidFill>
              </a:rPr>
              <a:t>%, and 10%, respectively</a:t>
            </a:r>
            <a:r>
              <a:rPr lang="en-US" dirty="0"/>
              <a:t>, in one </a:t>
            </a:r>
            <a:r>
              <a:rPr lang="en-US" dirty="0" smtClean="0"/>
              <a:t>study </a:t>
            </a:r>
            <a:r>
              <a:rPr lang="en-US" dirty="0"/>
              <a:t>and </a:t>
            </a:r>
            <a:r>
              <a:rPr lang="en-US" dirty="0">
                <a:solidFill>
                  <a:srgbClr val="FF0000"/>
                </a:solidFill>
              </a:rPr>
              <a:t>3.3% at 2 </a:t>
            </a:r>
            <a:r>
              <a:rPr lang="en-US" dirty="0" smtClean="0">
                <a:solidFill>
                  <a:srgbClr val="FF0000"/>
                </a:solidFill>
              </a:rPr>
              <a:t>years and </a:t>
            </a:r>
            <a:r>
              <a:rPr lang="en-US" dirty="0">
                <a:solidFill>
                  <a:srgbClr val="FF0000"/>
                </a:solidFill>
              </a:rPr>
              <a:t>7.5% at 5 years </a:t>
            </a:r>
            <a:r>
              <a:rPr lang="en-US" dirty="0"/>
              <a:t>in another study </a:t>
            </a:r>
            <a:r>
              <a:rPr lang="en-US" dirty="0" smtClean="0"/>
              <a:t>.</a:t>
            </a:r>
          </a:p>
          <a:p>
            <a:pPr algn="l" rtl="0"/>
            <a:r>
              <a:rPr lang="en-US" dirty="0"/>
              <a:t>Particular </a:t>
            </a:r>
            <a:r>
              <a:rPr lang="en-US" dirty="0">
                <a:solidFill>
                  <a:srgbClr val="FF0000"/>
                </a:solidFill>
              </a:rPr>
              <a:t>predisposing illnesses </a:t>
            </a:r>
            <a:r>
              <a:rPr lang="en-US" dirty="0"/>
              <a:t>have been reported with recurrent disease, such as </a:t>
            </a:r>
            <a:r>
              <a:rPr lang="en-US" dirty="0" err="1">
                <a:solidFill>
                  <a:srgbClr val="FF0000"/>
                </a:solidFill>
              </a:rPr>
              <a:t>hypercoagulable</a:t>
            </a:r>
            <a:r>
              <a:rPr lang="en-US" dirty="0">
                <a:solidFill>
                  <a:srgbClr val="FF0000"/>
                </a:solidFill>
              </a:rPr>
              <a:t> states.</a:t>
            </a:r>
          </a:p>
          <a:p>
            <a:pPr algn="l" rtl="0"/>
            <a:endParaRPr lang="fa-IR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EPIDEMIOLOGY</a:t>
            </a:r>
            <a:endParaRPr lang="fa-IR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410362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dirty="0"/>
              <a:t>Conversely, </a:t>
            </a:r>
            <a:r>
              <a:rPr lang="en-US" dirty="0">
                <a:solidFill>
                  <a:srgbClr val="FF0000"/>
                </a:solidFill>
              </a:rPr>
              <a:t>some patients with SMA thrombi did </a:t>
            </a:r>
            <a:r>
              <a:rPr lang="en-US" dirty="0" smtClean="0">
                <a:solidFill>
                  <a:srgbClr val="FF0000"/>
                </a:solidFill>
              </a:rPr>
              <a:t>not undergo </a:t>
            </a:r>
            <a:r>
              <a:rPr lang="en-US" dirty="0">
                <a:solidFill>
                  <a:srgbClr val="FF0000"/>
                </a:solidFill>
              </a:rPr>
              <a:t>angiography or stenting yet had a positive outcome </a:t>
            </a:r>
            <a:r>
              <a:rPr lang="en-US" dirty="0" smtClean="0">
                <a:solidFill>
                  <a:srgbClr val="FF0000"/>
                </a:solidFill>
              </a:rPr>
              <a:t>as well</a:t>
            </a:r>
            <a:r>
              <a:rPr lang="en-US" dirty="0">
                <a:solidFill>
                  <a:srgbClr val="FF0000"/>
                </a:solidFill>
              </a:rPr>
              <a:t>. </a:t>
            </a:r>
            <a:endParaRPr lang="en-US" dirty="0" smtClean="0">
              <a:solidFill>
                <a:srgbClr val="FF0000"/>
              </a:solidFill>
            </a:endParaRPr>
          </a:p>
          <a:p>
            <a:pPr algn="l" rtl="0"/>
            <a:r>
              <a:rPr lang="en-US" dirty="0" smtClean="0"/>
              <a:t>Although </a:t>
            </a:r>
            <a:r>
              <a:rPr lang="en-US" dirty="0"/>
              <a:t>there are no data to yet support our recommendation,</a:t>
            </a:r>
          </a:p>
          <a:p>
            <a:pPr algn="l" rtl="0"/>
            <a:r>
              <a:rPr lang="en-US" dirty="0"/>
              <a:t>we believe that the </a:t>
            </a:r>
            <a:r>
              <a:rPr lang="en-US" dirty="0" smtClean="0">
                <a:solidFill>
                  <a:srgbClr val="00B050"/>
                </a:solidFill>
              </a:rPr>
              <a:t>benefit </a:t>
            </a:r>
            <a:r>
              <a:rPr lang="en-US" dirty="0">
                <a:solidFill>
                  <a:srgbClr val="00B050"/>
                </a:solidFill>
              </a:rPr>
              <a:t>of preventing a potentially </a:t>
            </a:r>
            <a:r>
              <a:rPr lang="en-US" dirty="0" smtClean="0">
                <a:solidFill>
                  <a:srgbClr val="00B050"/>
                </a:solidFill>
              </a:rPr>
              <a:t>catastrophic ischemic </a:t>
            </a:r>
            <a:r>
              <a:rPr lang="en-US" dirty="0">
                <a:solidFill>
                  <a:srgbClr val="00B050"/>
                </a:solidFill>
              </a:rPr>
              <a:t>insult to the small intestine (AMI) far </a:t>
            </a:r>
            <a:r>
              <a:rPr lang="en-US" dirty="0" smtClean="0">
                <a:solidFill>
                  <a:srgbClr val="00B050"/>
                </a:solidFill>
              </a:rPr>
              <a:t>outweighs the </a:t>
            </a:r>
            <a:r>
              <a:rPr lang="en-US" dirty="0">
                <a:solidFill>
                  <a:srgbClr val="00B050"/>
                </a:solidFill>
              </a:rPr>
              <a:t>risks of a CTA.</a:t>
            </a:r>
          </a:p>
          <a:p>
            <a:pPr algn="l" rtl="0"/>
            <a:endParaRPr lang="fa-I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00448392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err="1">
                <a:solidFill>
                  <a:srgbClr val="FF0000"/>
                </a:solidFill>
              </a:rPr>
              <a:t>Pneumoperitoneum</a:t>
            </a:r>
            <a:r>
              <a:rPr lang="en-US" dirty="0">
                <a:solidFill>
                  <a:srgbClr val="FF0000"/>
                </a:solidFill>
              </a:rPr>
              <a:t>, portal venous gas, and </a:t>
            </a:r>
            <a:r>
              <a:rPr lang="en-US" dirty="0" err="1">
                <a:solidFill>
                  <a:srgbClr val="FF0000"/>
                </a:solidFill>
              </a:rPr>
              <a:t>pneumatosis</a:t>
            </a:r>
            <a:r>
              <a:rPr lang="en-US" dirty="0"/>
              <a:t> </a:t>
            </a:r>
            <a:r>
              <a:rPr lang="en-US" dirty="0" smtClean="0"/>
              <a:t>are ominous findings </a:t>
            </a:r>
            <a:r>
              <a:rPr lang="en-US" dirty="0"/>
              <a:t>in patients suspected of CI</a:t>
            </a:r>
            <a:r>
              <a:rPr lang="en-US" dirty="0" smtClean="0"/>
              <a:t>.</a:t>
            </a:r>
          </a:p>
          <a:p>
            <a:pPr algn="l" rtl="0"/>
            <a:r>
              <a:rPr lang="en-US" dirty="0"/>
              <a:t>the presence of </a:t>
            </a:r>
            <a:r>
              <a:rPr lang="en-US" dirty="0" err="1"/>
              <a:t>pneumatosis</a:t>
            </a:r>
            <a:r>
              <a:rPr lang="en-US" dirty="0"/>
              <a:t> and portal venous </a:t>
            </a:r>
            <a:r>
              <a:rPr lang="en-US" dirty="0" smtClean="0"/>
              <a:t>gas </a:t>
            </a:r>
            <a:r>
              <a:rPr lang="en-US" dirty="0" smtClean="0">
                <a:solidFill>
                  <a:srgbClr val="FF0000"/>
                </a:solidFill>
              </a:rPr>
              <a:t>does </a:t>
            </a:r>
            <a:r>
              <a:rPr lang="en-US" dirty="0">
                <a:solidFill>
                  <a:srgbClr val="FF0000"/>
                </a:solidFill>
              </a:rPr>
              <a:t>not necessarily indicate nonviable bowel</a:t>
            </a:r>
            <a:r>
              <a:rPr lang="en-US" dirty="0" smtClean="0">
                <a:solidFill>
                  <a:srgbClr val="FF0000"/>
                </a:solidFill>
              </a:rPr>
              <a:t>.</a:t>
            </a:r>
          </a:p>
          <a:p>
            <a:pPr algn="l" rtl="0"/>
            <a:r>
              <a:rPr lang="en-US" dirty="0" smtClean="0">
                <a:solidFill>
                  <a:srgbClr val="00B050"/>
                </a:solidFill>
              </a:rPr>
              <a:t>The </a:t>
            </a:r>
            <a:r>
              <a:rPr lang="en-US" dirty="0">
                <a:solidFill>
                  <a:srgbClr val="00B050"/>
                </a:solidFill>
              </a:rPr>
              <a:t>presence of </a:t>
            </a:r>
            <a:r>
              <a:rPr lang="en-US" dirty="0" err="1">
                <a:solidFill>
                  <a:srgbClr val="00B050"/>
                </a:solidFill>
              </a:rPr>
              <a:t>pneumatosis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smtClean="0">
                <a:solidFill>
                  <a:srgbClr val="00B050"/>
                </a:solidFill>
              </a:rPr>
              <a:t>plus </a:t>
            </a:r>
            <a:r>
              <a:rPr lang="en-US" dirty="0" err="1" smtClean="0">
                <a:solidFill>
                  <a:srgbClr val="00B050"/>
                </a:solidFill>
              </a:rPr>
              <a:t>portomesenteric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>
                <a:solidFill>
                  <a:srgbClr val="00B050"/>
                </a:solidFill>
              </a:rPr>
              <a:t>gas showed good </a:t>
            </a:r>
            <a:r>
              <a:rPr lang="en-US" dirty="0" smtClean="0">
                <a:solidFill>
                  <a:srgbClr val="00B050"/>
                </a:solidFill>
              </a:rPr>
              <a:t>specificity </a:t>
            </a:r>
            <a:r>
              <a:rPr lang="en-US" dirty="0">
                <a:solidFill>
                  <a:srgbClr val="00B050"/>
                </a:solidFill>
              </a:rPr>
              <a:t>(83%) for </a:t>
            </a:r>
            <a:r>
              <a:rPr lang="en-US" dirty="0" err="1" smtClean="0">
                <a:solidFill>
                  <a:srgbClr val="00B050"/>
                </a:solidFill>
              </a:rPr>
              <a:t>transmural</a:t>
            </a:r>
            <a:r>
              <a:rPr lang="en-US" dirty="0" smtClean="0">
                <a:solidFill>
                  <a:srgbClr val="00B050"/>
                </a:solidFill>
              </a:rPr>
              <a:t> infarction</a:t>
            </a:r>
            <a:r>
              <a:rPr lang="en-US" dirty="0">
                <a:solidFill>
                  <a:srgbClr val="00B050"/>
                </a:solidFill>
              </a:rPr>
              <a:t>, but very low sensitivity (17%)</a:t>
            </a:r>
            <a:endParaRPr lang="fa-IR" dirty="0">
              <a:solidFill>
                <a:srgbClr val="00B05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56790441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l" rtl="0"/>
            <a:r>
              <a:rPr lang="en-US" dirty="0" smtClean="0"/>
              <a:t>Patients </a:t>
            </a:r>
            <a:r>
              <a:rPr lang="en-US" dirty="0"/>
              <a:t>with CI who also have CT </a:t>
            </a:r>
            <a:r>
              <a:rPr lang="en-US" dirty="0" smtClean="0"/>
              <a:t>findings </a:t>
            </a:r>
            <a:r>
              <a:rPr lang="en-US" dirty="0"/>
              <a:t>of </a:t>
            </a:r>
            <a:r>
              <a:rPr lang="en-US" dirty="0" err="1"/>
              <a:t>pneumatosis</a:t>
            </a:r>
            <a:r>
              <a:rPr lang="en-US" dirty="0"/>
              <a:t> </a:t>
            </a:r>
            <a:r>
              <a:rPr lang="en-US" dirty="0" smtClean="0"/>
              <a:t>and/or </a:t>
            </a:r>
            <a:r>
              <a:rPr lang="en-US" dirty="0" err="1"/>
              <a:t>portomesenteric</a:t>
            </a:r>
            <a:r>
              <a:rPr lang="en-US" dirty="0"/>
              <a:t> venous gas are likely to </a:t>
            </a:r>
            <a:r>
              <a:rPr lang="en-US" dirty="0">
                <a:solidFill>
                  <a:srgbClr val="00B050"/>
                </a:solidFill>
              </a:rPr>
              <a:t>have severe </a:t>
            </a:r>
            <a:r>
              <a:rPr lang="en-US" dirty="0" err="1" smtClean="0">
                <a:solidFill>
                  <a:srgbClr val="00B050"/>
                </a:solidFill>
              </a:rPr>
              <a:t>disease,but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>
                <a:solidFill>
                  <a:srgbClr val="00B050"/>
                </a:solidFill>
              </a:rPr>
              <a:t>not necessarily with full </a:t>
            </a:r>
            <a:r>
              <a:rPr lang="en-US" dirty="0" err="1">
                <a:solidFill>
                  <a:srgbClr val="00B050"/>
                </a:solidFill>
              </a:rPr>
              <a:t>transmural</a:t>
            </a:r>
            <a:r>
              <a:rPr lang="en-US" dirty="0">
                <a:solidFill>
                  <a:srgbClr val="00B050"/>
                </a:solidFill>
              </a:rPr>
              <a:t> necrosis</a:t>
            </a:r>
            <a:r>
              <a:rPr lang="en-US" dirty="0" smtClean="0">
                <a:solidFill>
                  <a:srgbClr val="00B050"/>
                </a:solidFill>
              </a:rPr>
              <a:t>.</a:t>
            </a:r>
          </a:p>
          <a:p>
            <a:pPr algn="l" rtl="0"/>
            <a:r>
              <a:rPr lang="en-US" dirty="0" smtClean="0">
                <a:solidFill>
                  <a:srgbClr val="FF0000"/>
                </a:solidFill>
              </a:rPr>
              <a:t>In the </a:t>
            </a:r>
            <a:r>
              <a:rPr lang="en-US" dirty="0">
                <a:solidFill>
                  <a:srgbClr val="FF0000"/>
                </a:solidFill>
              </a:rPr>
              <a:t>clinical setting of CI, one of these </a:t>
            </a:r>
            <a:r>
              <a:rPr lang="en-US" dirty="0" smtClean="0">
                <a:solidFill>
                  <a:srgbClr val="FF0000"/>
                </a:solidFill>
              </a:rPr>
              <a:t>findings </a:t>
            </a:r>
            <a:r>
              <a:rPr lang="en-US" dirty="0">
                <a:solidFill>
                  <a:srgbClr val="FF0000"/>
                </a:solidFill>
              </a:rPr>
              <a:t>is still an </a:t>
            </a:r>
            <a:r>
              <a:rPr lang="en-US" dirty="0" smtClean="0">
                <a:solidFill>
                  <a:srgbClr val="FF0000"/>
                </a:solidFill>
              </a:rPr>
              <a:t>indication for </a:t>
            </a:r>
            <a:r>
              <a:rPr lang="en-US" dirty="0">
                <a:solidFill>
                  <a:srgbClr val="FF0000"/>
                </a:solidFill>
              </a:rPr>
              <a:t>prompt operation</a:t>
            </a:r>
            <a:r>
              <a:rPr lang="en-US" dirty="0" smtClean="0">
                <a:solidFill>
                  <a:srgbClr val="FF0000"/>
                </a:solidFill>
              </a:rPr>
              <a:t>.</a:t>
            </a:r>
          </a:p>
          <a:p>
            <a:pPr algn="l" rtl="0"/>
            <a:r>
              <a:rPr lang="en-US" dirty="0" smtClean="0">
                <a:solidFill>
                  <a:srgbClr val="0070C0"/>
                </a:solidFill>
              </a:rPr>
              <a:t>Experience with </a:t>
            </a:r>
            <a:r>
              <a:rPr lang="en-US" dirty="0">
                <a:solidFill>
                  <a:srgbClr val="0070C0"/>
                </a:solidFill>
              </a:rPr>
              <a:t>US in the setting of CI is very limited and it is </a:t>
            </a:r>
            <a:r>
              <a:rPr lang="en-US" dirty="0" smtClean="0">
                <a:solidFill>
                  <a:srgbClr val="0070C0"/>
                </a:solidFill>
              </a:rPr>
              <a:t>believed that </a:t>
            </a:r>
            <a:r>
              <a:rPr lang="en-US" dirty="0">
                <a:solidFill>
                  <a:srgbClr val="0070C0"/>
                </a:solidFill>
              </a:rPr>
              <a:t>this technique lacks </a:t>
            </a:r>
            <a:r>
              <a:rPr lang="en-US" dirty="0" smtClean="0">
                <a:solidFill>
                  <a:srgbClr val="0070C0"/>
                </a:solidFill>
              </a:rPr>
              <a:t>specificity </a:t>
            </a:r>
            <a:r>
              <a:rPr lang="en-US" dirty="0">
                <a:solidFill>
                  <a:srgbClr val="0070C0"/>
                </a:solidFill>
              </a:rPr>
              <a:t>for bowel wall thickening </a:t>
            </a:r>
            <a:r>
              <a:rPr lang="en-US" dirty="0" smtClean="0">
                <a:solidFill>
                  <a:srgbClr val="0070C0"/>
                </a:solidFill>
              </a:rPr>
              <a:t>and has </a:t>
            </a:r>
            <a:r>
              <a:rPr lang="en-US" dirty="0">
                <a:solidFill>
                  <a:srgbClr val="0070C0"/>
                </a:solidFill>
              </a:rPr>
              <a:t>a high false negative </a:t>
            </a:r>
            <a:r>
              <a:rPr lang="en-US" dirty="0" smtClean="0">
                <a:solidFill>
                  <a:srgbClr val="0070C0"/>
                </a:solidFill>
              </a:rPr>
              <a:t>rate.</a:t>
            </a:r>
            <a:endParaRPr lang="fa-IR" dirty="0">
              <a:solidFill>
                <a:srgbClr val="0070C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6583583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dirty="0">
                <a:solidFill>
                  <a:srgbClr val="FF0000"/>
                </a:solidFill>
              </a:rPr>
              <a:t>MRI</a:t>
            </a:r>
            <a:r>
              <a:rPr lang="en-US" dirty="0"/>
              <a:t> has been formally studied in only a small number </a:t>
            </a:r>
            <a:r>
              <a:rPr lang="en-US" dirty="0" smtClean="0"/>
              <a:t>of patients </a:t>
            </a:r>
            <a:r>
              <a:rPr lang="en-US" dirty="0"/>
              <a:t>with CI; </a:t>
            </a:r>
            <a:r>
              <a:rPr lang="en-US" dirty="0" smtClean="0">
                <a:solidFill>
                  <a:srgbClr val="FF0000"/>
                </a:solidFill>
              </a:rPr>
              <a:t>findings </a:t>
            </a:r>
            <a:r>
              <a:rPr lang="en-US" dirty="0">
                <a:solidFill>
                  <a:srgbClr val="FF0000"/>
                </a:solidFill>
              </a:rPr>
              <a:t>are similar to those of CT</a:t>
            </a:r>
            <a:r>
              <a:rPr lang="en-US" dirty="0"/>
              <a:t>, but </a:t>
            </a:r>
            <a:r>
              <a:rPr lang="en-US" dirty="0" smtClean="0"/>
              <a:t>without the </a:t>
            </a:r>
            <a:r>
              <a:rPr lang="en-US" dirty="0"/>
              <a:t>radiation exposure and the need for iodinated contrast agents</a:t>
            </a:r>
            <a:r>
              <a:rPr lang="en-US" dirty="0" smtClean="0"/>
              <a:t>.</a:t>
            </a:r>
          </a:p>
          <a:p>
            <a:pPr algn="l" rtl="0"/>
            <a:r>
              <a:rPr lang="en-US" dirty="0">
                <a:solidFill>
                  <a:srgbClr val="00B050"/>
                </a:solidFill>
              </a:rPr>
              <a:t>As with CT, such </a:t>
            </a:r>
            <a:r>
              <a:rPr lang="en-US" dirty="0" smtClean="0">
                <a:solidFill>
                  <a:srgbClr val="00B050"/>
                </a:solidFill>
              </a:rPr>
              <a:t>findings </a:t>
            </a:r>
            <a:r>
              <a:rPr lang="en-US" dirty="0">
                <a:solidFill>
                  <a:srgbClr val="00B050"/>
                </a:solidFill>
              </a:rPr>
              <a:t>usually are not </a:t>
            </a:r>
            <a:r>
              <a:rPr lang="en-US" dirty="0" smtClean="0">
                <a:solidFill>
                  <a:srgbClr val="00B050"/>
                </a:solidFill>
              </a:rPr>
              <a:t>specific enough </a:t>
            </a:r>
            <a:r>
              <a:rPr lang="en-US" dirty="0">
                <a:solidFill>
                  <a:srgbClr val="00B050"/>
                </a:solidFill>
              </a:rPr>
              <a:t>to make a </a:t>
            </a:r>
            <a:r>
              <a:rPr lang="en-US" dirty="0" smtClean="0">
                <a:solidFill>
                  <a:srgbClr val="00B050"/>
                </a:solidFill>
              </a:rPr>
              <a:t>definitive </a:t>
            </a:r>
            <a:r>
              <a:rPr lang="en-US" dirty="0">
                <a:solidFill>
                  <a:srgbClr val="00B050"/>
                </a:solidFill>
              </a:rPr>
              <a:t>diagnosis. </a:t>
            </a:r>
            <a:endParaRPr lang="en-US" dirty="0" smtClean="0">
              <a:solidFill>
                <a:srgbClr val="00B050"/>
              </a:solidFill>
            </a:endParaRPr>
          </a:p>
          <a:p>
            <a:pPr algn="l" rtl="0"/>
            <a:r>
              <a:rPr lang="en-US" dirty="0" smtClean="0"/>
              <a:t>MRI </a:t>
            </a:r>
            <a:r>
              <a:rPr lang="en-US" dirty="0"/>
              <a:t>may have a role </a:t>
            </a:r>
            <a:r>
              <a:rPr lang="en-US" dirty="0" smtClean="0"/>
              <a:t>when </a:t>
            </a:r>
            <a:r>
              <a:rPr lang="en-US" dirty="0" smtClean="0">
                <a:solidFill>
                  <a:srgbClr val="FF0000"/>
                </a:solidFill>
              </a:rPr>
              <a:t>repeat </a:t>
            </a:r>
            <a:r>
              <a:rPr lang="en-US" dirty="0"/>
              <a:t>imaging is required or patients </a:t>
            </a:r>
            <a:r>
              <a:rPr lang="en-US" dirty="0">
                <a:solidFill>
                  <a:srgbClr val="FF0000"/>
                </a:solidFill>
              </a:rPr>
              <a:t>have poor renal function.</a:t>
            </a:r>
            <a:endParaRPr lang="fa-IR" dirty="0">
              <a:solidFill>
                <a:srgbClr val="FF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53950206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l" rtl="0"/>
            <a:r>
              <a:rPr lang="en-US" dirty="0" smtClean="0"/>
              <a:t>1 . </a:t>
            </a:r>
            <a:r>
              <a:rPr lang="en-US" dirty="0" smtClean="0">
                <a:solidFill>
                  <a:srgbClr val="FF0000"/>
                </a:solidFill>
              </a:rPr>
              <a:t>CT </a:t>
            </a:r>
            <a:r>
              <a:rPr lang="en-US" dirty="0">
                <a:solidFill>
                  <a:srgbClr val="FF0000"/>
                </a:solidFill>
              </a:rPr>
              <a:t>with intravenous and oral contrast </a:t>
            </a:r>
            <a:r>
              <a:rPr lang="en-US" dirty="0"/>
              <a:t>should be ordered </a:t>
            </a:r>
            <a:r>
              <a:rPr lang="en-US" dirty="0" smtClean="0"/>
              <a:t>as the </a:t>
            </a:r>
            <a:r>
              <a:rPr lang="en-US" dirty="0"/>
              <a:t>imaging modality of </a:t>
            </a:r>
            <a:r>
              <a:rPr lang="en-US" dirty="0">
                <a:solidFill>
                  <a:srgbClr val="FF0000"/>
                </a:solidFill>
              </a:rPr>
              <a:t>choice</a:t>
            </a:r>
            <a:r>
              <a:rPr lang="en-US" dirty="0"/>
              <a:t> for patients with </a:t>
            </a:r>
            <a:r>
              <a:rPr lang="en-US" dirty="0" smtClean="0"/>
              <a:t>suspected CI</a:t>
            </a:r>
            <a:r>
              <a:rPr lang="en-US" dirty="0"/>
              <a:t>, to assess the distribution and phase of colitis (</a:t>
            </a:r>
            <a:r>
              <a:rPr lang="en-US" dirty="0" smtClean="0"/>
              <a:t>strong recommendation</a:t>
            </a:r>
            <a:r>
              <a:rPr lang="en-US" dirty="0"/>
              <a:t>, moderate level of evidence) </a:t>
            </a:r>
            <a:r>
              <a:rPr lang="en-US" dirty="0" smtClean="0"/>
              <a:t>.</a:t>
            </a:r>
            <a:endParaRPr lang="en-US" dirty="0"/>
          </a:p>
          <a:p>
            <a:pPr algn="l" rtl="0"/>
            <a:r>
              <a:rPr lang="en-US" dirty="0"/>
              <a:t>2 . </a:t>
            </a:r>
            <a:r>
              <a:rPr lang="en-US" dirty="0" smtClean="0"/>
              <a:t>The </a:t>
            </a:r>
            <a:r>
              <a:rPr lang="en-US" dirty="0"/>
              <a:t>diagnosis of CI can be </a:t>
            </a:r>
            <a:r>
              <a:rPr lang="en-US" dirty="0">
                <a:solidFill>
                  <a:srgbClr val="FF0000"/>
                </a:solidFill>
              </a:rPr>
              <a:t>suggested</a:t>
            </a:r>
            <a:r>
              <a:rPr lang="en-US" dirty="0"/>
              <a:t> based on CT </a:t>
            </a:r>
            <a:r>
              <a:rPr lang="en-US" dirty="0" smtClean="0"/>
              <a:t>findings(e.g</a:t>
            </a:r>
            <a:r>
              <a:rPr lang="en-US" dirty="0"/>
              <a:t>., bowel wall thickening, edema, and </a:t>
            </a:r>
            <a:r>
              <a:rPr lang="en-US" dirty="0" err="1"/>
              <a:t>thumbprinting</a:t>
            </a:r>
            <a:r>
              <a:rPr lang="en-US" dirty="0" smtClean="0"/>
              <a:t>)(</a:t>
            </a:r>
            <a:r>
              <a:rPr lang="en-US" dirty="0"/>
              <a:t>strong recommendation, moderate evidence</a:t>
            </a:r>
            <a:r>
              <a:rPr lang="en-US" dirty="0" smtClean="0"/>
              <a:t>).</a:t>
            </a:r>
            <a:endParaRPr lang="en-US" dirty="0"/>
          </a:p>
          <a:p>
            <a:pPr algn="l" rtl="0"/>
            <a:r>
              <a:rPr lang="en-US" dirty="0"/>
              <a:t>3 . </a:t>
            </a:r>
            <a:r>
              <a:rPr lang="en-US" dirty="0">
                <a:solidFill>
                  <a:srgbClr val="FF0000"/>
                </a:solidFill>
              </a:rPr>
              <a:t>Multiphasic CT angiography (CTA) should be performed </a:t>
            </a:r>
            <a:r>
              <a:rPr lang="en-US" dirty="0" smtClean="0">
                <a:solidFill>
                  <a:srgbClr val="FF0000"/>
                </a:solidFill>
              </a:rPr>
              <a:t>on any </a:t>
            </a:r>
            <a:r>
              <a:rPr lang="en-US" dirty="0">
                <a:solidFill>
                  <a:srgbClr val="FF0000"/>
                </a:solidFill>
              </a:rPr>
              <a:t>patient with suspected IRCI or in any patient in </a:t>
            </a:r>
            <a:r>
              <a:rPr lang="en-US" dirty="0" smtClean="0">
                <a:solidFill>
                  <a:srgbClr val="FF0000"/>
                </a:solidFill>
              </a:rPr>
              <a:t>whom the </a:t>
            </a:r>
            <a:r>
              <a:rPr lang="en-US" dirty="0">
                <a:solidFill>
                  <a:srgbClr val="FF0000"/>
                </a:solidFill>
              </a:rPr>
              <a:t>possibility of AMI cannot be excluded</a:t>
            </a:r>
            <a:r>
              <a:rPr lang="en-US" dirty="0"/>
              <a:t> (strong </a:t>
            </a:r>
            <a:r>
              <a:rPr lang="en-US" dirty="0" err="1" smtClean="0"/>
              <a:t>recommendation,moderate</a:t>
            </a:r>
            <a:r>
              <a:rPr lang="en-US" dirty="0" smtClean="0"/>
              <a:t> </a:t>
            </a:r>
            <a:r>
              <a:rPr lang="en-US" dirty="0"/>
              <a:t>level of evidence</a:t>
            </a:r>
            <a:r>
              <a:rPr lang="en-US" dirty="0" smtClean="0"/>
              <a:t>).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62921864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l" rtl="0"/>
            <a:r>
              <a:rPr lang="en-US" dirty="0"/>
              <a:t>4 . CT </a:t>
            </a:r>
            <a:r>
              <a:rPr lang="en-US" dirty="0" smtClean="0"/>
              <a:t>or MRI  </a:t>
            </a:r>
            <a:r>
              <a:rPr lang="en-US" dirty="0"/>
              <a:t>findings of colonic </a:t>
            </a:r>
            <a:r>
              <a:rPr lang="en-US" dirty="0" err="1"/>
              <a:t>pneumatosis</a:t>
            </a:r>
            <a:r>
              <a:rPr lang="en-US" dirty="0"/>
              <a:t> and </a:t>
            </a:r>
            <a:r>
              <a:rPr lang="en-US" dirty="0" err="1"/>
              <a:t>portomesenteric</a:t>
            </a:r>
            <a:r>
              <a:rPr lang="en-US" dirty="0"/>
              <a:t> venous gas can be used to </a:t>
            </a:r>
            <a:r>
              <a:rPr lang="en-US" dirty="0">
                <a:solidFill>
                  <a:srgbClr val="FF0000"/>
                </a:solidFill>
              </a:rPr>
              <a:t>predict the presence of </a:t>
            </a:r>
            <a:r>
              <a:rPr lang="en-US" dirty="0" err="1">
                <a:solidFill>
                  <a:srgbClr val="FF0000"/>
                </a:solidFill>
              </a:rPr>
              <a:t>transmural</a:t>
            </a:r>
            <a:r>
              <a:rPr lang="en-US" dirty="0">
                <a:solidFill>
                  <a:srgbClr val="FF0000"/>
                </a:solidFill>
              </a:rPr>
              <a:t> colonic infarction </a:t>
            </a:r>
            <a:r>
              <a:rPr lang="en-US" dirty="0"/>
              <a:t>(strong recommendation, moderate level of evidence) .</a:t>
            </a:r>
          </a:p>
          <a:p>
            <a:pPr algn="l" rtl="0"/>
            <a:r>
              <a:rPr lang="en-US" dirty="0"/>
              <a:t>5 . In a patient in whom the presentation of CI may be a heralding sign of acute mesenteric ischemia (AMI; e.g., IRCI, severe pain without bleeding, and atrial fibrillation), and the </a:t>
            </a:r>
            <a:r>
              <a:rPr lang="en-US" dirty="0">
                <a:solidFill>
                  <a:srgbClr val="FF0000"/>
                </a:solidFill>
              </a:rPr>
              <a:t>multiphasic CT is negative for vascular occlusive disease, traditional splanchnic angiography should be considered</a:t>
            </a:r>
            <a:r>
              <a:rPr lang="en-US" dirty="0"/>
              <a:t> for further assessment (conditional recommendation, low level of evidence).</a:t>
            </a:r>
          </a:p>
          <a:p>
            <a:pPr algn="l" rtl="0"/>
            <a:endParaRPr lang="fa-I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025116427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972008"/>
          </a:xfrm>
        </p:spPr>
        <p:txBody>
          <a:bodyPr>
            <a:normAutofit fontScale="85000" lnSpcReduction="20000"/>
          </a:bodyPr>
          <a:lstStyle/>
          <a:p>
            <a:pPr algn="l" rtl="0"/>
            <a:r>
              <a:rPr lang="en-US" dirty="0"/>
              <a:t>Colonoscopy </a:t>
            </a:r>
            <a:r>
              <a:rPr lang="en-US" dirty="0" smtClean="0"/>
              <a:t>offers </a:t>
            </a:r>
            <a:r>
              <a:rPr lang="en-US" dirty="0"/>
              <a:t>several </a:t>
            </a:r>
            <a:r>
              <a:rPr lang="en-US" dirty="0" smtClean="0"/>
              <a:t>advantages over </a:t>
            </a:r>
            <a:r>
              <a:rPr lang="en-US" dirty="0"/>
              <a:t>radiologic imaging, including the </a:t>
            </a:r>
            <a:r>
              <a:rPr lang="en-US" dirty="0">
                <a:solidFill>
                  <a:srgbClr val="FF0000"/>
                </a:solidFill>
              </a:rPr>
              <a:t>ability to directly </a:t>
            </a:r>
            <a:r>
              <a:rPr lang="en-US" dirty="0" smtClean="0">
                <a:solidFill>
                  <a:srgbClr val="FF0000"/>
                </a:solidFill>
              </a:rPr>
              <a:t>observe the </a:t>
            </a:r>
            <a:r>
              <a:rPr lang="en-US" dirty="0">
                <a:solidFill>
                  <a:srgbClr val="FF0000"/>
                </a:solidFill>
              </a:rPr>
              <a:t>abnormal tissue</a:t>
            </a:r>
            <a:r>
              <a:rPr lang="en-US" dirty="0"/>
              <a:t>, to sometimes make a diagnosis just </a:t>
            </a:r>
            <a:r>
              <a:rPr lang="en-US" dirty="0" smtClean="0"/>
              <a:t>by appearance</a:t>
            </a:r>
            <a:r>
              <a:rPr lang="en-US" dirty="0"/>
              <a:t>, and to </a:t>
            </a:r>
            <a:r>
              <a:rPr lang="en-US" dirty="0">
                <a:solidFill>
                  <a:srgbClr val="FF0000"/>
                </a:solidFill>
              </a:rPr>
              <a:t>obtain tissue samples</a:t>
            </a:r>
            <a:r>
              <a:rPr lang="en-US" dirty="0" smtClean="0">
                <a:solidFill>
                  <a:srgbClr val="FF0000"/>
                </a:solidFill>
              </a:rPr>
              <a:t>.</a:t>
            </a:r>
          </a:p>
          <a:p>
            <a:pPr algn="l" rtl="0"/>
            <a:r>
              <a:rPr lang="en-US" dirty="0" smtClean="0">
                <a:solidFill>
                  <a:srgbClr val="FF0000"/>
                </a:solidFill>
              </a:rPr>
              <a:t>The </a:t>
            </a:r>
            <a:r>
              <a:rPr lang="en-US" dirty="0">
                <a:solidFill>
                  <a:srgbClr val="FF0000"/>
                </a:solidFill>
              </a:rPr>
              <a:t>colon single-stripe sign (CSSS) </a:t>
            </a:r>
            <a:r>
              <a:rPr lang="en-US" dirty="0"/>
              <a:t>is a highly </a:t>
            </a:r>
            <a:r>
              <a:rPr lang="en-US" dirty="0" smtClean="0"/>
              <a:t>specific </a:t>
            </a:r>
            <a:r>
              <a:rPr lang="en-US" dirty="0"/>
              <a:t>sign </a:t>
            </a:r>
            <a:r>
              <a:rPr lang="en-US" dirty="0" smtClean="0"/>
              <a:t>of CI </a:t>
            </a:r>
            <a:r>
              <a:rPr lang="en-US" dirty="0"/>
              <a:t>described by Zuckerman et al</a:t>
            </a:r>
            <a:r>
              <a:rPr lang="en-US" dirty="0" smtClean="0"/>
              <a:t>. </a:t>
            </a:r>
            <a:r>
              <a:rPr lang="en-US" dirty="0"/>
              <a:t>in 2003. </a:t>
            </a:r>
            <a:endParaRPr lang="en-US" dirty="0" smtClean="0"/>
          </a:p>
          <a:p>
            <a:pPr algn="l" rtl="0">
              <a:buFont typeface="Wingdings" pitchFamily="2" charset="2"/>
              <a:buChar char="q"/>
            </a:pPr>
            <a:r>
              <a:rPr lang="en-US" dirty="0" smtClean="0"/>
              <a:t>CSSS </a:t>
            </a:r>
            <a:r>
              <a:rPr lang="en-US" dirty="0"/>
              <a:t>is </a:t>
            </a:r>
            <a:r>
              <a:rPr lang="en-US" dirty="0" smtClean="0"/>
              <a:t>defined as </a:t>
            </a:r>
            <a:r>
              <a:rPr lang="en-US" dirty="0"/>
              <a:t>a </a:t>
            </a:r>
            <a:r>
              <a:rPr lang="en-US" dirty="0">
                <a:solidFill>
                  <a:srgbClr val="FF0000"/>
                </a:solidFill>
              </a:rPr>
              <a:t>single </a:t>
            </a:r>
            <a:r>
              <a:rPr lang="en-US" dirty="0" smtClean="0">
                <a:solidFill>
                  <a:srgbClr val="FF0000"/>
                </a:solidFill>
              </a:rPr>
              <a:t>inflammatory </a:t>
            </a:r>
            <a:r>
              <a:rPr lang="en-US" dirty="0">
                <a:solidFill>
                  <a:srgbClr val="FF0000"/>
                </a:solidFill>
              </a:rPr>
              <a:t>band of erythema with erosion </a:t>
            </a:r>
            <a:r>
              <a:rPr lang="en-US" dirty="0" smtClean="0">
                <a:solidFill>
                  <a:srgbClr val="FF0000"/>
                </a:solidFill>
              </a:rPr>
              <a:t>and/or ulceration </a:t>
            </a:r>
            <a:r>
              <a:rPr lang="en-US" dirty="0">
                <a:solidFill>
                  <a:srgbClr val="FF0000"/>
                </a:solidFill>
              </a:rPr>
              <a:t>along the longitudinal axis of the colon</a:t>
            </a:r>
            <a:r>
              <a:rPr lang="en-US" dirty="0"/>
              <a:t>; all CSSSs in </a:t>
            </a:r>
            <a:r>
              <a:rPr lang="en-US" dirty="0" smtClean="0"/>
              <a:t>the study </a:t>
            </a:r>
            <a:r>
              <a:rPr lang="en-US" dirty="0"/>
              <a:t>of Zuckerman et al. </a:t>
            </a:r>
            <a:r>
              <a:rPr lang="en-US" dirty="0" smtClean="0"/>
              <a:t> </a:t>
            </a:r>
            <a:r>
              <a:rPr lang="en-US" dirty="0"/>
              <a:t>were </a:t>
            </a:r>
            <a:r>
              <a:rPr lang="en-US" dirty="0">
                <a:solidFill>
                  <a:srgbClr val="FF0000"/>
                </a:solidFill>
              </a:rPr>
              <a:t>&gt;5 cm </a:t>
            </a:r>
            <a:r>
              <a:rPr lang="en-US" dirty="0"/>
              <a:t>in length and 89% </a:t>
            </a:r>
            <a:r>
              <a:rPr lang="en-US" dirty="0" smtClean="0"/>
              <a:t>of CSSSs </a:t>
            </a:r>
            <a:r>
              <a:rPr lang="en-US" dirty="0"/>
              <a:t>were found in the </a:t>
            </a:r>
            <a:r>
              <a:rPr lang="en-US" dirty="0">
                <a:solidFill>
                  <a:srgbClr val="FF0000"/>
                </a:solidFill>
              </a:rPr>
              <a:t>left colon</a:t>
            </a:r>
            <a:r>
              <a:rPr lang="en-US" dirty="0" smtClean="0"/>
              <a:t>.</a:t>
            </a:r>
          </a:p>
          <a:p>
            <a:pPr algn="l" rtl="0">
              <a:buFont typeface="Wingdings" pitchFamily="2" charset="2"/>
              <a:buChar char="§"/>
            </a:pPr>
            <a:r>
              <a:rPr lang="en-US" dirty="0" smtClean="0"/>
              <a:t>This feature had </a:t>
            </a:r>
            <a:r>
              <a:rPr lang="en-US" dirty="0" smtClean="0">
                <a:solidFill>
                  <a:srgbClr val="FF0000"/>
                </a:solidFill>
              </a:rPr>
              <a:t>better </a:t>
            </a:r>
            <a:r>
              <a:rPr lang="en-US" dirty="0">
                <a:solidFill>
                  <a:srgbClr val="FF0000"/>
                </a:solidFill>
              </a:rPr>
              <a:t>prognosis </a:t>
            </a:r>
            <a:r>
              <a:rPr lang="en-US" dirty="0"/>
              <a:t>than </a:t>
            </a:r>
            <a:r>
              <a:rPr lang="en-US" dirty="0">
                <a:solidFill>
                  <a:srgbClr val="FF0000"/>
                </a:solidFill>
              </a:rPr>
              <a:t>circumferential CI </a:t>
            </a:r>
            <a:r>
              <a:rPr lang="en-US" dirty="0"/>
              <a:t>and exhibited a reduced need for surgery (0% vs. 27%) and </a:t>
            </a:r>
            <a:r>
              <a:rPr lang="en-US" dirty="0" err="1" smtClean="0"/>
              <a:t>alesser</a:t>
            </a:r>
            <a:r>
              <a:rPr lang="en-US" dirty="0" smtClean="0"/>
              <a:t> </a:t>
            </a:r>
            <a:r>
              <a:rPr lang="en-US" dirty="0"/>
              <a:t>mortality (4% vs. 41</a:t>
            </a:r>
            <a:r>
              <a:rPr lang="en-US" dirty="0" smtClean="0"/>
              <a:t>%).</a:t>
            </a:r>
            <a:endParaRPr lang="fa-I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2060"/>
                </a:solidFill>
              </a:rPr>
              <a:t>COLONOSCOPY IN THE DIAGNOSIS OF CI</a:t>
            </a:r>
            <a:endParaRPr lang="fa-IR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0549967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l" rtl="0"/>
            <a:r>
              <a:rPr lang="en-US" dirty="0"/>
              <a:t>Colonoscopy enables accurate determination of the </a:t>
            </a:r>
            <a:r>
              <a:rPr lang="en-US" dirty="0">
                <a:solidFill>
                  <a:srgbClr val="FF0000"/>
                </a:solidFill>
              </a:rPr>
              <a:t>anatomic limits </a:t>
            </a:r>
            <a:r>
              <a:rPr lang="en-US" dirty="0"/>
              <a:t>of </a:t>
            </a:r>
            <a:r>
              <a:rPr lang="en-US" dirty="0" smtClean="0"/>
              <a:t>involvement and</a:t>
            </a:r>
            <a:r>
              <a:rPr lang="en-US" dirty="0"/>
              <a:t>, therefore, perhaps helps </a:t>
            </a:r>
            <a:r>
              <a:rPr lang="en-US" dirty="0">
                <a:solidFill>
                  <a:srgbClr val="FF0000"/>
                </a:solidFill>
              </a:rPr>
              <a:t>predict </a:t>
            </a:r>
            <a:r>
              <a:rPr lang="en-US" dirty="0" smtClean="0">
                <a:solidFill>
                  <a:srgbClr val="FF0000"/>
                </a:solidFill>
              </a:rPr>
              <a:t>prognosis</a:t>
            </a:r>
            <a:r>
              <a:rPr lang="en-US" dirty="0" smtClean="0"/>
              <a:t>.</a:t>
            </a:r>
          </a:p>
          <a:p>
            <a:pPr algn="l" rtl="0"/>
            <a:r>
              <a:rPr lang="en-US" dirty="0"/>
              <a:t>It is important to note that the </a:t>
            </a:r>
            <a:r>
              <a:rPr lang="en-US" dirty="0">
                <a:solidFill>
                  <a:srgbClr val="FF0000"/>
                </a:solidFill>
              </a:rPr>
              <a:t>correlation between </a:t>
            </a:r>
            <a:r>
              <a:rPr lang="en-US" dirty="0" smtClean="0">
                <a:solidFill>
                  <a:srgbClr val="FF0000"/>
                </a:solidFill>
              </a:rPr>
              <a:t>endoscopic appearance </a:t>
            </a:r>
            <a:r>
              <a:rPr lang="en-US" dirty="0">
                <a:solidFill>
                  <a:srgbClr val="FF0000"/>
                </a:solidFill>
              </a:rPr>
              <a:t>and clinical severity is not absolute and even </a:t>
            </a:r>
            <a:r>
              <a:rPr lang="en-US" dirty="0" smtClean="0">
                <a:solidFill>
                  <a:srgbClr val="FF0000"/>
                </a:solidFill>
              </a:rPr>
              <a:t>disease in </a:t>
            </a:r>
            <a:r>
              <a:rPr lang="en-US" dirty="0">
                <a:solidFill>
                  <a:srgbClr val="FF0000"/>
                </a:solidFill>
              </a:rPr>
              <a:t>patients with boggy, purple mucosa may resolve </a:t>
            </a:r>
            <a:r>
              <a:rPr lang="en-US" dirty="0" smtClean="0">
                <a:solidFill>
                  <a:srgbClr val="FF0000"/>
                </a:solidFill>
              </a:rPr>
              <a:t>completely without </a:t>
            </a:r>
            <a:r>
              <a:rPr lang="en-US" dirty="0">
                <a:solidFill>
                  <a:srgbClr val="FF0000"/>
                </a:solidFill>
              </a:rPr>
              <a:t>complication</a:t>
            </a:r>
            <a:r>
              <a:rPr lang="en-US" dirty="0" smtClean="0"/>
              <a:t>.</a:t>
            </a:r>
          </a:p>
          <a:p>
            <a:pPr algn="l" rtl="0"/>
            <a:r>
              <a:rPr lang="en-US" dirty="0"/>
              <a:t>It is essential to </a:t>
            </a:r>
            <a:r>
              <a:rPr lang="en-US" dirty="0">
                <a:solidFill>
                  <a:srgbClr val="FF0000"/>
                </a:solidFill>
              </a:rPr>
              <a:t>assess the entire </a:t>
            </a:r>
            <a:r>
              <a:rPr lang="en-US" dirty="0" smtClean="0">
                <a:solidFill>
                  <a:srgbClr val="FF0000"/>
                </a:solidFill>
              </a:rPr>
              <a:t>clinical picture</a:t>
            </a:r>
            <a:r>
              <a:rPr lang="en-US" dirty="0" smtClean="0"/>
              <a:t> </a:t>
            </a:r>
            <a:r>
              <a:rPr lang="en-US" dirty="0"/>
              <a:t>before making any judgments about the need for </a:t>
            </a:r>
            <a:r>
              <a:rPr lang="en-US" dirty="0" smtClean="0"/>
              <a:t>surgical intervention</a:t>
            </a:r>
            <a:r>
              <a:rPr lang="en-US" dirty="0"/>
              <a:t>.</a:t>
            </a:r>
            <a:endParaRPr lang="fa-I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098010939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dirty="0"/>
              <a:t>colonoscopy enables </a:t>
            </a:r>
            <a:r>
              <a:rPr lang="en-US" dirty="0">
                <a:solidFill>
                  <a:srgbClr val="FF0000"/>
                </a:solidFill>
              </a:rPr>
              <a:t>biopsy </a:t>
            </a:r>
            <a:r>
              <a:rPr lang="en-US" dirty="0" smtClean="0">
                <a:solidFill>
                  <a:srgbClr val="FF0000"/>
                </a:solidFill>
              </a:rPr>
              <a:t>specimens </a:t>
            </a:r>
            <a:r>
              <a:rPr lang="en-US" dirty="0" smtClean="0"/>
              <a:t>to </a:t>
            </a:r>
            <a:r>
              <a:rPr lang="en-US" dirty="0"/>
              <a:t>be obtained and, although </a:t>
            </a:r>
            <a:r>
              <a:rPr lang="en-US" dirty="0">
                <a:solidFill>
                  <a:srgbClr val="FF0000"/>
                </a:solidFill>
              </a:rPr>
              <a:t>uncommonly pathognomonic </a:t>
            </a:r>
            <a:r>
              <a:rPr lang="en-US" dirty="0" smtClean="0"/>
              <a:t>for CI</a:t>
            </a:r>
            <a:r>
              <a:rPr lang="en-US" dirty="0"/>
              <a:t>, they </a:t>
            </a:r>
            <a:r>
              <a:rPr lang="en-US" dirty="0" smtClean="0"/>
              <a:t>often </a:t>
            </a:r>
            <a:r>
              <a:rPr lang="en-US" dirty="0"/>
              <a:t>support the diagnosis, but rarely establish etiology</a:t>
            </a:r>
            <a:r>
              <a:rPr lang="en-US" dirty="0" smtClean="0"/>
              <a:t>.</a:t>
            </a:r>
          </a:p>
          <a:p>
            <a:pPr algn="l" rtl="0"/>
            <a:r>
              <a:rPr lang="en-US" dirty="0">
                <a:solidFill>
                  <a:srgbClr val="FF0000"/>
                </a:solidFill>
              </a:rPr>
              <a:t>Risks of colonoscopy are small </a:t>
            </a:r>
            <a:r>
              <a:rPr lang="en-US" dirty="0"/>
              <a:t>but must be considered in </a:t>
            </a:r>
            <a:r>
              <a:rPr lang="en-US" dirty="0" smtClean="0"/>
              <a:t>terms of </a:t>
            </a:r>
            <a:r>
              <a:rPr lang="en-US" dirty="0"/>
              <a:t>the pathophysiology of CI</a:t>
            </a:r>
            <a:r>
              <a:rPr lang="en-US" dirty="0" smtClean="0"/>
              <a:t>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570691895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l" rtl="0"/>
            <a:r>
              <a:rPr lang="en-US" dirty="0">
                <a:solidFill>
                  <a:srgbClr val="FF0000"/>
                </a:solidFill>
              </a:rPr>
              <a:t>Carbon dioxide </a:t>
            </a:r>
            <a:r>
              <a:rPr lang="en-US" dirty="0"/>
              <a:t>has been recommended for colonoscopy (and virtual </a:t>
            </a:r>
            <a:r>
              <a:rPr lang="en-US" dirty="0" err="1"/>
              <a:t>colonography</a:t>
            </a:r>
            <a:r>
              <a:rPr lang="en-US" dirty="0"/>
              <a:t>) because it is </a:t>
            </a:r>
            <a:r>
              <a:rPr lang="en-US" dirty="0">
                <a:solidFill>
                  <a:srgbClr val="FF0000"/>
                </a:solidFill>
              </a:rPr>
              <a:t>10 times more rapidly absorbed </a:t>
            </a:r>
            <a:r>
              <a:rPr lang="en-US" dirty="0"/>
              <a:t>from the bowel than is room air, and therefore its use results in a shorter period of distention and a more comfortable examination.</a:t>
            </a:r>
            <a:endParaRPr lang="fa-IR" dirty="0"/>
          </a:p>
          <a:p>
            <a:pPr algn="l" rtl="0"/>
            <a:r>
              <a:rPr lang="en-US" dirty="0" smtClean="0"/>
              <a:t>CO2 </a:t>
            </a:r>
            <a:r>
              <a:rPr lang="en-US" dirty="0">
                <a:solidFill>
                  <a:srgbClr val="FF0000"/>
                </a:solidFill>
              </a:rPr>
              <a:t>increased colonic blood </a:t>
            </a:r>
            <a:r>
              <a:rPr lang="en-US" dirty="0" smtClean="0">
                <a:solidFill>
                  <a:srgbClr val="FF0000"/>
                </a:solidFill>
              </a:rPr>
              <a:t>flow </a:t>
            </a:r>
            <a:r>
              <a:rPr lang="en-US" dirty="0"/>
              <a:t>in contrast to room </a:t>
            </a:r>
            <a:r>
              <a:rPr lang="en-US" dirty="0" smtClean="0"/>
              <a:t>air that</a:t>
            </a:r>
            <a:r>
              <a:rPr lang="en-US" dirty="0"/>
              <a:t>, at similar pressures, decreased blood </a:t>
            </a:r>
            <a:r>
              <a:rPr lang="en-US" dirty="0" smtClean="0"/>
              <a:t>flow</a:t>
            </a:r>
            <a:r>
              <a:rPr lang="en-US" dirty="0"/>
              <a:t>, thus making </a:t>
            </a:r>
            <a:r>
              <a:rPr lang="en-US" dirty="0" smtClean="0"/>
              <a:t>CI less </a:t>
            </a:r>
            <a:r>
              <a:rPr lang="en-US" dirty="0"/>
              <a:t>likely a complication of colonoscopy when </a:t>
            </a:r>
            <a:r>
              <a:rPr lang="en-US" dirty="0" smtClean="0"/>
              <a:t>CO2 </a:t>
            </a:r>
            <a:r>
              <a:rPr lang="en-US" dirty="0"/>
              <a:t>rather </a:t>
            </a:r>
            <a:r>
              <a:rPr lang="en-US" dirty="0" smtClean="0"/>
              <a:t>than room </a:t>
            </a:r>
            <a:r>
              <a:rPr lang="en-US" dirty="0"/>
              <a:t>air is used</a:t>
            </a:r>
            <a:r>
              <a:rPr lang="en-US" dirty="0" smtClean="0"/>
              <a:t>.</a:t>
            </a:r>
          </a:p>
          <a:p>
            <a:pPr algn="l" rtl="0"/>
            <a:r>
              <a:rPr lang="en-US" dirty="0"/>
              <a:t>CO 2 appears to be the </a:t>
            </a:r>
            <a:r>
              <a:rPr lang="en-US" dirty="0">
                <a:solidFill>
                  <a:srgbClr val="FF0000"/>
                </a:solidFill>
              </a:rPr>
              <a:t>best </a:t>
            </a:r>
            <a:r>
              <a:rPr lang="en-US" dirty="0" smtClean="0">
                <a:solidFill>
                  <a:srgbClr val="FF0000"/>
                </a:solidFill>
              </a:rPr>
              <a:t>insufflating </a:t>
            </a:r>
            <a:r>
              <a:rPr lang="en-US" dirty="0">
                <a:solidFill>
                  <a:srgbClr val="FF0000"/>
                </a:solidFill>
              </a:rPr>
              <a:t>agent </a:t>
            </a:r>
            <a:r>
              <a:rPr lang="en-US" dirty="0"/>
              <a:t>to use in </a:t>
            </a:r>
            <a:r>
              <a:rPr lang="en-US" dirty="0" smtClean="0"/>
              <a:t>patients with </a:t>
            </a:r>
            <a:r>
              <a:rPr lang="en-US" dirty="0"/>
              <a:t>CI and should be used whenever available.</a:t>
            </a:r>
            <a:endParaRPr lang="fa-I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1631993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l" rtl="0"/>
            <a:r>
              <a:rPr lang="en-US" dirty="0"/>
              <a:t>CI can result from alterations in the </a:t>
            </a:r>
            <a:r>
              <a:rPr lang="en-US" dirty="0">
                <a:solidFill>
                  <a:srgbClr val="FF0000"/>
                </a:solidFill>
              </a:rPr>
              <a:t>systemic circulation </a:t>
            </a:r>
            <a:r>
              <a:rPr lang="en-US" dirty="0"/>
              <a:t>or </a:t>
            </a:r>
            <a:r>
              <a:rPr lang="en-US" dirty="0" smtClean="0"/>
              <a:t>from </a:t>
            </a:r>
            <a:r>
              <a:rPr lang="en-US" dirty="0" smtClean="0">
                <a:solidFill>
                  <a:srgbClr val="FF0000"/>
                </a:solidFill>
              </a:rPr>
              <a:t>anatomic </a:t>
            </a:r>
            <a:r>
              <a:rPr lang="en-US" dirty="0">
                <a:solidFill>
                  <a:srgbClr val="FF0000"/>
                </a:solidFill>
              </a:rPr>
              <a:t>or functional changes </a:t>
            </a:r>
            <a:r>
              <a:rPr lang="en-US" dirty="0"/>
              <a:t>in the </a:t>
            </a:r>
            <a:r>
              <a:rPr lang="en-US" dirty="0">
                <a:solidFill>
                  <a:srgbClr val="FF0000"/>
                </a:solidFill>
              </a:rPr>
              <a:t>mesenteric vasculature</a:t>
            </a:r>
            <a:r>
              <a:rPr lang="en-US" dirty="0" smtClean="0">
                <a:solidFill>
                  <a:srgbClr val="FF0000"/>
                </a:solidFill>
              </a:rPr>
              <a:t>;</a:t>
            </a:r>
          </a:p>
          <a:p>
            <a:pPr algn="l" rtl="0"/>
            <a:r>
              <a:rPr lang="en-US" dirty="0"/>
              <a:t>Type I </a:t>
            </a:r>
            <a:r>
              <a:rPr lang="en-US" dirty="0" err="1" smtClean="0"/>
              <a:t>disease:In</a:t>
            </a:r>
            <a:r>
              <a:rPr lang="en-US" dirty="0" smtClean="0"/>
              <a:t> </a:t>
            </a:r>
            <a:r>
              <a:rPr lang="en-US" dirty="0"/>
              <a:t>most cases, </a:t>
            </a:r>
            <a:r>
              <a:rPr lang="en-US" dirty="0">
                <a:solidFill>
                  <a:srgbClr val="FF0000"/>
                </a:solidFill>
              </a:rPr>
              <a:t>no </a:t>
            </a:r>
            <a:r>
              <a:rPr lang="en-US" dirty="0" smtClean="0">
                <a:solidFill>
                  <a:srgbClr val="FF0000"/>
                </a:solidFill>
              </a:rPr>
              <a:t>specific </a:t>
            </a:r>
            <a:r>
              <a:rPr lang="en-US" dirty="0">
                <a:solidFill>
                  <a:srgbClr val="FF0000"/>
                </a:solidFill>
              </a:rPr>
              <a:t>cause for ischemia is </a:t>
            </a:r>
            <a:r>
              <a:rPr lang="en-US" dirty="0" smtClean="0">
                <a:solidFill>
                  <a:srgbClr val="FF0000"/>
                </a:solidFill>
              </a:rPr>
              <a:t>identified</a:t>
            </a:r>
            <a:r>
              <a:rPr lang="en-US" dirty="0"/>
              <a:t>, and such episodes are attributed to </a:t>
            </a:r>
            <a:r>
              <a:rPr lang="en-US" dirty="0">
                <a:solidFill>
                  <a:srgbClr val="FF0000"/>
                </a:solidFill>
              </a:rPr>
              <a:t>localized</a:t>
            </a:r>
            <a:r>
              <a:rPr lang="en-US" dirty="0"/>
              <a:t> </a:t>
            </a:r>
            <a:r>
              <a:rPr lang="en-US" dirty="0" err="1" smtClean="0">
                <a:solidFill>
                  <a:srgbClr val="FF0000"/>
                </a:solidFill>
              </a:rPr>
              <a:t>nonocclusive</a:t>
            </a:r>
            <a:r>
              <a:rPr lang="en-US" dirty="0" smtClean="0">
                <a:solidFill>
                  <a:srgbClr val="FF0000"/>
                </a:solidFill>
              </a:rPr>
              <a:t> ischemia</a:t>
            </a:r>
            <a:r>
              <a:rPr lang="en-US" dirty="0"/>
              <a:t>, likely a result of </a:t>
            </a:r>
            <a:r>
              <a:rPr lang="en-US" dirty="0">
                <a:solidFill>
                  <a:srgbClr val="FF0000"/>
                </a:solidFill>
              </a:rPr>
              <a:t>small-vessel disease. </a:t>
            </a:r>
            <a:endParaRPr lang="en-US" dirty="0" smtClean="0">
              <a:solidFill>
                <a:srgbClr val="FF0000"/>
              </a:solidFill>
            </a:endParaRPr>
          </a:p>
          <a:p>
            <a:pPr algn="l" rtl="0"/>
            <a:r>
              <a:rPr lang="en-US" dirty="0" err="1" smtClean="0"/>
              <a:t>TypeII</a:t>
            </a:r>
            <a:r>
              <a:rPr lang="en-US" dirty="0" smtClean="0"/>
              <a:t> </a:t>
            </a:r>
            <a:r>
              <a:rPr lang="en-US" dirty="0"/>
              <a:t>disease </a:t>
            </a:r>
            <a:r>
              <a:rPr lang="en-US" dirty="0">
                <a:solidFill>
                  <a:srgbClr val="FF0000"/>
                </a:solidFill>
              </a:rPr>
              <a:t>the etiology is </a:t>
            </a:r>
            <a:r>
              <a:rPr lang="en-US" dirty="0" smtClean="0">
                <a:solidFill>
                  <a:srgbClr val="FF0000"/>
                </a:solidFill>
              </a:rPr>
              <a:t>identified </a:t>
            </a:r>
            <a:r>
              <a:rPr lang="en-US" dirty="0"/>
              <a:t>and most commonly </a:t>
            </a:r>
            <a:r>
              <a:rPr lang="en-US" dirty="0" smtClean="0"/>
              <a:t>follows an </a:t>
            </a:r>
            <a:r>
              <a:rPr lang="en-US" dirty="0"/>
              <a:t>episode of </a:t>
            </a:r>
            <a:r>
              <a:rPr lang="en-US" dirty="0">
                <a:solidFill>
                  <a:srgbClr val="FF0000"/>
                </a:solidFill>
              </a:rPr>
              <a:t>systemic hypotension, decreased cardiac </a:t>
            </a:r>
            <a:r>
              <a:rPr lang="en-US" dirty="0" err="1" smtClean="0">
                <a:solidFill>
                  <a:srgbClr val="FF0000"/>
                </a:solidFill>
              </a:rPr>
              <a:t>output,or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aortic </a:t>
            </a:r>
            <a:r>
              <a:rPr lang="en-US" dirty="0" smtClean="0">
                <a:solidFill>
                  <a:srgbClr val="FF0000"/>
                </a:solidFill>
              </a:rPr>
              <a:t>surgery.</a:t>
            </a:r>
          </a:p>
          <a:p>
            <a:pPr algn="l" rtl="0"/>
            <a:r>
              <a:rPr lang="en-US" dirty="0"/>
              <a:t>I</a:t>
            </a:r>
            <a:r>
              <a:rPr lang="en-US" dirty="0" smtClean="0"/>
              <a:t>n </a:t>
            </a:r>
            <a:r>
              <a:rPr lang="en-US" dirty="0"/>
              <a:t>practice, patients </a:t>
            </a:r>
            <a:r>
              <a:rPr lang="en-US" dirty="0" smtClean="0"/>
              <a:t>with Type </a:t>
            </a:r>
            <a:r>
              <a:rPr lang="en-US" dirty="0"/>
              <a:t>II disease </a:t>
            </a:r>
            <a:r>
              <a:rPr lang="en-US" dirty="0">
                <a:solidFill>
                  <a:srgbClr val="FF0000"/>
                </a:solidFill>
              </a:rPr>
              <a:t>can have therapy targeted toward the </a:t>
            </a:r>
            <a:r>
              <a:rPr lang="en-US" dirty="0" smtClean="0">
                <a:solidFill>
                  <a:srgbClr val="FF0000"/>
                </a:solidFill>
              </a:rPr>
              <a:t>underlying cause</a:t>
            </a:r>
            <a:r>
              <a:rPr lang="en-US" dirty="0"/>
              <a:t>, whereas Type I CI is treated in a </a:t>
            </a:r>
            <a:r>
              <a:rPr lang="en-US" dirty="0">
                <a:solidFill>
                  <a:srgbClr val="FF0000"/>
                </a:solidFill>
              </a:rPr>
              <a:t>broader and </a:t>
            </a:r>
            <a:r>
              <a:rPr lang="en-US" dirty="0" smtClean="0">
                <a:solidFill>
                  <a:srgbClr val="FF0000"/>
                </a:solidFill>
              </a:rPr>
              <a:t>supportive manner</a:t>
            </a:r>
            <a:r>
              <a:rPr lang="en-US" dirty="0" smtClean="0"/>
              <a:t>.</a:t>
            </a:r>
            <a:endParaRPr lang="fa-IR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PATHOPHYSIOLOGY</a:t>
            </a:r>
            <a:endParaRPr lang="fa-IR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4638888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dirty="0">
                <a:solidFill>
                  <a:srgbClr val="FF0000"/>
                </a:solidFill>
              </a:rPr>
              <a:t>Limited </a:t>
            </a:r>
            <a:r>
              <a:rPr lang="en-US" dirty="0" err="1">
                <a:solidFill>
                  <a:srgbClr val="FF0000"/>
                </a:solidFill>
              </a:rPr>
              <a:t>colonoscopic</a:t>
            </a:r>
            <a:r>
              <a:rPr lang="en-US" dirty="0">
                <a:solidFill>
                  <a:srgbClr val="FF0000"/>
                </a:solidFill>
              </a:rPr>
              <a:t> evaluation </a:t>
            </a:r>
            <a:r>
              <a:rPr lang="en-US" dirty="0"/>
              <a:t>is a safe and useful </a:t>
            </a:r>
            <a:r>
              <a:rPr lang="en-US" dirty="0" smtClean="0"/>
              <a:t>technique to </a:t>
            </a:r>
            <a:r>
              <a:rPr lang="en-US" dirty="0"/>
              <a:t>evaluate patients with CI or suspected of having CI. </a:t>
            </a:r>
          </a:p>
          <a:p>
            <a:pPr algn="l" rtl="0"/>
            <a:r>
              <a:rPr lang="en-US" dirty="0" smtClean="0">
                <a:solidFill>
                  <a:srgbClr val="00B050"/>
                </a:solidFill>
              </a:rPr>
              <a:t>CT should be </a:t>
            </a:r>
            <a:r>
              <a:rPr lang="en-US" dirty="0">
                <a:solidFill>
                  <a:srgbClr val="00B050"/>
                </a:solidFill>
              </a:rPr>
              <a:t>used to characterize the stage of CI and the distribution of </a:t>
            </a:r>
            <a:r>
              <a:rPr lang="en-US" dirty="0" err="1" smtClean="0">
                <a:solidFill>
                  <a:srgbClr val="00B050"/>
                </a:solidFill>
              </a:rPr>
              <a:t>disease,but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>
                <a:solidFill>
                  <a:srgbClr val="00B050"/>
                </a:solidFill>
              </a:rPr>
              <a:t>when colonoscopy is performed, the </a:t>
            </a:r>
            <a:r>
              <a:rPr lang="en-US" dirty="0" err="1">
                <a:solidFill>
                  <a:srgbClr val="00B050"/>
                </a:solidFill>
              </a:rPr>
              <a:t>colonoscope</a:t>
            </a:r>
            <a:r>
              <a:rPr lang="en-US" dirty="0">
                <a:solidFill>
                  <a:srgbClr val="00B050"/>
                </a:solidFill>
              </a:rPr>
              <a:t> should passed only to the distal-most aspect of the </a:t>
            </a:r>
            <a:r>
              <a:rPr lang="en-US" dirty="0" smtClean="0">
                <a:solidFill>
                  <a:srgbClr val="00B050"/>
                </a:solidFill>
              </a:rPr>
              <a:t>affected </a:t>
            </a:r>
            <a:r>
              <a:rPr lang="en-US" dirty="0">
                <a:solidFill>
                  <a:srgbClr val="00B050"/>
                </a:solidFill>
              </a:rPr>
              <a:t>region</a:t>
            </a:r>
            <a:r>
              <a:rPr lang="en-US" dirty="0" smtClean="0">
                <a:solidFill>
                  <a:srgbClr val="00B050"/>
                </a:solidFill>
              </a:rPr>
              <a:t>.</a:t>
            </a:r>
          </a:p>
          <a:p>
            <a:pPr algn="l" rtl="0"/>
            <a:r>
              <a:rPr lang="en-US" dirty="0">
                <a:solidFill>
                  <a:srgbClr val="FF0000"/>
                </a:solidFill>
              </a:rPr>
              <a:t>Biopsies should be taken in all cases, except when there is </a:t>
            </a:r>
            <a:r>
              <a:rPr lang="en-US" dirty="0" smtClean="0">
                <a:solidFill>
                  <a:srgbClr val="FF0000"/>
                </a:solidFill>
              </a:rPr>
              <a:t>evidence of </a:t>
            </a:r>
            <a:r>
              <a:rPr lang="en-US" dirty="0">
                <a:solidFill>
                  <a:srgbClr val="FF0000"/>
                </a:solidFill>
              </a:rPr>
              <a:t>gangrene</a:t>
            </a:r>
            <a:r>
              <a:rPr lang="en-US" dirty="0"/>
              <a:t>.</a:t>
            </a:r>
            <a:endParaRPr lang="fa-I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9825933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l" rtl="0"/>
            <a:r>
              <a:rPr lang="en-US" dirty="0" err="1"/>
              <a:t>Histopathologic</a:t>
            </a:r>
            <a:r>
              <a:rPr lang="en-US" dirty="0"/>
              <a:t> specimens obtained </a:t>
            </a:r>
            <a:r>
              <a:rPr lang="en-US" dirty="0" err="1"/>
              <a:t>colonoscopically</a:t>
            </a:r>
            <a:r>
              <a:rPr lang="en-US" dirty="0"/>
              <a:t> are </a:t>
            </a:r>
            <a:r>
              <a:rPr lang="en-US" dirty="0" smtClean="0">
                <a:solidFill>
                  <a:srgbClr val="FF0000"/>
                </a:solidFill>
              </a:rPr>
              <a:t>rarely diagnostic </a:t>
            </a:r>
            <a:r>
              <a:rPr lang="en-US" dirty="0"/>
              <a:t>for CI</a:t>
            </a:r>
            <a:r>
              <a:rPr lang="en-US" dirty="0" smtClean="0"/>
              <a:t>.</a:t>
            </a:r>
          </a:p>
          <a:p>
            <a:pPr algn="l" rtl="0"/>
            <a:r>
              <a:rPr lang="en-US" dirty="0" smtClean="0"/>
              <a:t>Pathognomonic </a:t>
            </a:r>
            <a:r>
              <a:rPr lang="en-US" dirty="0"/>
              <a:t>features include </a:t>
            </a:r>
            <a:r>
              <a:rPr lang="en-US" dirty="0">
                <a:solidFill>
                  <a:srgbClr val="FF0000"/>
                </a:solidFill>
              </a:rPr>
              <a:t>infarction </a:t>
            </a:r>
            <a:r>
              <a:rPr lang="en-US" dirty="0" smtClean="0">
                <a:solidFill>
                  <a:srgbClr val="FF0000"/>
                </a:solidFill>
              </a:rPr>
              <a:t>and ghost </a:t>
            </a:r>
            <a:r>
              <a:rPr lang="en-US" dirty="0">
                <a:solidFill>
                  <a:srgbClr val="FF0000"/>
                </a:solidFill>
              </a:rPr>
              <a:t>cells, i.e., </a:t>
            </a:r>
            <a:r>
              <a:rPr lang="en-US" dirty="0"/>
              <a:t>preserved individual cellular outlines without </a:t>
            </a:r>
            <a:r>
              <a:rPr lang="en-US" dirty="0" smtClean="0"/>
              <a:t>cell content</a:t>
            </a:r>
            <a:r>
              <a:rPr lang="en-US" dirty="0"/>
              <a:t>, and are </a:t>
            </a:r>
            <a:r>
              <a:rPr lang="en-US" dirty="0">
                <a:solidFill>
                  <a:srgbClr val="FF0000"/>
                </a:solidFill>
              </a:rPr>
              <a:t>infrequently</a:t>
            </a:r>
            <a:r>
              <a:rPr lang="en-US" dirty="0"/>
              <a:t> </a:t>
            </a:r>
            <a:r>
              <a:rPr lang="en-US" dirty="0" smtClean="0"/>
              <a:t>seen</a:t>
            </a:r>
          </a:p>
          <a:p>
            <a:pPr algn="l" rtl="0"/>
            <a:r>
              <a:rPr lang="en-US" dirty="0"/>
              <a:t>The diagnosis of CI, however, cannot be made </a:t>
            </a:r>
            <a:r>
              <a:rPr lang="en-US" dirty="0" smtClean="0"/>
              <a:t>conclusively by </a:t>
            </a:r>
            <a:r>
              <a:rPr lang="en-US" dirty="0"/>
              <a:t>colonoscopy on just one examination </a:t>
            </a:r>
            <a:r>
              <a:rPr lang="en-US" dirty="0">
                <a:solidFill>
                  <a:srgbClr val="FF0000"/>
                </a:solidFill>
              </a:rPr>
              <a:t>unless mucosal </a:t>
            </a:r>
            <a:r>
              <a:rPr lang="en-US" dirty="0" smtClean="0">
                <a:solidFill>
                  <a:srgbClr val="FF0000"/>
                </a:solidFill>
              </a:rPr>
              <a:t>gangrene is </a:t>
            </a:r>
            <a:r>
              <a:rPr lang="en-US" dirty="0">
                <a:solidFill>
                  <a:srgbClr val="FF0000"/>
                </a:solidFill>
              </a:rPr>
              <a:t>observed or infarction or ghost cells are seen at histopathology</a:t>
            </a:r>
            <a:r>
              <a:rPr lang="en-US" dirty="0" smtClean="0">
                <a:solidFill>
                  <a:srgbClr val="FF0000"/>
                </a:solidFill>
              </a:rPr>
              <a:t>.</a:t>
            </a:r>
          </a:p>
          <a:p>
            <a:pPr algn="l" rtl="0"/>
            <a:r>
              <a:rPr lang="en-US" dirty="0" smtClean="0"/>
              <a:t>These </a:t>
            </a:r>
            <a:r>
              <a:rPr lang="en-US" dirty="0" err="1" smtClean="0"/>
              <a:t>histopathologic</a:t>
            </a:r>
            <a:r>
              <a:rPr lang="en-US" dirty="0" smtClean="0"/>
              <a:t> findings </a:t>
            </a:r>
            <a:r>
              <a:rPr lang="en-US" dirty="0"/>
              <a:t>are </a:t>
            </a:r>
            <a:r>
              <a:rPr lang="en-US" dirty="0">
                <a:solidFill>
                  <a:srgbClr val="FF0000"/>
                </a:solidFill>
              </a:rPr>
              <a:t>infrequent </a:t>
            </a:r>
            <a:r>
              <a:rPr lang="en-US" dirty="0"/>
              <a:t>and of limited value </a:t>
            </a:r>
            <a:r>
              <a:rPr lang="en-US" dirty="0" smtClean="0"/>
              <a:t>in diagnosing </a:t>
            </a:r>
            <a:r>
              <a:rPr lang="en-US" dirty="0"/>
              <a:t>CI.</a:t>
            </a:r>
            <a:endParaRPr lang="fa-I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319297402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l" rtl="0"/>
            <a:r>
              <a:rPr lang="en-US" dirty="0" smtClean="0"/>
              <a:t>1 </a:t>
            </a:r>
            <a:r>
              <a:rPr lang="en-US" dirty="0"/>
              <a:t>. </a:t>
            </a:r>
            <a:r>
              <a:rPr lang="en-US" dirty="0">
                <a:solidFill>
                  <a:srgbClr val="FF0000"/>
                </a:solidFill>
              </a:rPr>
              <a:t>Early colonoscopy (within 48 h of presentation) </a:t>
            </a:r>
            <a:r>
              <a:rPr lang="en-US" dirty="0"/>
              <a:t>should </a:t>
            </a:r>
            <a:r>
              <a:rPr lang="en-US" dirty="0" smtClean="0"/>
              <a:t>be performed </a:t>
            </a:r>
            <a:r>
              <a:rPr lang="en-US" dirty="0"/>
              <a:t>in suspected CI cases to </a:t>
            </a:r>
            <a:r>
              <a:rPr lang="en-US" dirty="0" smtClean="0"/>
              <a:t>confirm </a:t>
            </a:r>
            <a:r>
              <a:rPr lang="en-US" dirty="0"/>
              <a:t>the </a:t>
            </a:r>
            <a:r>
              <a:rPr lang="en-US" dirty="0" smtClean="0"/>
              <a:t>diagnosis(strong </a:t>
            </a:r>
            <a:r>
              <a:rPr lang="en-US" dirty="0"/>
              <a:t>recommendation, low level of evidence) </a:t>
            </a:r>
            <a:r>
              <a:rPr lang="en-US" dirty="0" smtClean="0"/>
              <a:t>.</a:t>
            </a:r>
            <a:endParaRPr lang="en-US" dirty="0"/>
          </a:p>
          <a:p>
            <a:pPr algn="l" rtl="0"/>
            <a:r>
              <a:rPr lang="en-US" dirty="0"/>
              <a:t>2 . When performing colonoscopy on a patient with </a:t>
            </a:r>
            <a:r>
              <a:rPr lang="en-US" dirty="0" smtClean="0"/>
              <a:t>suspected CI</a:t>
            </a:r>
            <a:r>
              <a:rPr lang="en-US" dirty="0"/>
              <a:t>, the colon </a:t>
            </a:r>
            <a:r>
              <a:rPr lang="en-US" dirty="0">
                <a:solidFill>
                  <a:srgbClr val="FF0000"/>
                </a:solidFill>
              </a:rPr>
              <a:t>should be </a:t>
            </a:r>
            <a:r>
              <a:rPr lang="en-US" dirty="0" smtClean="0">
                <a:solidFill>
                  <a:srgbClr val="FF0000"/>
                </a:solidFill>
              </a:rPr>
              <a:t>insufflated </a:t>
            </a:r>
            <a:r>
              <a:rPr lang="en-US" dirty="0">
                <a:solidFill>
                  <a:srgbClr val="FF0000"/>
                </a:solidFill>
              </a:rPr>
              <a:t>minimally</a:t>
            </a:r>
            <a:r>
              <a:rPr lang="en-US" dirty="0"/>
              <a:t> (</a:t>
            </a:r>
            <a:r>
              <a:rPr lang="en-US" dirty="0" smtClean="0"/>
              <a:t>conditional recommendation</a:t>
            </a:r>
            <a:r>
              <a:rPr lang="en-US" dirty="0"/>
              <a:t>, very low level of evidence) </a:t>
            </a:r>
            <a:r>
              <a:rPr lang="en-US" dirty="0" smtClean="0"/>
              <a:t>.</a:t>
            </a:r>
            <a:endParaRPr lang="en-US" dirty="0"/>
          </a:p>
          <a:p>
            <a:pPr algn="l" rtl="0"/>
            <a:r>
              <a:rPr lang="en-US" dirty="0"/>
              <a:t>3 . In patients with </a:t>
            </a:r>
            <a:r>
              <a:rPr lang="en-US" dirty="0">
                <a:solidFill>
                  <a:srgbClr val="FF0000"/>
                </a:solidFill>
              </a:rPr>
              <a:t>severe CI</a:t>
            </a:r>
            <a:r>
              <a:rPr lang="en-US" dirty="0"/>
              <a:t>, </a:t>
            </a:r>
            <a:r>
              <a:rPr lang="en-US" dirty="0">
                <a:solidFill>
                  <a:srgbClr val="FF0000"/>
                </a:solidFill>
              </a:rPr>
              <a:t>CT should be used to evaluate </a:t>
            </a:r>
            <a:r>
              <a:rPr lang="en-US" dirty="0" smtClean="0">
                <a:solidFill>
                  <a:srgbClr val="FF0000"/>
                </a:solidFill>
              </a:rPr>
              <a:t>the distribution </a:t>
            </a:r>
            <a:r>
              <a:rPr lang="en-US" dirty="0">
                <a:solidFill>
                  <a:srgbClr val="FF0000"/>
                </a:solidFill>
              </a:rPr>
              <a:t>of disease</a:t>
            </a:r>
            <a:r>
              <a:rPr lang="en-US" dirty="0"/>
              <a:t>. Limited colonoscopy is </a:t>
            </a:r>
            <a:r>
              <a:rPr lang="en-US" dirty="0" smtClean="0"/>
              <a:t>appropriate to confirm </a:t>
            </a:r>
            <a:r>
              <a:rPr lang="en-US" dirty="0"/>
              <a:t>the nature of the CT abnormality. </a:t>
            </a:r>
            <a:r>
              <a:rPr lang="en-US" dirty="0" smtClean="0"/>
              <a:t>The endoscopic procedure </a:t>
            </a:r>
            <a:r>
              <a:rPr lang="en-US" dirty="0"/>
              <a:t>should be </a:t>
            </a:r>
            <a:r>
              <a:rPr lang="en-US" dirty="0">
                <a:solidFill>
                  <a:srgbClr val="FF0000"/>
                </a:solidFill>
              </a:rPr>
              <a:t>stopped at the distal-most extent of </a:t>
            </a:r>
            <a:r>
              <a:rPr lang="en-US" dirty="0" smtClean="0">
                <a:solidFill>
                  <a:srgbClr val="FF0000"/>
                </a:solidFill>
              </a:rPr>
              <a:t>the disease</a:t>
            </a:r>
            <a:r>
              <a:rPr lang="en-US" dirty="0" smtClean="0"/>
              <a:t> </a:t>
            </a:r>
            <a:r>
              <a:rPr lang="en-US" dirty="0"/>
              <a:t>(strong recommendation, low level of evidence</a:t>
            </a:r>
            <a:r>
              <a:rPr lang="en-US" dirty="0" smtClean="0"/>
              <a:t>).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Recommendations</a:t>
            </a:r>
            <a:br>
              <a:rPr lang="en-US" dirty="0"/>
            </a:b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941890373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/>
              <a:t>4 . Biopsies of the colonic mucosa should be obtained </a:t>
            </a:r>
            <a:r>
              <a:rPr lang="en-US" dirty="0">
                <a:solidFill>
                  <a:srgbClr val="FF0000"/>
                </a:solidFill>
              </a:rPr>
              <a:t>except in cases of gangrene </a:t>
            </a:r>
            <a:r>
              <a:rPr lang="en-US" dirty="0"/>
              <a:t>(strong recommendation, very low level of evidence).</a:t>
            </a:r>
          </a:p>
          <a:p>
            <a:pPr algn="l" rtl="0"/>
            <a:r>
              <a:rPr lang="en-US" dirty="0"/>
              <a:t>5 . Colonoscopy should not be performed in patients who have signs of </a:t>
            </a:r>
            <a:r>
              <a:rPr lang="en-US" dirty="0">
                <a:solidFill>
                  <a:srgbClr val="FF0000"/>
                </a:solidFill>
              </a:rPr>
              <a:t>acute peritonitis or evidence of irreversible ischemic damage (i.e., gangrene and </a:t>
            </a:r>
            <a:r>
              <a:rPr lang="en-US" dirty="0" err="1">
                <a:solidFill>
                  <a:srgbClr val="FF0000"/>
                </a:solidFill>
              </a:rPr>
              <a:t>pneumatosis</a:t>
            </a:r>
            <a:r>
              <a:rPr lang="en-US" dirty="0">
                <a:solidFill>
                  <a:srgbClr val="FF0000"/>
                </a:solidFill>
              </a:rPr>
              <a:t>)</a:t>
            </a:r>
            <a:r>
              <a:rPr lang="en-US" dirty="0"/>
              <a:t> (strong </a:t>
            </a:r>
            <a:r>
              <a:rPr lang="en-US" dirty="0" err="1"/>
              <a:t>recommendation,very</a:t>
            </a:r>
            <a:r>
              <a:rPr lang="en-US" dirty="0"/>
              <a:t> low level of evidence).</a:t>
            </a:r>
          </a:p>
          <a:p>
            <a:pPr algn="l" rtl="0"/>
            <a:endParaRPr lang="fa-I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301285375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>
              <a:buFont typeface="Wingdings" pitchFamily="2" charset="2"/>
              <a:buChar char="q"/>
            </a:pPr>
            <a:r>
              <a:rPr lang="en-US" dirty="0" smtClean="0"/>
              <a:t>Various significant </a:t>
            </a:r>
            <a:r>
              <a:rPr lang="en-US" dirty="0"/>
              <a:t>predictors </a:t>
            </a:r>
            <a:r>
              <a:rPr lang="en-US" dirty="0" smtClean="0"/>
              <a:t>of outcome </a:t>
            </a:r>
            <a:r>
              <a:rPr lang="en-US" dirty="0"/>
              <a:t>including </a:t>
            </a:r>
            <a:r>
              <a:rPr lang="en-US" dirty="0">
                <a:solidFill>
                  <a:srgbClr val="FF0000"/>
                </a:solidFill>
              </a:rPr>
              <a:t>epidemiologic factors</a:t>
            </a:r>
            <a:r>
              <a:rPr lang="en-US" dirty="0"/>
              <a:t>, </a:t>
            </a:r>
            <a:r>
              <a:rPr lang="en-US" dirty="0">
                <a:solidFill>
                  <a:srgbClr val="FF0000"/>
                </a:solidFill>
              </a:rPr>
              <a:t>clinical </a:t>
            </a:r>
            <a:r>
              <a:rPr lang="en-US" dirty="0" smtClean="0">
                <a:solidFill>
                  <a:srgbClr val="FF0000"/>
                </a:solidFill>
              </a:rPr>
              <a:t>presentation of </a:t>
            </a:r>
            <a:r>
              <a:rPr lang="en-US" dirty="0">
                <a:solidFill>
                  <a:srgbClr val="FF0000"/>
                </a:solidFill>
              </a:rPr>
              <a:t>disease</a:t>
            </a:r>
            <a:r>
              <a:rPr lang="en-US" dirty="0"/>
              <a:t>, </a:t>
            </a:r>
            <a:r>
              <a:rPr lang="en-US" dirty="0">
                <a:solidFill>
                  <a:srgbClr val="FF0000"/>
                </a:solidFill>
              </a:rPr>
              <a:t>vital signs</a:t>
            </a:r>
            <a:r>
              <a:rPr lang="en-US" dirty="0"/>
              <a:t>, </a:t>
            </a:r>
            <a:r>
              <a:rPr lang="en-US" dirty="0">
                <a:solidFill>
                  <a:srgbClr val="FF0000"/>
                </a:solidFill>
              </a:rPr>
              <a:t>serologic values</a:t>
            </a:r>
            <a:r>
              <a:rPr lang="en-US" dirty="0"/>
              <a:t>, and </a:t>
            </a:r>
            <a:r>
              <a:rPr lang="en-US" dirty="0">
                <a:solidFill>
                  <a:srgbClr val="FF0000"/>
                </a:solidFill>
              </a:rPr>
              <a:t>disease distribution</a:t>
            </a:r>
            <a:r>
              <a:rPr lang="en-US" dirty="0" smtClean="0"/>
              <a:t>.</a:t>
            </a:r>
          </a:p>
          <a:p>
            <a:pPr algn="l" rtl="0">
              <a:buFont typeface="Wingdings" pitchFamily="2" charset="2"/>
              <a:buChar char="q"/>
            </a:pPr>
            <a:r>
              <a:rPr lang="en-US" dirty="0" smtClean="0"/>
              <a:t>Epidemiologic factors</a:t>
            </a:r>
          </a:p>
          <a:p>
            <a:pPr algn="l" rtl="0">
              <a:buFont typeface="Wingdings" pitchFamily="2" charset="2"/>
              <a:buChar char="§"/>
            </a:pPr>
            <a:r>
              <a:rPr lang="en-US" dirty="0" smtClean="0">
                <a:solidFill>
                  <a:srgbClr val="0070C0"/>
                </a:solidFill>
              </a:rPr>
              <a:t>Antimicrobial </a:t>
            </a:r>
            <a:r>
              <a:rPr lang="en-US" dirty="0">
                <a:solidFill>
                  <a:srgbClr val="0070C0"/>
                </a:solidFill>
              </a:rPr>
              <a:t>therapy for CI</a:t>
            </a:r>
            <a:r>
              <a:rPr lang="en-US" dirty="0" smtClean="0">
                <a:solidFill>
                  <a:srgbClr val="0070C0"/>
                </a:solidFill>
              </a:rPr>
              <a:t>,</a:t>
            </a:r>
          </a:p>
          <a:p>
            <a:pPr algn="l" rtl="0">
              <a:buFont typeface="Wingdings" pitchFamily="2" charset="2"/>
              <a:buChar char="§"/>
            </a:pPr>
            <a:r>
              <a:rPr lang="en-US" dirty="0">
                <a:solidFill>
                  <a:srgbClr val="0070C0"/>
                </a:solidFill>
              </a:rPr>
              <a:t>H</a:t>
            </a:r>
            <a:r>
              <a:rPr lang="en-US" dirty="0" smtClean="0">
                <a:solidFill>
                  <a:srgbClr val="0070C0"/>
                </a:solidFill>
              </a:rPr>
              <a:t>epatitis </a:t>
            </a:r>
            <a:r>
              <a:rPr lang="en-US" dirty="0">
                <a:solidFill>
                  <a:srgbClr val="0070C0"/>
                </a:solidFill>
              </a:rPr>
              <a:t>C positivity,</a:t>
            </a:r>
          </a:p>
          <a:p>
            <a:pPr algn="l" rtl="0">
              <a:buFont typeface="Wingdings" pitchFamily="2" charset="2"/>
              <a:buChar char="§"/>
            </a:pPr>
            <a:r>
              <a:rPr lang="en-US" dirty="0" smtClean="0">
                <a:solidFill>
                  <a:srgbClr val="0070C0"/>
                </a:solidFill>
              </a:rPr>
              <a:t>History </a:t>
            </a:r>
            <a:r>
              <a:rPr lang="en-US" dirty="0">
                <a:solidFill>
                  <a:srgbClr val="0070C0"/>
                </a:solidFill>
              </a:rPr>
              <a:t>of cancer</a:t>
            </a:r>
            <a:r>
              <a:rPr lang="en-US" dirty="0" smtClean="0">
                <a:solidFill>
                  <a:srgbClr val="0070C0"/>
                </a:solidFill>
              </a:rPr>
              <a:t>,</a:t>
            </a:r>
          </a:p>
          <a:p>
            <a:pPr algn="l" rtl="0">
              <a:buFont typeface="Wingdings" pitchFamily="2" charset="2"/>
              <a:buChar char="§"/>
            </a:pPr>
            <a:r>
              <a:rPr lang="en-US" dirty="0">
                <a:solidFill>
                  <a:srgbClr val="0070C0"/>
                </a:solidFill>
              </a:rPr>
              <a:t>M</a:t>
            </a:r>
            <a:r>
              <a:rPr lang="en-US" dirty="0" smtClean="0">
                <a:solidFill>
                  <a:srgbClr val="0070C0"/>
                </a:solidFill>
              </a:rPr>
              <a:t>ale </a:t>
            </a:r>
            <a:r>
              <a:rPr lang="en-US" dirty="0">
                <a:solidFill>
                  <a:srgbClr val="0070C0"/>
                </a:solidFill>
              </a:rPr>
              <a:t>gender, 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</a:p>
          <a:p>
            <a:pPr algn="l" rtl="0">
              <a:buFont typeface="Wingdings" pitchFamily="2" charset="2"/>
              <a:buChar char="§"/>
            </a:pPr>
            <a:r>
              <a:rPr lang="en-US" dirty="0">
                <a:solidFill>
                  <a:srgbClr val="0070C0"/>
                </a:solidFill>
              </a:rPr>
              <a:t>W</a:t>
            </a:r>
            <a:r>
              <a:rPr lang="en-US" dirty="0" smtClean="0">
                <a:solidFill>
                  <a:srgbClr val="0070C0"/>
                </a:solidFill>
              </a:rPr>
              <a:t>arfarin </a:t>
            </a:r>
            <a:r>
              <a:rPr lang="en-US" dirty="0">
                <a:solidFill>
                  <a:srgbClr val="0070C0"/>
                </a:solidFill>
              </a:rPr>
              <a:t>use at the time </a:t>
            </a:r>
            <a:r>
              <a:rPr lang="en-US" dirty="0" smtClean="0">
                <a:solidFill>
                  <a:srgbClr val="0070C0"/>
                </a:solidFill>
              </a:rPr>
              <a:t>of diagnosis</a:t>
            </a:r>
            <a:r>
              <a:rPr lang="en-US" dirty="0" smtClean="0"/>
              <a:t>.</a:t>
            </a:r>
            <a:endParaRPr lang="fa-I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SEVERITY AND TREATMENT OF CI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557178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>
              <a:buFont typeface="Wingdings" pitchFamily="2" charset="2"/>
              <a:buChar char="q"/>
            </a:pPr>
            <a:r>
              <a:rPr lang="en-US" dirty="0" smtClean="0"/>
              <a:t>Presentations of disease</a:t>
            </a:r>
          </a:p>
          <a:p>
            <a:pPr algn="l" rtl="0">
              <a:buFont typeface="Wingdings" pitchFamily="2" charset="2"/>
              <a:buChar char="§"/>
            </a:pPr>
            <a:r>
              <a:rPr lang="en-US" dirty="0">
                <a:solidFill>
                  <a:srgbClr val="0070C0"/>
                </a:solidFill>
              </a:rPr>
              <a:t>A</a:t>
            </a:r>
            <a:r>
              <a:rPr lang="en-US" dirty="0" smtClean="0">
                <a:solidFill>
                  <a:srgbClr val="0070C0"/>
                </a:solidFill>
              </a:rPr>
              <a:t>bdominal </a:t>
            </a:r>
            <a:r>
              <a:rPr lang="en-US" dirty="0">
                <a:solidFill>
                  <a:srgbClr val="0070C0"/>
                </a:solidFill>
              </a:rPr>
              <a:t>pain without rectal bleeding,</a:t>
            </a:r>
          </a:p>
          <a:p>
            <a:pPr algn="l" rtl="0">
              <a:buFont typeface="Wingdings" pitchFamily="2" charset="2"/>
              <a:buChar char="§"/>
            </a:pPr>
            <a:r>
              <a:rPr lang="en-US" dirty="0" err="1" smtClean="0">
                <a:solidFill>
                  <a:srgbClr val="0070C0"/>
                </a:solidFill>
              </a:rPr>
              <a:t>Nonbloody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>
                <a:solidFill>
                  <a:srgbClr val="0070C0"/>
                </a:solidFill>
              </a:rPr>
              <a:t>diarrhea, </a:t>
            </a:r>
            <a:endParaRPr lang="en-US" dirty="0" smtClean="0">
              <a:solidFill>
                <a:srgbClr val="0070C0"/>
              </a:solidFill>
            </a:endParaRPr>
          </a:p>
          <a:p>
            <a:pPr algn="l" rtl="0">
              <a:buFont typeface="Wingdings" pitchFamily="2" charset="2"/>
              <a:buChar char="§"/>
            </a:pPr>
            <a:r>
              <a:rPr lang="en-US" dirty="0">
                <a:solidFill>
                  <a:srgbClr val="0070C0"/>
                </a:solidFill>
              </a:rPr>
              <a:t>P</a:t>
            </a:r>
            <a:r>
              <a:rPr lang="en-US" dirty="0" smtClean="0">
                <a:solidFill>
                  <a:srgbClr val="0070C0"/>
                </a:solidFill>
              </a:rPr>
              <a:t>eritoneal </a:t>
            </a:r>
            <a:r>
              <a:rPr lang="en-US" dirty="0">
                <a:solidFill>
                  <a:srgbClr val="0070C0"/>
                </a:solidFill>
              </a:rPr>
              <a:t>signs on physical examination</a:t>
            </a:r>
          </a:p>
          <a:p>
            <a:pPr algn="l" rtl="0">
              <a:buFont typeface="Wingdings" pitchFamily="2" charset="2"/>
              <a:buChar char="§"/>
            </a:pPr>
            <a:r>
              <a:rPr lang="en-US" dirty="0">
                <a:solidFill>
                  <a:srgbClr val="0070C0"/>
                </a:solidFill>
              </a:rPr>
              <a:t>S</a:t>
            </a:r>
            <a:r>
              <a:rPr lang="en-US" dirty="0" smtClean="0">
                <a:solidFill>
                  <a:srgbClr val="0070C0"/>
                </a:solidFill>
              </a:rPr>
              <a:t>ymptom </a:t>
            </a:r>
            <a:r>
              <a:rPr lang="en-US" dirty="0">
                <a:solidFill>
                  <a:srgbClr val="0070C0"/>
                </a:solidFill>
              </a:rPr>
              <a:t>onset </a:t>
            </a:r>
            <a:r>
              <a:rPr lang="en-US" dirty="0" smtClean="0">
                <a:solidFill>
                  <a:srgbClr val="0070C0"/>
                </a:solidFill>
              </a:rPr>
              <a:t>after admission</a:t>
            </a:r>
          </a:p>
          <a:p>
            <a:pPr algn="l" rtl="0">
              <a:buFont typeface="Wingdings" pitchFamily="2" charset="2"/>
              <a:buChar char="q"/>
            </a:pPr>
            <a:r>
              <a:rPr lang="en-US" dirty="0" smtClean="0"/>
              <a:t>Vital sign</a:t>
            </a:r>
          </a:p>
          <a:p>
            <a:pPr algn="l" rtl="0">
              <a:buFont typeface="Wingdings" pitchFamily="2" charset="2"/>
              <a:buChar char="§"/>
            </a:pPr>
            <a:r>
              <a:rPr lang="en-US" dirty="0">
                <a:solidFill>
                  <a:srgbClr val="0070C0"/>
                </a:solidFill>
              </a:rPr>
              <a:t>A heart rate of &gt;100 beats per min</a:t>
            </a:r>
          </a:p>
          <a:p>
            <a:pPr algn="l" rtl="0">
              <a:buFont typeface="Wingdings" pitchFamily="2" charset="2"/>
              <a:buChar char="§"/>
            </a:pPr>
            <a:r>
              <a:rPr lang="en-US" dirty="0">
                <a:solidFill>
                  <a:srgbClr val="0070C0"/>
                </a:solidFill>
              </a:rPr>
              <a:t>S</a:t>
            </a:r>
            <a:r>
              <a:rPr lang="en-US" dirty="0" smtClean="0">
                <a:solidFill>
                  <a:srgbClr val="0070C0"/>
                </a:solidFill>
              </a:rPr>
              <a:t>ystolic </a:t>
            </a:r>
            <a:r>
              <a:rPr lang="en-US" dirty="0">
                <a:solidFill>
                  <a:srgbClr val="0070C0"/>
                </a:solidFill>
              </a:rPr>
              <a:t>blood pressure of &lt;90 mm Hg at the time of </a:t>
            </a:r>
            <a:r>
              <a:rPr lang="en-US" dirty="0" smtClean="0">
                <a:solidFill>
                  <a:srgbClr val="0070C0"/>
                </a:solidFill>
              </a:rPr>
              <a:t>diagnosis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60273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>
              <a:buFont typeface="Wingdings" pitchFamily="2" charset="2"/>
              <a:buChar char="q"/>
            </a:pPr>
            <a:r>
              <a:rPr lang="en-US" dirty="0"/>
              <a:t>Serology value</a:t>
            </a:r>
          </a:p>
          <a:p>
            <a:pPr algn="l" rtl="0">
              <a:buFont typeface="Wingdings" pitchFamily="2" charset="2"/>
              <a:buChar char="§"/>
            </a:pPr>
            <a:r>
              <a:rPr lang="en-US" dirty="0" err="1">
                <a:solidFill>
                  <a:srgbClr val="0070C0"/>
                </a:solidFill>
              </a:rPr>
              <a:t>Hgb</a:t>
            </a:r>
            <a:r>
              <a:rPr lang="en-US" dirty="0">
                <a:solidFill>
                  <a:srgbClr val="0070C0"/>
                </a:solidFill>
              </a:rPr>
              <a:t> &lt;12 mg/dl, </a:t>
            </a:r>
          </a:p>
          <a:p>
            <a:pPr algn="l" rtl="0">
              <a:buFont typeface="Wingdings" pitchFamily="2" charset="2"/>
              <a:buChar char="§"/>
            </a:pPr>
            <a:r>
              <a:rPr lang="en-US" dirty="0" err="1">
                <a:solidFill>
                  <a:srgbClr val="0070C0"/>
                </a:solidFill>
              </a:rPr>
              <a:t>hyponatremia</a:t>
            </a:r>
            <a:r>
              <a:rPr lang="en-US" dirty="0">
                <a:solidFill>
                  <a:srgbClr val="0070C0"/>
                </a:solidFill>
              </a:rPr>
              <a:t> (Na &lt;136 </a:t>
            </a:r>
            <a:r>
              <a:rPr lang="en-US" dirty="0" err="1">
                <a:solidFill>
                  <a:srgbClr val="0070C0"/>
                </a:solidFill>
              </a:rPr>
              <a:t>mEq</a:t>
            </a:r>
            <a:r>
              <a:rPr lang="en-US" dirty="0">
                <a:solidFill>
                  <a:srgbClr val="0070C0"/>
                </a:solidFill>
              </a:rPr>
              <a:t>/l[</a:t>
            </a:r>
            <a:r>
              <a:rPr lang="en-US" dirty="0" err="1">
                <a:solidFill>
                  <a:srgbClr val="0070C0"/>
                </a:solidFill>
              </a:rPr>
              <a:t>mmol</a:t>
            </a:r>
            <a:r>
              <a:rPr lang="en-US" dirty="0">
                <a:solidFill>
                  <a:srgbClr val="0070C0"/>
                </a:solidFill>
              </a:rPr>
              <a:t>/l]),</a:t>
            </a:r>
          </a:p>
          <a:p>
            <a:pPr algn="l" rtl="0">
              <a:buFont typeface="Wingdings" pitchFamily="2" charset="2"/>
              <a:buChar char="§"/>
            </a:pPr>
            <a:r>
              <a:rPr lang="en-US" dirty="0">
                <a:solidFill>
                  <a:srgbClr val="0070C0"/>
                </a:solidFill>
              </a:rPr>
              <a:t>LDH &gt;450 U/l, and</a:t>
            </a:r>
          </a:p>
          <a:p>
            <a:pPr algn="l" rtl="0">
              <a:buFont typeface="Wingdings" pitchFamily="2" charset="2"/>
              <a:buChar char="§"/>
            </a:pPr>
            <a:r>
              <a:rPr lang="en-US" dirty="0">
                <a:solidFill>
                  <a:srgbClr val="0070C0"/>
                </a:solidFill>
              </a:rPr>
              <a:t>blood urea nitrogen (&gt;28 </a:t>
            </a:r>
            <a:r>
              <a:rPr lang="en-US" dirty="0" smtClean="0">
                <a:solidFill>
                  <a:srgbClr val="0070C0"/>
                </a:solidFill>
              </a:rPr>
              <a:t>mg/dl[</a:t>
            </a:r>
            <a:r>
              <a:rPr lang="en-US" dirty="0" err="1" smtClean="0">
                <a:solidFill>
                  <a:srgbClr val="0070C0"/>
                </a:solidFill>
              </a:rPr>
              <a:t>mmol</a:t>
            </a:r>
            <a:r>
              <a:rPr lang="en-US" dirty="0" smtClean="0">
                <a:solidFill>
                  <a:srgbClr val="0070C0"/>
                </a:solidFill>
              </a:rPr>
              <a:t>/l</a:t>
            </a:r>
            <a:r>
              <a:rPr lang="en-US" dirty="0">
                <a:solidFill>
                  <a:srgbClr val="0070C0"/>
                </a:solidFill>
              </a:rPr>
              <a:t>]) .</a:t>
            </a:r>
          </a:p>
          <a:p>
            <a:pPr algn="l" rtl="0">
              <a:buFont typeface="Wingdings" pitchFamily="2" charset="2"/>
              <a:buChar char="q"/>
            </a:pPr>
            <a:r>
              <a:rPr lang="en-US" dirty="0" smtClean="0"/>
              <a:t>Disease distribution, </a:t>
            </a:r>
          </a:p>
          <a:p>
            <a:pPr algn="l" rtl="0">
              <a:buFont typeface="Wingdings" pitchFamily="2" charset="2"/>
              <a:buChar char="§"/>
            </a:pPr>
            <a:r>
              <a:rPr lang="en-US" dirty="0">
                <a:solidFill>
                  <a:srgbClr val="0070C0"/>
                </a:solidFill>
              </a:rPr>
              <a:t>A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pancolonic</a:t>
            </a:r>
            <a:r>
              <a:rPr lang="en-US" dirty="0" smtClean="0">
                <a:solidFill>
                  <a:srgbClr val="0070C0"/>
                </a:solidFill>
              </a:rPr>
              <a:t> distribution </a:t>
            </a:r>
            <a:r>
              <a:rPr lang="en-US" dirty="0">
                <a:solidFill>
                  <a:srgbClr val="0070C0"/>
                </a:solidFill>
              </a:rPr>
              <a:t>of disease and </a:t>
            </a:r>
            <a:endParaRPr lang="en-US" dirty="0" smtClean="0">
              <a:solidFill>
                <a:srgbClr val="0070C0"/>
              </a:solidFill>
            </a:endParaRPr>
          </a:p>
          <a:p>
            <a:pPr algn="l" rtl="0">
              <a:buFont typeface="Wingdings" pitchFamily="2" charset="2"/>
              <a:buChar char="§"/>
            </a:pPr>
            <a:r>
              <a:rPr lang="en-US" dirty="0" smtClean="0">
                <a:solidFill>
                  <a:srgbClr val="0070C0"/>
                </a:solidFill>
              </a:rPr>
              <a:t>IRCI </a:t>
            </a:r>
            <a:r>
              <a:rPr lang="en-US" dirty="0">
                <a:solidFill>
                  <a:srgbClr val="0070C0"/>
                </a:solidFill>
              </a:rPr>
              <a:t>also portend a poor outcome</a:t>
            </a:r>
            <a:endParaRPr lang="fa-IR" dirty="0">
              <a:solidFill>
                <a:srgbClr val="0070C0"/>
              </a:solidFill>
            </a:endParaRPr>
          </a:p>
          <a:p>
            <a:pPr algn="l" rtl="0">
              <a:buFont typeface="Wingdings" pitchFamily="2" charset="2"/>
              <a:buChar char="q"/>
            </a:pPr>
            <a:endParaRPr lang="fa-I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89737634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25440" b="80753"/>
          <a:stretch/>
        </p:blipFill>
        <p:spPr bwMode="auto">
          <a:xfrm>
            <a:off x="179512" y="1772816"/>
            <a:ext cx="9865096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2533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260648" y="1184161"/>
            <a:ext cx="10729191" cy="5673839"/>
          </a:xfrm>
        </p:spPr>
        <p:txBody>
          <a:bodyPr/>
          <a:lstStyle/>
          <a:p>
            <a:endParaRPr lang="fa-IR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37" t="19040" r="14700" b="30376"/>
          <a:stretch/>
        </p:blipFill>
        <p:spPr bwMode="auto">
          <a:xfrm>
            <a:off x="-116114" y="404664"/>
            <a:ext cx="9260114" cy="6453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1591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Severe</a:t>
            </a:r>
            <a:endParaRPr lang="fa-IR" dirty="0">
              <a:solidFill>
                <a:srgbClr val="00206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l" rtl="0">
              <a:buFont typeface="Wingdings" pitchFamily="2" charset="2"/>
              <a:buChar char="q"/>
            </a:pPr>
            <a:r>
              <a:rPr lang="en-US" dirty="0" smtClean="0">
                <a:solidFill>
                  <a:srgbClr val="FF0000"/>
                </a:solidFill>
              </a:rPr>
              <a:t>Any </a:t>
            </a:r>
            <a:r>
              <a:rPr lang="en-US" dirty="0">
                <a:solidFill>
                  <a:srgbClr val="FF0000"/>
                </a:solidFill>
              </a:rPr>
              <a:t>patient with CI and more than three of the criteria </a:t>
            </a:r>
            <a:r>
              <a:rPr lang="en-US" dirty="0" smtClean="0">
                <a:solidFill>
                  <a:srgbClr val="FF0000"/>
                </a:solidFill>
              </a:rPr>
              <a:t>for moderate </a:t>
            </a:r>
            <a:r>
              <a:rPr lang="en-US" dirty="0">
                <a:solidFill>
                  <a:srgbClr val="FF0000"/>
                </a:solidFill>
              </a:rPr>
              <a:t>disease or any of the following</a:t>
            </a:r>
            <a:r>
              <a:rPr lang="en-US" dirty="0"/>
              <a:t>:</a:t>
            </a:r>
          </a:p>
          <a:p>
            <a:pPr marL="624078" indent="-514350" algn="l" rtl="0">
              <a:buFont typeface="+mj-lt"/>
              <a:buAutoNum type="arabicPeriod"/>
            </a:pPr>
            <a:r>
              <a:rPr lang="en-US" dirty="0" smtClean="0"/>
              <a:t>Peritoneal </a:t>
            </a:r>
            <a:r>
              <a:rPr lang="en-US" dirty="0"/>
              <a:t>signs on physical examination</a:t>
            </a:r>
          </a:p>
          <a:p>
            <a:pPr marL="624078" indent="-514350" algn="l" rtl="0">
              <a:buFont typeface="+mj-lt"/>
              <a:buAutoNum type="arabicPeriod"/>
            </a:pPr>
            <a:r>
              <a:rPr lang="en-US" dirty="0" err="1"/>
              <a:t>Pneumatosis</a:t>
            </a:r>
            <a:r>
              <a:rPr lang="en-US" dirty="0"/>
              <a:t> or portal venous gas on radiologic imaging</a:t>
            </a:r>
          </a:p>
          <a:p>
            <a:pPr marL="624078" indent="-514350" algn="l" rtl="0">
              <a:buFont typeface="+mj-lt"/>
              <a:buAutoNum type="arabicPeriod"/>
            </a:pPr>
            <a:r>
              <a:rPr lang="en-US" dirty="0"/>
              <a:t>Gangrene on </a:t>
            </a:r>
            <a:r>
              <a:rPr lang="en-US" dirty="0" err="1"/>
              <a:t>colonoscopic</a:t>
            </a:r>
            <a:r>
              <a:rPr lang="en-US" dirty="0"/>
              <a:t> examination</a:t>
            </a:r>
          </a:p>
          <a:p>
            <a:pPr marL="624078" indent="-514350" algn="l" rtl="0">
              <a:buFont typeface="+mj-lt"/>
              <a:buAutoNum type="arabicPeriod"/>
            </a:pPr>
            <a:r>
              <a:rPr lang="en-US" dirty="0" err="1"/>
              <a:t>Pancolonic</a:t>
            </a:r>
            <a:r>
              <a:rPr lang="en-US" dirty="0"/>
              <a:t> distribution or IRCI on imaging or </a:t>
            </a:r>
            <a:r>
              <a:rPr lang="en-US" dirty="0" smtClean="0"/>
              <a:t>colonoscopy</a:t>
            </a:r>
          </a:p>
          <a:p>
            <a:pPr algn="l" rtl="0">
              <a:buFont typeface="Wingdings" pitchFamily="2" charset="2"/>
              <a:buChar char="q"/>
            </a:pPr>
            <a:r>
              <a:rPr lang="en-US" dirty="0" smtClean="0">
                <a:solidFill>
                  <a:srgbClr val="FF0000"/>
                </a:solidFill>
              </a:rPr>
              <a:t>TREATMENT</a:t>
            </a:r>
          </a:p>
          <a:p>
            <a:pPr marL="624078" indent="-514350" algn="l" rtl="0">
              <a:buFont typeface="+mj-lt"/>
              <a:buAutoNum type="arabicPeriod"/>
            </a:pPr>
            <a:r>
              <a:rPr lang="en-US" dirty="0"/>
              <a:t>Emergent surgical consultation (treatment is likely to be surgical)</a:t>
            </a:r>
          </a:p>
          <a:p>
            <a:pPr marL="624078" indent="-514350" algn="l" rtl="0">
              <a:buFont typeface="+mj-lt"/>
              <a:buAutoNum type="arabicPeriod"/>
            </a:pPr>
            <a:r>
              <a:rPr lang="en-US" dirty="0"/>
              <a:t>Transfer to intensive care unit</a:t>
            </a:r>
          </a:p>
          <a:p>
            <a:pPr marL="624078" indent="-514350" algn="l" rtl="0">
              <a:buFont typeface="+mj-lt"/>
              <a:buAutoNum type="arabicPeriod"/>
            </a:pPr>
            <a:r>
              <a:rPr lang="en-US" dirty="0"/>
              <a:t>Correction of cardiovascular abnormalities (e.g., volume replacement)</a:t>
            </a:r>
          </a:p>
          <a:p>
            <a:pPr marL="624078" indent="-514350" algn="l" rtl="0">
              <a:buFont typeface="+mj-lt"/>
              <a:buAutoNum type="arabicPeriod"/>
            </a:pPr>
            <a:r>
              <a:rPr lang="en-US" dirty="0"/>
              <a:t>Broad-spectrum antibiotic therapy</a:t>
            </a:r>
            <a:endParaRPr lang="en-US" dirty="0" smtClean="0"/>
          </a:p>
          <a:p>
            <a:pPr algn="l" rtl="0">
              <a:buFont typeface="Wingdings" pitchFamily="2" charset="2"/>
              <a:buChar char="q"/>
            </a:pP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1520773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fontScale="77500" lnSpcReduction="20000"/>
          </a:bodyPr>
          <a:lstStyle/>
          <a:p>
            <a:pPr algn="l" rtl="0"/>
            <a:r>
              <a:rPr lang="en-US" dirty="0">
                <a:solidFill>
                  <a:srgbClr val="FF0000"/>
                </a:solidFill>
              </a:rPr>
              <a:t>Abnormalities</a:t>
            </a:r>
            <a:r>
              <a:rPr lang="en-US" dirty="0"/>
              <a:t> seen on </a:t>
            </a:r>
            <a:r>
              <a:rPr lang="en-US" dirty="0">
                <a:solidFill>
                  <a:srgbClr val="FF0000"/>
                </a:solidFill>
              </a:rPr>
              <a:t>angiography</a:t>
            </a:r>
            <a:r>
              <a:rPr lang="en-US" dirty="0"/>
              <a:t> rarely correlate with </a:t>
            </a:r>
            <a:r>
              <a:rPr lang="en-US" dirty="0" smtClean="0"/>
              <a:t>clinical manifestations </a:t>
            </a:r>
            <a:r>
              <a:rPr lang="en-US" dirty="0"/>
              <a:t>of CI, and </a:t>
            </a:r>
            <a:r>
              <a:rPr lang="en-US" dirty="0">
                <a:solidFill>
                  <a:srgbClr val="FF0000"/>
                </a:solidFill>
              </a:rPr>
              <a:t>age-related abnormalities in the </a:t>
            </a:r>
            <a:r>
              <a:rPr lang="en-US" dirty="0" smtClean="0">
                <a:solidFill>
                  <a:srgbClr val="FF0000"/>
                </a:solidFill>
              </a:rPr>
              <a:t>splanchnic vessels</a:t>
            </a:r>
            <a:r>
              <a:rPr lang="en-US" dirty="0" smtClean="0"/>
              <a:t> </a:t>
            </a:r>
            <a:r>
              <a:rPr lang="en-US" dirty="0"/>
              <a:t>are </a:t>
            </a:r>
            <a:r>
              <a:rPr lang="en-US" dirty="0">
                <a:solidFill>
                  <a:srgbClr val="FF0000"/>
                </a:solidFill>
              </a:rPr>
              <a:t>not uncommon</a:t>
            </a:r>
            <a:r>
              <a:rPr lang="en-US" dirty="0"/>
              <a:t>, including narrowing of </a:t>
            </a:r>
            <a:r>
              <a:rPr lang="en-US" dirty="0" smtClean="0"/>
              <a:t>small vessels</a:t>
            </a:r>
            <a:r>
              <a:rPr lang="en-US" dirty="0"/>
              <a:t>, and tortuosity of the long colic arteries; </a:t>
            </a:r>
            <a:endParaRPr lang="en-US" dirty="0" smtClean="0"/>
          </a:p>
          <a:p>
            <a:pPr algn="l" rtl="0"/>
            <a:r>
              <a:rPr lang="en-US" sz="4100" dirty="0" err="1">
                <a:solidFill>
                  <a:srgbClr val="00B050"/>
                </a:solidFill>
              </a:rPr>
              <a:t>F</a:t>
            </a:r>
            <a:r>
              <a:rPr lang="en-US" sz="4100" dirty="0" err="1" smtClean="0">
                <a:solidFill>
                  <a:srgbClr val="00B050"/>
                </a:solidFill>
              </a:rPr>
              <a:t>ibromuscular</a:t>
            </a:r>
            <a:r>
              <a:rPr lang="en-US" sz="4100" dirty="0" smtClean="0">
                <a:solidFill>
                  <a:srgbClr val="00B050"/>
                </a:solidFill>
              </a:rPr>
              <a:t> dysplasia of </a:t>
            </a:r>
            <a:r>
              <a:rPr lang="en-US" sz="4100" dirty="0">
                <a:solidFill>
                  <a:srgbClr val="00B050"/>
                </a:solidFill>
              </a:rPr>
              <a:t>the superior rectal artery has been associated with CI</a:t>
            </a:r>
            <a:r>
              <a:rPr lang="en-US" sz="4100" dirty="0" smtClean="0">
                <a:solidFill>
                  <a:srgbClr val="00B050"/>
                </a:solidFill>
              </a:rPr>
              <a:t>.</a:t>
            </a:r>
          </a:p>
          <a:p>
            <a:pPr algn="l" rtl="0"/>
            <a:r>
              <a:rPr lang="en-US" dirty="0" smtClean="0">
                <a:solidFill>
                  <a:srgbClr val="0070C0"/>
                </a:solidFill>
              </a:rPr>
              <a:t>The colon </a:t>
            </a:r>
            <a:r>
              <a:rPr lang="en-US" dirty="0">
                <a:solidFill>
                  <a:srgbClr val="0070C0"/>
                </a:solidFill>
              </a:rPr>
              <a:t>is particularly susceptible to ischemia</a:t>
            </a:r>
            <a:r>
              <a:rPr lang="en-US" dirty="0"/>
              <a:t>, perhaps owing to </a:t>
            </a:r>
            <a:r>
              <a:rPr lang="en-US" dirty="0" smtClean="0"/>
              <a:t>its </a:t>
            </a:r>
            <a:r>
              <a:rPr lang="en-US" dirty="0" smtClean="0">
                <a:solidFill>
                  <a:srgbClr val="FF0000"/>
                </a:solidFill>
              </a:rPr>
              <a:t>relatively </a:t>
            </a:r>
            <a:r>
              <a:rPr lang="en-US" dirty="0">
                <a:solidFill>
                  <a:srgbClr val="FF0000"/>
                </a:solidFill>
              </a:rPr>
              <a:t>low blood </a:t>
            </a:r>
            <a:r>
              <a:rPr lang="en-US" dirty="0" smtClean="0">
                <a:solidFill>
                  <a:srgbClr val="FF0000"/>
                </a:solidFill>
              </a:rPr>
              <a:t>flow</a:t>
            </a:r>
            <a:r>
              <a:rPr lang="en-US" dirty="0"/>
              <a:t>, its </a:t>
            </a:r>
            <a:r>
              <a:rPr lang="en-US" dirty="0">
                <a:solidFill>
                  <a:srgbClr val="FF0000"/>
                </a:solidFill>
              </a:rPr>
              <a:t>unique decrease in blood </a:t>
            </a:r>
            <a:r>
              <a:rPr lang="en-US" dirty="0" smtClean="0">
                <a:solidFill>
                  <a:srgbClr val="FF0000"/>
                </a:solidFill>
              </a:rPr>
              <a:t>flow </a:t>
            </a:r>
            <a:r>
              <a:rPr lang="en-US" dirty="0" smtClean="0"/>
              <a:t>during periods </a:t>
            </a:r>
            <a:r>
              <a:rPr lang="en-US" dirty="0"/>
              <a:t>of functional activity, and its </a:t>
            </a:r>
            <a:r>
              <a:rPr lang="en-US" dirty="0">
                <a:solidFill>
                  <a:srgbClr val="FF0000"/>
                </a:solidFill>
              </a:rPr>
              <a:t>sensitivity to </a:t>
            </a:r>
            <a:r>
              <a:rPr lang="en-US" dirty="0" smtClean="0">
                <a:solidFill>
                  <a:srgbClr val="FF0000"/>
                </a:solidFill>
              </a:rPr>
              <a:t>autonomic stimulation</a:t>
            </a:r>
            <a:r>
              <a:rPr lang="en-US" dirty="0">
                <a:solidFill>
                  <a:srgbClr val="FF0000"/>
                </a:solidFill>
              </a:rPr>
              <a:t>. </a:t>
            </a:r>
            <a:endParaRPr lang="en-US" dirty="0" smtClean="0">
              <a:solidFill>
                <a:srgbClr val="FF0000"/>
              </a:solidFill>
            </a:endParaRPr>
          </a:p>
          <a:p>
            <a:pPr algn="l" rtl="0"/>
            <a:r>
              <a:rPr lang="en-US" sz="3600" dirty="0" smtClean="0">
                <a:solidFill>
                  <a:srgbClr val="00B050"/>
                </a:solidFill>
              </a:rPr>
              <a:t>What </a:t>
            </a:r>
            <a:r>
              <a:rPr lang="en-US" sz="3600" dirty="0">
                <a:solidFill>
                  <a:srgbClr val="00B050"/>
                </a:solidFill>
              </a:rPr>
              <a:t>triggers the episode of CI, however, usually </a:t>
            </a:r>
            <a:r>
              <a:rPr lang="en-US" sz="3600" dirty="0" smtClean="0">
                <a:solidFill>
                  <a:srgbClr val="00B050"/>
                </a:solidFill>
              </a:rPr>
              <a:t>is not identified</a:t>
            </a:r>
            <a:r>
              <a:rPr lang="en-US" sz="3600" dirty="0">
                <a:solidFill>
                  <a:srgbClr val="00B050"/>
                </a:solidFill>
              </a:rPr>
              <a:t>.</a:t>
            </a:r>
            <a:endParaRPr lang="fa-IR" sz="3600" dirty="0">
              <a:solidFill>
                <a:srgbClr val="00B05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109067714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dirty="0">
                <a:solidFill>
                  <a:srgbClr val="FF0000"/>
                </a:solidFill>
              </a:rPr>
              <a:t>Treatment</a:t>
            </a:r>
            <a:r>
              <a:rPr lang="en-US" dirty="0"/>
              <a:t> of CI varies with the </a:t>
            </a:r>
            <a:r>
              <a:rPr lang="en-US" dirty="0">
                <a:solidFill>
                  <a:srgbClr val="FF0000"/>
                </a:solidFill>
              </a:rPr>
              <a:t>severity</a:t>
            </a:r>
            <a:r>
              <a:rPr lang="en-US" dirty="0"/>
              <a:t> of the disease and </a:t>
            </a:r>
            <a:r>
              <a:rPr lang="en-US" dirty="0" smtClean="0"/>
              <a:t>its </a:t>
            </a:r>
            <a:r>
              <a:rPr lang="en-US" dirty="0" smtClean="0">
                <a:solidFill>
                  <a:srgbClr val="FF0000"/>
                </a:solidFill>
              </a:rPr>
              <a:t>presentation</a:t>
            </a:r>
            <a:r>
              <a:rPr lang="en-US" dirty="0"/>
              <a:t>. </a:t>
            </a:r>
            <a:endParaRPr lang="en-US" dirty="0" smtClean="0"/>
          </a:p>
          <a:p>
            <a:pPr algn="l" rtl="0"/>
            <a:r>
              <a:rPr lang="en-US" dirty="0" smtClean="0"/>
              <a:t>In </a:t>
            </a:r>
            <a:r>
              <a:rPr lang="en-US" dirty="0"/>
              <a:t>general, </a:t>
            </a:r>
            <a:r>
              <a:rPr lang="en-US" dirty="0">
                <a:solidFill>
                  <a:srgbClr val="FF0000"/>
                </a:solidFill>
              </a:rPr>
              <a:t>many patients have a benign, </a:t>
            </a:r>
            <a:r>
              <a:rPr lang="en-US" dirty="0" smtClean="0">
                <a:solidFill>
                  <a:srgbClr val="FF0000"/>
                </a:solidFill>
              </a:rPr>
              <a:t>self-limited episode </a:t>
            </a:r>
            <a:r>
              <a:rPr lang="en-US" dirty="0">
                <a:solidFill>
                  <a:srgbClr val="FF0000"/>
                </a:solidFill>
              </a:rPr>
              <a:t>of CI that is neither diagnosed nor treated or is </a:t>
            </a:r>
            <a:r>
              <a:rPr lang="en-US" dirty="0" smtClean="0">
                <a:solidFill>
                  <a:srgbClr val="FF0000"/>
                </a:solidFill>
              </a:rPr>
              <a:t>managed in </a:t>
            </a:r>
            <a:r>
              <a:rPr lang="en-US" dirty="0">
                <a:solidFill>
                  <a:srgbClr val="FF0000"/>
                </a:solidFill>
              </a:rPr>
              <a:t>the outpatient setting. </a:t>
            </a:r>
            <a:endParaRPr lang="en-US" dirty="0" smtClean="0">
              <a:solidFill>
                <a:srgbClr val="FF0000"/>
              </a:solidFill>
            </a:endParaRPr>
          </a:p>
          <a:p>
            <a:pPr algn="l" rtl="0"/>
            <a:r>
              <a:rPr lang="en-US" dirty="0" smtClean="0">
                <a:solidFill>
                  <a:srgbClr val="00B050"/>
                </a:solidFill>
              </a:rPr>
              <a:t>Most </a:t>
            </a:r>
            <a:r>
              <a:rPr lang="en-US" dirty="0">
                <a:solidFill>
                  <a:srgbClr val="00B050"/>
                </a:solidFill>
              </a:rPr>
              <a:t>cases of CI resolve </a:t>
            </a:r>
            <a:r>
              <a:rPr lang="en-US" dirty="0" smtClean="0">
                <a:solidFill>
                  <a:srgbClr val="00B050"/>
                </a:solidFill>
              </a:rPr>
              <a:t>spontaneously and </a:t>
            </a:r>
            <a:r>
              <a:rPr lang="en-US" dirty="0">
                <a:solidFill>
                  <a:srgbClr val="00B050"/>
                </a:solidFill>
              </a:rPr>
              <a:t>do not require </a:t>
            </a:r>
            <a:r>
              <a:rPr lang="en-US" dirty="0" smtClean="0">
                <a:solidFill>
                  <a:srgbClr val="00B050"/>
                </a:solidFill>
              </a:rPr>
              <a:t>specific </a:t>
            </a:r>
            <a:r>
              <a:rPr lang="en-US" dirty="0">
                <a:solidFill>
                  <a:srgbClr val="00B050"/>
                </a:solidFill>
              </a:rPr>
              <a:t>therapy; such patients have </a:t>
            </a:r>
            <a:r>
              <a:rPr lang="en-US" dirty="0" smtClean="0">
                <a:solidFill>
                  <a:srgbClr val="00B050"/>
                </a:solidFill>
              </a:rPr>
              <a:t>reversible ischemic </a:t>
            </a:r>
            <a:r>
              <a:rPr lang="en-US" dirty="0" err="1">
                <a:solidFill>
                  <a:srgbClr val="00B050"/>
                </a:solidFill>
              </a:rPr>
              <a:t>colopathy</a:t>
            </a:r>
            <a:r>
              <a:rPr lang="en-US" dirty="0">
                <a:solidFill>
                  <a:srgbClr val="00B050"/>
                </a:solidFill>
              </a:rPr>
              <a:t> or transient ischemic </a:t>
            </a:r>
            <a:r>
              <a:rPr lang="en-US" dirty="0" smtClean="0">
                <a:solidFill>
                  <a:srgbClr val="00B050"/>
                </a:solidFill>
              </a:rPr>
              <a:t>colitis.</a:t>
            </a:r>
            <a:endParaRPr lang="fa-IR" dirty="0">
              <a:solidFill>
                <a:srgbClr val="00B05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100326825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l" rtl="0"/>
            <a:r>
              <a:rPr lang="en-US" dirty="0"/>
              <a:t>Patients </a:t>
            </a:r>
            <a:r>
              <a:rPr lang="en-US" dirty="0" smtClean="0"/>
              <a:t>with </a:t>
            </a:r>
            <a:r>
              <a:rPr lang="en-US" dirty="0" smtClean="0">
                <a:solidFill>
                  <a:srgbClr val="FF0000"/>
                </a:solidFill>
              </a:rPr>
              <a:t>more significant </a:t>
            </a:r>
            <a:r>
              <a:rPr lang="en-US" dirty="0">
                <a:solidFill>
                  <a:srgbClr val="FF0000"/>
                </a:solidFill>
              </a:rPr>
              <a:t>symptoms or </a:t>
            </a:r>
            <a:r>
              <a:rPr lang="en-US" dirty="0" smtClean="0">
                <a:solidFill>
                  <a:srgbClr val="FF0000"/>
                </a:solidFill>
              </a:rPr>
              <a:t>findings </a:t>
            </a:r>
            <a:r>
              <a:rPr lang="en-US" dirty="0"/>
              <a:t>require </a:t>
            </a:r>
            <a:r>
              <a:rPr lang="en-US" dirty="0">
                <a:solidFill>
                  <a:srgbClr val="FF0000"/>
                </a:solidFill>
              </a:rPr>
              <a:t>hospitalization</a:t>
            </a:r>
            <a:r>
              <a:rPr lang="en-US" dirty="0"/>
              <a:t> </a:t>
            </a:r>
            <a:r>
              <a:rPr lang="en-US" dirty="0" smtClean="0"/>
              <a:t>to enable </a:t>
            </a:r>
            <a:r>
              <a:rPr lang="en-US" dirty="0"/>
              <a:t>observation for complications or signs of irreversible disease</a:t>
            </a:r>
            <a:r>
              <a:rPr lang="en-US" dirty="0" smtClean="0"/>
              <a:t>.</a:t>
            </a:r>
          </a:p>
          <a:p>
            <a:pPr algn="l" rtl="0"/>
            <a:r>
              <a:rPr lang="en-US" dirty="0">
                <a:solidFill>
                  <a:srgbClr val="FF0000"/>
                </a:solidFill>
              </a:rPr>
              <a:t>Initial</a:t>
            </a:r>
            <a:r>
              <a:rPr lang="en-US" dirty="0"/>
              <a:t> medical management most commonly includes </a:t>
            </a:r>
            <a:r>
              <a:rPr lang="en-US" dirty="0" smtClean="0">
                <a:solidFill>
                  <a:srgbClr val="FF0000"/>
                </a:solidFill>
              </a:rPr>
              <a:t>general supportive </a:t>
            </a:r>
            <a:r>
              <a:rPr lang="en-US" dirty="0">
                <a:solidFill>
                  <a:srgbClr val="FF0000"/>
                </a:solidFill>
              </a:rPr>
              <a:t>measures, bowel rest, intravenous hydration, </a:t>
            </a:r>
            <a:r>
              <a:rPr lang="en-US" dirty="0" smtClean="0">
                <a:solidFill>
                  <a:srgbClr val="FF0000"/>
                </a:solidFill>
              </a:rPr>
              <a:t>and correction </a:t>
            </a:r>
            <a:r>
              <a:rPr lang="en-US" dirty="0">
                <a:solidFill>
                  <a:srgbClr val="FF0000"/>
                </a:solidFill>
              </a:rPr>
              <a:t>of possible precipitating conditions. </a:t>
            </a:r>
            <a:endParaRPr lang="en-US" dirty="0" smtClean="0">
              <a:solidFill>
                <a:srgbClr val="FF0000"/>
              </a:solidFill>
            </a:endParaRPr>
          </a:p>
          <a:p>
            <a:pPr algn="l" rtl="0"/>
            <a:r>
              <a:rPr lang="en-US" dirty="0" smtClean="0">
                <a:solidFill>
                  <a:srgbClr val="FF0000"/>
                </a:solidFill>
              </a:rPr>
              <a:t>Parenteral nutrition </a:t>
            </a:r>
            <a:r>
              <a:rPr lang="en-US" dirty="0" smtClean="0"/>
              <a:t>may </a:t>
            </a:r>
            <a:r>
              <a:rPr lang="en-US" dirty="0"/>
              <a:t>be indicated if a </a:t>
            </a:r>
            <a:r>
              <a:rPr lang="en-US" dirty="0">
                <a:solidFill>
                  <a:srgbClr val="FF0000"/>
                </a:solidFill>
              </a:rPr>
              <a:t>protracted course is anticipated</a:t>
            </a:r>
            <a:r>
              <a:rPr lang="en-US" dirty="0" smtClean="0"/>
              <a:t>.</a:t>
            </a:r>
          </a:p>
          <a:p>
            <a:pPr algn="l" rtl="0"/>
            <a:r>
              <a:rPr lang="en-US" dirty="0"/>
              <a:t>Medical management most </a:t>
            </a:r>
            <a:r>
              <a:rPr lang="en-US" dirty="0" smtClean="0"/>
              <a:t>commonly included </a:t>
            </a:r>
            <a:r>
              <a:rPr lang="en-US" dirty="0">
                <a:solidFill>
                  <a:srgbClr val="0070C0"/>
                </a:solidFill>
              </a:rPr>
              <a:t>fasting, intravenous </a:t>
            </a:r>
            <a:r>
              <a:rPr lang="en-US" dirty="0" smtClean="0">
                <a:solidFill>
                  <a:srgbClr val="0070C0"/>
                </a:solidFill>
              </a:rPr>
              <a:t>fluids</a:t>
            </a:r>
            <a:r>
              <a:rPr lang="en-US" dirty="0">
                <a:solidFill>
                  <a:srgbClr val="0070C0"/>
                </a:solidFill>
              </a:rPr>
              <a:t>, parenteral </a:t>
            </a:r>
            <a:r>
              <a:rPr lang="en-US" dirty="0" err="1" smtClean="0">
                <a:solidFill>
                  <a:srgbClr val="0070C0"/>
                </a:solidFill>
              </a:rPr>
              <a:t>nutrition,antibiotics</a:t>
            </a:r>
            <a:r>
              <a:rPr lang="en-US" dirty="0">
                <a:solidFill>
                  <a:srgbClr val="0070C0"/>
                </a:solidFill>
              </a:rPr>
              <a:t>, and heparin </a:t>
            </a:r>
            <a:r>
              <a:rPr lang="en-US" dirty="0" smtClean="0">
                <a:solidFill>
                  <a:srgbClr val="0070C0"/>
                </a:solidFill>
              </a:rPr>
              <a:t>prophylaxis</a:t>
            </a:r>
            <a:r>
              <a:rPr lang="en-US" dirty="0" smtClean="0"/>
              <a:t>.</a:t>
            </a:r>
            <a:endParaRPr lang="fa-I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360495614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l" rtl="0"/>
            <a:r>
              <a:rPr lang="en-US" dirty="0" smtClean="0">
                <a:solidFill>
                  <a:srgbClr val="FF0000"/>
                </a:solidFill>
              </a:rPr>
              <a:t>Indication </a:t>
            </a:r>
            <a:r>
              <a:rPr lang="en-US" dirty="0">
                <a:solidFill>
                  <a:srgbClr val="FF0000"/>
                </a:solidFill>
              </a:rPr>
              <a:t>and timing for antimicrobial use in CI </a:t>
            </a:r>
            <a:r>
              <a:rPr lang="en-US" dirty="0" smtClean="0">
                <a:solidFill>
                  <a:srgbClr val="FF0000"/>
                </a:solidFill>
              </a:rPr>
              <a:t>remains untested.</a:t>
            </a:r>
          </a:p>
          <a:p>
            <a:pPr algn="l" rtl="0"/>
            <a:r>
              <a:rPr lang="en-US" dirty="0"/>
              <a:t>Antibiotics are believed </a:t>
            </a:r>
            <a:r>
              <a:rPr lang="en-US" dirty="0" smtClean="0"/>
              <a:t>to improve </a:t>
            </a:r>
            <a:r>
              <a:rPr lang="en-US" dirty="0"/>
              <a:t>outcome in CI by </a:t>
            </a:r>
            <a:r>
              <a:rPr lang="en-US" dirty="0">
                <a:solidFill>
                  <a:srgbClr val="FF0000"/>
                </a:solidFill>
              </a:rPr>
              <a:t>reducing </a:t>
            </a:r>
            <a:r>
              <a:rPr lang="en-US" dirty="0" smtClean="0">
                <a:solidFill>
                  <a:srgbClr val="FF0000"/>
                </a:solidFill>
              </a:rPr>
              <a:t>inflammatory </a:t>
            </a:r>
            <a:r>
              <a:rPr lang="en-US" dirty="0">
                <a:solidFill>
                  <a:srgbClr val="FF0000"/>
                </a:solidFill>
              </a:rPr>
              <a:t>responses </a:t>
            </a:r>
            <a:r>
              <a:rPr lang="en-US" dirty="0" smtClean="0"/>
              <a:t>stimulated by </a:t>
            </a:r>
            <a:r>
              <a:rPr lang="en-US" dirty="0"/>
              <a:t>the normal </a:t>
            </a:r>
            <a:r>
              <a:rPr lang="en-US" dirty="0">
                <a:solidFill>
                  <a:srgbClr val="FF0000"/>
                </a:solidFill>
              </a:rPr>
              <a:t>fecal </a:t>
            </a:r>
            <a:r>
              <a:rPr lang="en-US" dirty="0" err="1">
                <a:solidFill>
                  <a:srgbClr val="FF0000"/>
                </a:solidFill>
              </a:rPr>
              <a:t>microbiome</a:t>
            </a:r>
            <a:r>
              <a:rPr lang="en-US" dirty="0"/>
              <a:t>, </a:t>
            </a:r>
            <a:r>
              <a:rPr lang="en-US" dirty="0">
                <a:solidFill>
                  <a:srgbClr val="FF0000"/>
                </a:solidFill>
              </a:rPr>
              <a:t>reducing the antigens </a:t>
            </a:r>
            <a:r>
              <a:rPr lang="en-US" dirty="0" smtClean="0"/>
              <a:t>that prompt </a:t>
            </a:r>
            <a:r>
              <a:rPr lang="en-US" dirty="0"/>
              <a:t>innate immune response and </a:t>
            </a:r>
            <a:r>
              <a:rPr lang="en-US" dirty="0">
                <a:solidFill>
                  <a:srgbClr val="FF0000"/>
                </a:solidFill>
              </a:rPr>
              <a:t>minimizing bacterial </a:t>
            </a:r>
            <a:r>
              <a:rPr lang="en-US" dirty="0" smtClean="0">
                <a:solidFill>
                  <a:srgbClr val="FF0000"/>
                </a:solidFill>
              </a:rPr>
              <a:t>translocation</a:t>
            </a:r>
            <a:r>
              <a:rPr lang="en-US" dirty="0" smtClean="0"/>
              <a:t> through </a:t>
            </a:r>
            <a:r>
              <a:rPr lang="en-US" dirty="0"/>
              <a:t>compromised colonic mucosa</a:t>
            </a:r>
            <a:r>
              <a:rPr lang="en-US" dirty="0" smtClean="0"/>
              <a:t>.</a:t>
            </a:r>
          </a:p>
          <a:p>
            <a:pPr algn="l" rtl="0"/>
            <a:r>
              <a:rPr lang="en-US" dirty="0"/>
              <a:t>This guideline recommends </a:t>
            </a:r>
            <a:r>
              <a:rPr lang="en-US" dirty="0">
                <a:solidFill>
                  <a:srgbClr val="FF0000"/>
                </a:solidFill>
              </a:rPr>
              <a:t>antimicrobial therapy for CI patients who have either “moderate” or “</a:t>
            </a:r>
            <a:r>
              <a:rPr lang="en-US" dirty="0" err="1">
                <a:solidFill>
                  <a:srgbClr val="FF0000"/>
                </a:solidFill>
              </a:rPr>
              <a:t>severe”disease</a:t>
            </a:r>
            <a:r>
              <a:rPr lang="en-US" dirty="0">
                <a:solidFill>
                  <a:srgbClr val="FF0000"/>
                </a:solidFill>
              </a:rPr>
              <a:t>.</a:t>
            </a:r>
          </a:p>
          <a:p>
            <a:pPr algn="l" rtl="0"/>
            <a:endParaRPr lang="fa-I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638254212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l" rtl="0"/>
            <a:r>
              <a:rPr lang="en-US" dirty="0" smtClean="0"/>
              <a:t>Possible </a:t>
            </a:r>
            <a:r>
              <a:rPr lang="en-US" dirty="0"/>
              <a:t>antimicrobial regimens </a:t>
            </a:r>
            <a:r>
              <a:rPr lang="en-US" dirty="0" smtClean="0"/>
              <a:t>include </a:t>
            </a:r>
            <a:r>
              <a:rPr lang="en-US" dirty="0" smtClean="0">
                <a:solidFill>
                  <a:srgbClr val="FF0000"/>
                </a:solidFill>
              </a:rPr>
              <a:t>an </a:t>
            </a:r>
            <a:r>
              <a:rPr lang="en-US" dirty="0">
                <a:solidFill>
                  <a:srgbClr val="FF0000"/>
                </a:solidFill>
              </a:rPr>
              <a:t>anti-anaerobic agent plus a </a:t>
            </a:r>
            <a:r>
              <a:rPr lang="en-US" dirty="0" err="1" smtClean="0">
                <a:solidFill>
                  <a:srgbClr val="FF0000"/>
                </a:solidFill>
              </a:rPr>
              <a:t>fluoroquinolone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or an </a:t>
            </a:r>
            <a:r>
              <a:rPr lang="en-US" dirty="0" smtClean="0">
                <a:solidFill>
                  <a:srgbClr val="FF0000"/>
                </a:solidFill>
              </a:rPr>
              <a:t>aminoglycoside or </a:t>
            </a:r>
            <a:r>
              <a:rPr lang="en-US" dirty="0">
                <a:solidFill>
                  <a:srgbClr val="FF0000"/>
                </a:solidFill>
              </a:rPr>
              <a:t>a third-generation cephalosporin</a:t>
            </a:r>
            <a:r>
              <a:rPr lang="en-US" dirty="0" smtClean="0">
                <a:solidFill>
                  <a:srgbClr val="FF0000"/>
                </a:solidFill>
              </a:rPr>
              <a:t>.</a:t>
            </a:r>
          </a:p>
          <a:p>
            <a:pPr algn="l" rtl="0"/>
            <a:r>
              <a:rPr lang="en-US" dirty="0" smtClean="0"/>
              <a:t>This </a:t>
            </a:r>
            <a:r>
              <a:rPr lang="en-US" dirty="0"/>
              <a:t>guideline recommends that antimicrobials </a:t>
            </a:r>
            <a:r>
              <a:rPr lang="en-US" dirty="0" smtClean="0"/>
              <a:t>be continued </a:t>
            </a:r>
            <a:r>
              <a:rPr lang="en-US" dirty="0"/>
              <a:t>for </a:t>
            </a:r>
            <a:r>
              <a:rPr lang="en-US" dirty="0">
                <a:solidFill>
                  <a:srgbClr val="FF0000"/>
                </a:solidFill>
              </a:rPr>
              <a:t>at least 72 h</a:t>
            </a:r>
            <a:r>
              <a:rPr lang="en-US" dirty="0"/>
              <a:t>, at which time the patient’s clinical </a:t>
            </a:r>
            <a:r>
              <a:rPr lang="en-US" dirty="0" smtClean="0"/>
              <a:t>status should </a:t>
            </a:r>
            <a:r>
              <a:rPr lang="en-US" dirty="0"/>
              <a:t>be reevaluated. </a:t>
            </a:r>
            <a:endParaRPr lang="en-US" dirty="0" smtClean="0"/>
          </a:p>
          <a:p>
            <a:pPr algn="l" rtl="0"/>
            <a:r>
              <a:rPr lang="en-US" dirty="0" smtClean="0"/>
              <a:t>If </a:t>
            </a:r>
            <a:r>
              <a:rPr lang="en-US" dirty="0"/>
              <a:t>the patient has </a:t>
            </a:r>
            <a:r>
              <a:rPr lang="en-US" dirty="0">
                <a:solidFill>
                  <a:srgbClr val="FF0000"/>
                </a:solidFill>
              </a:rPr>
              <a:t>not clinically </a:t>
            </a:r>
            <a:r>
              <a:rPr lang="en-US" dirty="0" err="1" smtClean="0">
                <a:solidFill>
                  <a:srgbClr val="FF0000"/>
                </a:solidFill>
              </a:rPr>
              <a:t>improved</a:t>
            </a:r>
            <a:r>
              <a:rPr lang="en-US" dirty="0" err="1" smtClean="0"/>
              <a:t>,one</a:t>
            </a:r>
            <a:r>
              <a:rPr lang="en-US" dirty="0" smtClean="0"/>
              <a:t> </a:t>
            </a:r>
            <a:r>
              <a:rPr lang="en-US" dirty="0"/>
              <a:t>should consider consultation with an </a:t>
            </a:r>
            <a:r>
              <a:rPr lang="en-US" dirty="0">
                <a:solidFill>
                  <a:srgbClr val="FF0000"/>
                </a:solidFill>
              </a:rPr>
              <a:t>infectious disease </a:t>
            </a:r>
            <a:r>
              <a:rPr lang="en-US" dirty="0" smtClean="0">
                <a:solidFill>
                  <a:srgbClr val="FF0000"/>
                </a:solidFill>
              </a:rPr>
              <a:t>expert </a:t>
            </a:r>
            <a:r>
              <a:rPr lang="en-US" dirty="0" smtClean="0"/>
              <a:t>to </a:t>
            </a:r>
            <a:r>
              <a:rPr lang="en-US" dirty="0"/>
              <a:t>help </a:t>
            </a:r>
            <a:r>
              <a:rPr lang="en-US" dirty="0" smtClean="0"/>
              <a:t>define </a:t>
            </a:r>
            <a:r>
              <a:rPr lang="en-US" dirty="0"/>
              <a:t>the antimicrobial regimen. </a:t>
            </a:r>
            <a:endParaRPr lang="en-US" dirty="0" smtClean="0"/>
          </a:p>
          <a:p>
            <a:pPr algn="l" rtl="0"/>
            <a:r>
              <a:rPr lang="en-US" dirty="0" smtClean="0"/>
              <a:t>If </a:t>
            </a:r>
            <a:r>
              <a:rPr lang="en-US" dirty="0"/>
              <a:t>the patient is </a:t>
            </a:r>
            <a:r>
              <a:rPr lang="en-US" dirty="0" smtClean="0">
                <a:solidFill>
                  <a:srgbClr val="FF0000"/>
                </a:solidFill>
              </a:rPr>
              <a:t>symptomatically improved after </a:t>
            </a:r>
            <a:r>
              <a:rPr lang="en-US" dirty="0">
                <a:solidFill>
                  <a:srgbClr val="FF0000"/>
                </a:solidFill>
              </a:rPr>
              <a:t>72 h, a 7-day course of therapy should </a:t>
            </a:r>
            <a:r>
              <a:rPr lang="en-US" dirty="0" smtClean="0">
                <a:solidFill>
                  <a:srgbClr val="FF0000"/>
                </a:solidFill>
              </a:rPr>
              <a:t>be considered</a:t>
            </a:r>
            <a:r>
              <a:rPr lang="en-US" dirty="0">
                <a:solidFill>
                  <a:srgbClr val="FF0000"/>
                </a:solidFill>
              </a:rPr>
              <a:t>.</a:t>
            </a:r>
            <a:endParaRPr lang="fa-IR" dirty="0">
              <a:solidFill>
                <a:srgbClr val="FF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860157231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dirty="0">
                <a:solidFill>
                  <a:srgbClr val="00B050"/>
                </a:solidFill>
              </a:rPr>
              <a:t>Glucocorticoids are not recommended for CI, except when it is </a:t>
            </a:r>
            <a:r>
              <a:rPr lang="en-US" dirty="0" smtClean="0">
                <a:solidFill>
                  <a:srgbClr val="00B050"/>
                </a:solidFill>
              </a:rPr>
              <a:t>a complication </a:t>
            </a:r>
            <a:r>
              <a:rPr lang="en-US" dirty="0">
                <a:solidFill>
                  <a:srgbClr val="00B050"/>
                </a:solidFill>
              </a:rPr>
              <a:t>of a </a:t>
            </a:r>
            <a:r>
              <a:rPr lang="en-US" dirty="0" err="1">
                <a:solidFill>
                  <a:srgbClr val="00B050"/>
                </a:solidFill>
              </a:rPr>
              <a:t>vasculitis</a:t>
            </a:r>
            <a:r>
              <a:rPr lang="en-US" dirty="0">
                <a:solidFill>
                  <a:srgbClr val="00B050"/>
                </a:solidFill>
              </a:rPr>
              <a:t>. </a:t>
            </a:r>
            <a:endParaRPr lang="en-US" dirty="0" smtClean="0">
              <a:solidFill>
                <a:srgbClr val="00B050"/>
              </a:solidFill>
            </a:endParaRPr>
          </a:p>
          <a:p>
            <a:pPr algn="l" rtl="0"/>
            <a:r>
              <a:rPr lang="en-US" dirty="0" smtClean="0"/>
              <a:t>In </a:t>
            </a:r>
            <a:r>
              <a:rPr lang="en-US" dirty="0"/>
              <a:t>such cases, the steroids are used </a:t>
            </a:r>
            <a:r>
              <a:rPr lang="en-US" dirty="0" smtClean="0"/>
              <a:t>to treat </a:t>
            </a:r>
            <a:r>
              <a:rPr lang="en-US" dirty="0"/>
              <a:t>the </a:t>
            </a:r>
            <a:r>
              <a:rPr lang="en-US" dirty="0" err="1"/>
              <a:t>vasculitis</a:t>
            </a:r>
            <a:r>
              <a:rPr lang="en-US" dirty="0"/>
              <a:t> and not the CI</a:t>
            </a:r>
            <a:r>
              <a:rPr lang="en-US" dirty="0" smtClean="0"/>
              <a:t>.</a:t>
            </a:r>
          </a:p>
          <a:p>
            <a:pPr algn="l" rtl="0"/>
            <a:r>
              <a:rPr lang="en-US" dirty="0"/>
              <a:t>Surgical intervention for patients with CI is required in its </a:t>
            </a:r>
            <a:r>
              <a:rPr lang="en-US" dirty="0" smtClean="0">
                <a:solidFill>
                  <a:srgbClr val="FF0000"/>
                </a:solidFill>
              </a:rPr>
              <a:t>most severe </a:t>
            </a:r>
            <a:r>
              <a:rPr lang="en-US" dirty="0">
                <a:solidFill>
                  <a:srgbClr val="FF0000"/>
                </a:solidFill>
              </a:rPr>
              <a:t>presentations</a:t>
            </a:r>
            <a:r>
              <a:rPr lang="en-US" dirty="0" smtClean="0">
                <a:solidFill>
                  <a:srgbClr val="FF0000"/>
                </a:solidFill>
              </a:rPr>
              <a:t>.</a:t>
            </a:r>
          </a:p>
          <a:p>
            <a:pPr algn="l" rtl="0"/>
            <a:r>
              <a:rPr lang="en-US" dirty="0" smtClean="0"/>
              <a:t>There </a:t>
            </a:r>
            <a:r>
              <a:rPr lang="en-US" dirty="0"/>
              <a:t>are several indications for surgery in acute CI, but </a:t>
            </a:r>
            <a:r>
              <a:rPr lang="en-US" dirty="0" smtClean="0"/>
              <a:t>the most </a:t>
            </a:r>
            <a:r>
              <a:rPr lang="en-US" dirty="0"/>
              <a:t>common </a:t>
            </a:r>
            <a:r>
              <a:rPr lang="en-US" dirty="0">
                <a:solidFill>
                  <a:srgbClr val="FF0000"/>
                </a:solidFill>
              </a:rPr>
              <a:t>is the presence of signs of necrotic </a:t>
            </a:r>
            <a:r>
              <a:rPr lang="en-US" dirty="0" smtClean="0">
                <a:solidFill>
                  <a:srgbClr val="FF0000"/>
                </a:solidFill>
              </a:rPr>
              <a:t>bowel</a:t>
            </a:r>
            <a:r>
              <a:rPr lang="en-US" dirty="0" smtClean="0"/>
              <a:t>.</a:t>
            </a:r>
            <a:endParaRPr lang="fa-I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480266979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l" rtl="0"/>
            <a:r>
              <a:rPr lang="en-US" dirty="0">
                <a:solidFill>
                  <a:srgbClr val="FF0000"/>
                </a:solidFill>
              </a:rPr>
              <a:t>Without surgical </a:t>
            </a:r>
            <a:r>
              <a:rPr lang="en-US" dirty="0" err="1" smtClean="0">
                <a:solidFill>
                  <a:srgbClr val="FF0000"/>
                </a:solidFill>
              </a:rPr>
              <a:t>intervention,mortality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from necrotic bowel approaches 100</a:t>
            </a:r>
            <a:r>
              <a:rPr lang="en-US" dirty="0" smtClean="0">
                <a:solidFill>
                  <a:srgbClr val="FF0000"/>
                </a:solidFill>
              </a:rPr>
              <a:t>%.</a:t>
            </a:r>
          </a:p>
          <a:p>
            <a:pPr algn="l" rtl="0"/>
            <a:r>
              <a:rPr lang="en-US" dirty="0"/>
              <a:t>A less-recognized </a:t>
            </a:r>
            <a:r>
              <a:rPr lang="en-US" dirty="0" smtClean="0"/>
              <a:t>indication for </a:t>
            </a:r>
            <a:r>
              <a:rPr lang="en-US" dirty="0"/>
              <a:t>surgery is the development of </a:t>
            </a:r>
            <a:r>
              <a:rPr lang="en-US" dirty="0">
                <a:solidFill>
                  <a:srgbClr val="FF0000"/>
                </a:solidFill>
              </a:rPr>
              <a:t>recurrent sepsis in a patient </a:t>
            </a:r>
            <a:r>
              <a:rPr lang="en-US" dirty="0" smtClean="0">
                <a:solidFill>
                  <a:srgbClr val="FF0000"/>
                </a:solidFill>
              </a:rPr>
              <a:t>who has </a:t>
            </a:r>
            <a:r>
              <a:rPr lang="en-US" dirty="0">
                <a:solidFill>
                  <a:srgbClr val="FF0000"/>
                </a:solidFill>
              </a:rPr>
              <a:t>symptomatically recovered from an acute episode of CI</a:t>
            </a:r>
            <a:r>
              <a:rPr lang="en-US" dirty="0" smtClean="0">
                <a:solidFill>
                  <a:srgbClr val="FF0000"/>
                </a:solidFill>
              </a:rPr>
              <a:t>.</a:t>
            </a:r>
          </a:p>
          <a:p>
            <a:pPr algn="l" rtl="0"/>
            <a:r>
              <a:rPr lang="en-US" dirty="0" smtClean="0"/>
              <a:t>Such patients </a:t>
            </a:r>
            <a:r>
              <a:rPr lang="en-US" dirty="0"/>
              <a:t>usually have a short segment of unhealed bowel(resection of </a:t>
            </a:r>
            <a:r>
              <a:rPr lang="en-US" dirty="0" smtClean="0"/>
              <a:t>this segment </a:t>
            </a:r>
            <a:r>
              <a:rPr lang="en-US" dirty="0"/>
              <a:t>is </a:t>
            </a:r>
            <a:r>
              <a:rPr lang="en-US" dirty="0" smtClean="0"/>
              <a:t>curative).</a:t>
            </a:r>
          </a:p>
          <a:p>
            <a:pPr algn="l" rtl="0"/>
            <a:r>
              <a:rPr lang="en-US" dirty="0"/>
              <a:t>Mortality </a:t>
            </a:r>
            <a:r>
              <a:rPr lang="en-US" dirty="0" smtClean="0"/>
              <a:t>after </a:t>
            </a:r>
            <a:r>
              <a:rPr lang="en-US" dirty="0"/>
              <a:t>surgical intervention for CI is </a:t>
            </a:r>
            <a:r>
              <a:rPr lang="en-US" dirty="0">
                <a:solidFill>
                  <a:srgbClr val="FF0000"/>
                </a:solidFill>
              </a:rPr>
              <a:t>high</a:t>
            </a:r>
            <a:r>
              <a:rPr lang="en-US" dirty="0"/>
              <a:t>, </a:t>
            </a:r>
            <a:r>
              <a:rPr lang="en-US" dirty="0" smtClean="0"/>
              <a:t>ranging from </a:t>
            </a:r>
            <a:r>
              <a:rPr lang="en-US" dirty="0">
                <a:solidFill>
                  <a:srgbClr val="FF0000"/>
                </a:solidFill>
              </a:rPr>
              <a:t>37 to 47</a:t>
            </a:r>
            <a:r>
              <a:rPr lang="en-US" dirty="0" smtClean="0">
                <a:solidFill>
                  <a:srgbClr val="FF0000"/>
                </a:solidFill>
              </a:rPr>
              <a:t>%.</a:t>
            </a:r>
          </a:p>
          <a:p>
            <a:pPr algn="l" rtl="0"/>
            <a:endParaRPr lang="fa-I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251182011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188640"/>
            <a:ext cx="8352928" cy="6552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0962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04665"/>
            <a:ext cx="8676455" cy="6336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7018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48681"/>
            <a:ext cx="8064895" cy="5904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9448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5122" name="Picture 2" descr="C:\Users\user\Desktop\New folder (4)\Screenshot_۲۰۱۶-۰۸-۲۵-۰۲-۵۶-۱۰-2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0"/>
            <a:ext cx="8748464" cy="6525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5856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l" rtl="0"/>
            <a:r>
              <a:rPr lang="en-US" dirty="0">
                <a:solidFill>
                  <a:srgbClr val="FF0000"/>
                </a:solidFill>
              </a:rPr>
              <a:t>Coronary artery disease </a:t>
            </a:r>
            <a:r>
              <a:rPr lang="en-US" dirty="0"/>
              <a:t>and </a:t>
            </a:r>
            <a:r>
              <a:rPr lang="en-US" dirty="0">
                <a:solidFill>
                  <a:srgbClr val="FF0000"/>
                </a:solidFill>
              </a:rPr>
              <a:t>atrial </a:t>
            </a:r>
            <a:r>
              <a:rPr lang="en-US" dirty="0" smtClean="0">
                <a:solidFill>
                  <a:srgbClr val="FF0000"/>
                </a:solidFill>
              </a:rPr>
              <a:t>fibrillation </a:t>
            </a:r>
            <a:r>
              <a:rPr lang="en-US" dirty="0"/>
              <a:t>were </a:t>
            </a:r>
            <a:r>
              <a:rPr lang="en-US" dirty="0" smtClean="0"/>
              <a:t>approximately twice </a:t>
            </a:r>
            <a:r>
              <a:rPr lang="en-US" dirty="0"/>
              <a:t>as common in patients with </a:t>
            </a:r>
            <a:r>
              <a:rPr lang="en-US" dirty="0">
                <a:solidFill>
                  <a:srgbClr val="FF0000"/>
                </a:solidFill>
              </a:rPr>
              <a:t>isolated right-colon </a:t>
            </a:r>
            <a:r>
              <a:rPr lang="en-US" dirty="0" smtClean="0">
                <a:solidFill>
                  <a:srgbClr val="FF0000"/>
                </a:solidFill>
              </a:rPr>
              <a:t>ischemia (IRCI</a:t>
            </a:r>
            <a:r>
              <a:rPr lang="en-US" dirty="0">
                <a:solidFill>
                  <a:srgbClr val="FF0000"/>
                </a:solidFill>
              </a:rPr>
              <a:t>)</a:t>
            </a:r>
            <a:r>
              <a:rPr lang="en-US" dirty="0"/>
              <a:t> compared with other anatomic patterns of CI </a:t>
            </a:r>
            <a:r>
              <a:rPr lang="en-US" dirty="0" smtClean="0"/>
              <a:t>that are </a:t>
            </a:r>
            <a:r>
              <a:rPr lang="en-US" dirty="0"/>
              <a:t>generally less </a:t>
            </a:r>
            <a:r>
              <a:rPr lang="en-US" dirty="0" smtClean="0"/>
              <a:t>severe.</a:t>
            </a:r>
          </a:p>
          <a:p>
            <a:pPr algn="l" rtl="0"/>
            <a:r>
              <a:rPr lang="en-US" dirty="0"/>
              <a:t>I</a:t>
            </a:r>
            <a:r>
              <a:rPr lang="en-US" dirty="0" smtClean="0"/>
              <a:t>n </a:t>
            </a:r>
            <a:r>
              <a:rPr lang="en-US" dirty="0"/>
              <a:t>patients </a:t>
            </a:r>
            <a:r>
              <a:rPr lang="en-US" dirty="0" smtClean="0"/>
              <a:t>with CI</a:t>
            </a:r>
            <a:r>
              <a:rPr lang="en-US" dirty="0"/>
              <a:t>, a French group found a “proven” potential </a:t>
            </a:r>
            <a:r>
              <a:rPr lang="en-US" dirty="0">
                <a:solidFill>
                  <a:srgbClr val="FF0000"/>
                </a:solidFill>
              </a:rPr>
              <a:t>cardiac </a:t>
            </a:r>
            <a:r>
              <a:rPr lang="en-US" dirty="0" smtClean="0">
                <a:solidFill>
                  <a:srgbClr val="FF0000"/>
                </a:solidFill>
              </a:rPr>
              <a:t>source of </a:t>
            </a:r>
            <a:r>
              <a:rPr lang="en-US" dirty="0">
                <a:solidFill>
                  <a:srgbClr val="FF0000"/>
                </a:solidFill>
              </a:rPr>
              <a:t>embolism in 35% of patients</a:t>
            </a:r>
            <a:r>
              <a:rPr lang="en-US" dirty="0"/>
              <a:t>, primarily those with </a:t>
            </a:r>
            <a:r>
              <a:rPr lang="en-US" dirty="0" smtClean="0">
                <a:solidFill>
                  <a:srgbClr val="FF0000"/>
                </a:solidFill>
              </a:rPr>
              <a:t>sustained or </a:t>
            </a:r>
            <a:r>
              <a:rPr lang="en-US" dirty="0">
                <a:solidFill>
                  <a:srgbClr val="FF0000"/>
                </a:solidFill>
              </a:rPr>
              <a:t>paroxysmal atrial </a:t>
            </a:r>
            <a:r>
              <a:rPr lang="en-US" dirty="0" smtClean="0">
                <a:solidFill>
                  <a:srgbClr val="FF0000"/>
                </a:solidFill>
              </a:rPr>
              <a:t>fibrillation.</a:t>
            </a:r>
          </a:p>
          <a:p>
            <a:pPr algn="l" rtl="0"/>
            <a:r>
              <a:rPr lang="en-US" dirty="0"/>
              <a:t>CI occurred within </a:t>
            </a:r>
            <a:r>
              <a:rPr lang="en-US" dirty="0">
                <a:solidFill>
                  <a:srgbClr val="FF0000"/>
                </a:solidFill>
              </a:rPr>
              <a:t>3 days of </a:t>
            </a:r>
            <a:r>
              <a:rPr lang="en-US" dirty="0" smtClean="0">
                <a:solidFill>
                  <a:srgbClr val="FF0000"/>
                </a:solidFill>
              </a:rPr>
              <a:t>acute myocardial </a:t>
            </a:r>
            <a:r>
              <a:rPr lang="en-US" dirty="0">
                <a:solidFill>
                  <a:srgbClr val="FF0000"/>
                </a:solidFill>
              </a:rPr>
              <a:t>infarction </a:t>
            </a:r>
            <a:r>
              <a:rPr lang="en-US" dirty="0"/>
              <a:t>in </a:t>
            </a:r>
            <a:r>
              <a:rPr lang="en-US" dirty="0">
                <a:solidFill>
                  <a:srgbClr val="FF0000"/>
                </a:solidFill>
              </a:rPr>
              <a:t>0.13% </a:t>
            </a:r>
            <a:r>
              <a:rPr lang="en-US" dirty="0"/>
              <a:t>of patients, and </a:t>
            </a:r>
            <a:r>
              <a:rPr lang="en-US" dirty="0" smtClean="0">
                <a:solidFill>
                  <a:srgbClr val="FF0000"/>
                </a:solidFill>
              </a:rPr>
              <a:t>complications and </a:t>
            </a:r>
            <a:r>
              <a:rPr lang="en-US" dirty="0">
                <a:solidFill>
                  <a:srgbClr val="FF0000"/>
                </a:solidFill>
              </a:rPr>
              <a:t>mortality were higher in patients with both diseases</a:t>
            </a:r>
            <a:r>
              <a:rPr lang="en-US" dirty="0"/>
              <a:t> than </a:t>
            </a:r>
            <a:r>
              <a:rPr lang="en-US" dirty="0" smtClean="0"/>
              <a:t>in those </a:t>
            </a:r>
            <a:r>
              <a:rPr lang="en-US" dirty="0"/>
              <a:t>with either CI or myocardial infarction </a:t>
            </a:r>
            <a:r>
              <a:rPr lang="en-US" dirty="0" smtClean="0"/>
              <a:t>alone.</a:t>
            </a:r>
            <a:endParaRPr lang="fa-IR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RISK FACTORS</a:t>
            </a:r>
            <a:endParaRPr lang="fa-IR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125455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1738</TotalTime>
  <Words>6251</Words>
  <Application>Microsoft Office PowerPoint</Application>
  <PresentationFormat>On-screen Show (4:3)</PresentationFormat>
  <Paragraphs>312</Paragraphs>
  <Slides>89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89</vt:i4>
      </vt:variant>
    </vt:vector>
  </HeadingPairs>
  <TitlesOfParts>
    <vt:vector size="90" baseType="lpstr">
      <vt:lpstr>Concourse</vt:lpstr>
      <vt:lpstr>ACG Clinical Guideline: Epidemiology, Risk Factors, Patterns of Presentation, Diagnosis, and Management of Colon Ischemia (CI)</vt:lpstr>
      <vt:lpstr>PowerPoint Presentation</vt:lpstr>
      <vt:lpstr>INTRODUCTION</vt:lpstr>
      <vt:lpstr>DEFINITION</vt:lpstr>
      <vt:lpstr>PowerPoint Presentation</vt:lpstr>
      <vt:lpstr>EPIDEMIOLOGY</vt:lpstr>
      <vt:lpstr>PATHOPHYSIOLOGY</vt:lpstr>
      <vt:lpstr>PowerPoint Presentation</vt:lpstr>
      <vt:lpstr>RISK FACTORS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Summary statements </vt:lpstr>
      <vt:lpstr>CLINICAL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SEGMENTAL NATURE OF CI </vt:lpstr>
      <vt:lpstr>PowerPoint Presentation</vt:lpstr>
      <vt:lpstr>PowerPoint Presentation</vt:lpstr>
      <vt:lpstr>PowerPoint Presentation</vt:lpstr>
      <vt:lpstr>PowerPoint Presentation</vt:lpstr>
      <vt:lpstr>RECURRENT AND CHRONIC CI</vt:lpstr>
      <vt:lpstr>PowerPoint Presentation</vt:lpstr>
      <vt:lpstr>PowerPoint Presentation</vt:lpstr>
      <vt:lpstr>PowerPoint Presentation</vt:lpstr>
      <vt:lpstr>PowerPoint Presentation</vt:lpstr>
      <vt:lpstr>LABORATORY TESTING IN CI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Recommended initial serology and stool studies for suspected colon ischemia (CI) </vt:lpstr>
      <vt:lpstr>Summary statements </vt:lpstr>
      <vt:lpstr>IMAGING OF CI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COLONOSCOPY IN THE DIAGNOSIS OF CI</vt:lpstr>
      <vt:lpstr>PowerPoint Presentation</vt:lpstr>
      <vt:lpstr>PowerPoint Presentation</vt:lpstr>
      <vt:lpstr>PowerPoint Presentation</vt:lpstr>
      <vt:lpstr>PowerPoint Presentation</vt:lpstr>
      <vt:lpstr> </vt:lpstr>
      <vt:lpstr>Recommendations </vt:lpstr>
      <vt:lpstr>PowerPoint Presentation</vt:lpstr>
      <vt:lpstr>SEVERITY AND TREATMENT OF CI</vt:lpstr>
      <vt:lpstr>PowerPoint Presentation</vt:lpstr>
      <vt:lpstr>PowerPoint Presentation</vt:lpstr>
      <vt:lpstr>PowerPoint Presentation</vt:lpstr>
      <vt:lpstr>PowerPoint Presentation</vt:lpstr>
      <vt:lpstr>Severe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ACG Clinical Guideline: Epidemiology, Risk Factors, Patterns of Presentation, Diagnosis, and Management of Colon Ischemia (CI)</dc:title>
  <dc:creator>user</dc:creator>
  <cp:lastModifiedBy>user</cp:lastModifiedBy>
  <cp:revision>86</cp:revision>
  <dcterms:created xsi:type="dcterms:W3CDTF">2016-07-31T18:52:57Z</dcterms:created>
  <dcterms:modified xsi:type="dcterms:W3CDTF">2017-11-02T19:58:27Z</dcterms:modified>
</cp:coreProperties>
</file>