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57"/>
  </p:notesMasterIdLst>
  <p:handoutMasterIdLst>
    <p:handoutMasterId r:id="rId58"/>
  </p:handoutMasterIdLst>
  <p:sldIdLst>
    <p:sldId id="323" r:id="rId2"/>
    <p:sldId id="256" r:id="rId3"/>
    <p:sldId id="289" r:id="rId4"/>
    <p:sldId id="259" r:id="rId5"/>
    <p:sldId id="290" r:id="rId6"/>
    <p:sldId id="298" r:id="rId7"/>
    <p:sldId id="299" r:id="rId8"/>
    <p:sldId id="260" r:id="rId9"/>
    <p:sldId id="305" r:id="rId10"/>
    <p:sldId id="306" r:id="rId11"/>
    <p:sldId id="310" r:id="rId12"/>
    <p:sldId id="261" r:id="rId13"/>
    <p:sldId id="307" r:id="rId14"/>
    <p:sldId id="308" r:id="rId15"/>
    <p:sldId id="309" r:id="rId16"/>
    <p:sldId id="262" r:id="rId17"/>
    <p:sldId id="291" r:id="rId18"/>
    <p:sldId id="311" r:id="rId19"/>
    <p:sldId id="312" r:id="rId20"/>
    <p:sldId id="313" r:id="rId21"/>
    <p:sldId id="263" r:id="rId22"/>
    <p:sldId id="314" r:id="rId23"/>
    <p:sldId id="315" r:id="rId24"/>
    <p:sldId id="316" r:id="rId25"/>
    <p:sldId id="264" r:id="rId26"/>
    <p:sldId id="292" r:id="rId27"/>
    <p:sldId id="265" r:id="rId28"/>
    <p:sldId id="293" r:id="rId29"/>
    <p:sldId id="266" r:id="rId30"/>
    <p:sldId id="294" r:id="rId31"/>
    <p:sldId id="267" r:id="rId32"/>
    <p:sldId id="295" r:id="rId33"/>
    <p:sldId id="268" r:id="rId34"/>
    <p:sldId id="296" r:id="rId35"/>
    <p:sldId id="269" r:id="rId36"/>
    <p:sldId id="317" r:id="rId37"/>
    <p:sldId id="270" r:id="rId38"/>
    <p:sldId id="318" r:id="rId39"/>
    <p:sldId id="319" r:id="rId40"/>
    <p:sldId id="320" r:id="rId41"/>
    <p:sldId id="321" r:id="rId42"/>
    <p:sldId id="322" r:id="rId43"/>
    <p:sldId id="271" r:id="rId44"/>
    <p:sldId id="297" r:id="rId45"/>
    <p:sldId id="272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7" r:id="rId54"/>
    <p:sldId id="285" r:id="rId55"/>
    <p:sldId id="286" r:id="rId56"/>
  </p:sldIdLst>
  <p:sldSz cx="12192000" cy="6858000"/>
  <p:notesSz cx="6858000" cy="9144000"/>
  <p:defaultTextStyle>
    <a:defPPr>
      <a:defRPr lang="en-US"/>
    </a:defPPr>
    <a:lvl1pPr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578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Tabriz  Medical University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6/18/2017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Gasteroenterlogy &amp; Hepatology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9DF34C-313A-4F74-89D2-3ABFD1320B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05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Tabriz  Medical University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6/18/2017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Gasteroenterlogy &amp; Hepatology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EAA6C68-3CD3-494D-A9A7-DC0BD03E28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18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27651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Tabriz  Medical University</a:t>
            </a:r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6/18/2017</a:t>
            </a:r>
          </a:p>
        </p:txBody>
      </p:sp>
      <p:sp>
        <p:nvSpPr>
          <p:cNvPr id="27653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Gasteroenterlogy &amp; Hepatology Department</a:t>
            </a:r>
          </a:p>
        </p:txBody>
      </p:sp>
      <p:sp>
        <p:nvSpPr>
          <p:cNvPr id="2867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87EE4-0455-4B5A-A3BB-4D462F4A3180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F2D220-CF05-4E4A-97F9-FD717DAAE1CA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6/18/2017</a:t>
            </a:r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Gasteroenterlogy &amp; Hepatology Department</a:t>
            </a:r>
          </a:p>
        </p:txBody>
      </p:sp>
      <p:sp>
        <p:nvSpPr>
          <p:cNvPr id="36870" name="Header Placeholder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Tabriz  Medical University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33FE-EB6A-4670-B3CC-93225F979041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34EF-53C4-41F8-A960-F90892F2F6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6625-3DC7-44A8-BA6A-B5DAC422C47E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1366-8A41-49FA-985E-D7D58C6C2A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3C4C-AAAF-4BE4-A45C-A8E9FF6A0B5F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004-185B-441D-A751-C5E3A61488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F835-6E74-4DA4-A1B4-2661E53323A3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7E44-02D0-4045-BB36-CDE4BFCCAC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622B-173B-4AF8-B56E-40C38625D61C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8CF5-74ED-4223-81AC-059E5A65A2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DB6A-102C-4B16-9456-D8895655059E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EADA-C2A2-42A4-A9B0-7BEC0C02B1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FA06-2B6D-41D3-8493-D1D779FD5EA3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2902-B516-44E6-9D74-BB7671915F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4238-DC09-4AC8-A493-8EDE33B83265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B88A-A366-43AE-A3F8-440A860968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84A0-C937-493E-B2EF-33CE954E9E36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31CB-E737-4D97-9E09-3FDD9B4FBD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7EB0-A885-4089-BEFC-4238CC70C88F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4AB6-D9C4-402B-8429-0E8C52E5DA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90B1-3558-44D6-B3B4-69867180DBA5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9CDA-6EB6-4AD4-B573-8FAC643649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4746-519D-41EC-9DD5-AAEA3F35097A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7767-3C41-4872-B3E6-7ED77FCA76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F78F-5443-4066-B41C-30CF40EB9278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0CE9-D303-4913-8E57-704151F68C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7CE3-7D9D-43CA-80CB-7E4740DA03CC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77E6-5CF9-4A0D-A9A2-2B16F75723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F9EB9-089F-40D5-8060-EAA1E8C85658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8F0E-0DAE-4BB4-BC1A-ECC9DCFB75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3080-5818-45B4-B30F-787FAF7CE2E3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4490-944E-42CC-86B2-0A5C4128FF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05703-6703-4323-91BE-26F260014533}" type="datetimeFigureOut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FCB8259-18F7-48DE-85D8-898C99A535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ransition spd="slow">
    <p:checker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6000" smtClean="0">
                <a:cs typeface="Arial" charset="0"/>
              </a:rPr>
              <a:t>ژورنال كلاب گوارش</a:t>
            </a:r>
          </a:p>
          <a:p>
            <a:pPr eaLnBrk="1" hangingPunct="1">
              <a:lnSpc>
                <a:spcPct val="90000"/>
              </a:lnSpc>
            </a:pPr>
            <a:r>
              <a:rPr lang="fa-IR" sz="6000" smtClean="0">
                <a:cs typeface="Arial" charset="0"/>
              </a:rPr>
              <a:t>دكترقويدل</a:t>
            </a:r>
          </a:p>
          <a:p>
            <a:pPr eaLnBrk="1" hangingPunct="1">
              <a:lnSpc>
                <a:spcPct val="90000"/>
              </a:lnSpc>
            </a:pPr>
            <a:r>
              <a:rPr lang="fa-IR" sz="6000" smtClean="0">
                <a:cs typeface="Arial" charset="0"/>
              </a:rPr>
              <a:t>دكترروحاني</a:t>
            </a:r>
          </a:p>
          <a:p>
            <a:pPr eaLnBrk="1" hangingPunct="1">
              <a:lnSpc>
                <a:spcPct val="90000"/>
              </a:lnSpc>
            </a:pPr>
            <a:r>
              <a:rPr lang="fa-IR" sz="6000" smtClean="0">
                <a:cs typeface="Arial" charset="0"/>
              </a:rPr>
              <a:t>8/4/96</a:t>
            </a:r>
            <a:endParaRPr lang="en-US" sz="6000" smtClean="0">
              <a:cs typeface="Arial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19200"/>
            <a:ext cx="108966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Patients with typical symptoms of GERD who do not have a history of PUD need not be tested for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infection. However, for those who are tested and found to be infected, treatment should be offered, acknowledging that effects on GERD symptoms are unpredictable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recommendation, high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444625"/>
            <a:ext cx="104394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 patients taking long-term low-dose aspirin, testing for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infection could be considered to reduce the risk of ulcer bleeding. Those who test positive should be offered eradication therapy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moderate quality of evidence)</a:t>
            </a:r>
            <a:endParaRPr lang="en-US" sz="2800" dirty="0">
              <a:solidFill>
                <a:prstClr val="black"/>
              </a:solidFill>
              <a:latin typeface="MinionPro-Regular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47800" y="1447800"/>
            <a:ext cx="107442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000">
                <a:latin typeface="MinionPro-Regular"/>
              </a:rPr>
              <a:t>Patients initiating chronic treatment with NSAID should be tested for </a:t>
            </a:r>
            <a:r>
              <a:rPr lang="en-US" sz="4000" i="1">
                <a:latin typeface="MinionPro-It"/>
              </a:rPr>
              <a:t>H. pylori</a:t>
            </a:r>
          </a:p>
          <a:p>
            <a:pPr algn="l" rtl="0"/>
            <a:r>
              <a:rPr lang="en-US" sz="4000">
                <a:latin typeface="MinionPro-Regular"/>
              </a:rPr>
              <a:t>infection</a:t>
            </a:r>
            <a:r>
              <a:rPr lang="en-US" sz="2800">
                <a:latin typeface="MinionPro-Regular"/>
              </a:rPr>
              <a:t> </a:t>
            </a:r>
          </a:p>
          <a:p>
            <a:pPr algn="l" rtl="0"/>
            <a:endParaRPr lang="en-US" sz="2800">
              <a:latin typeface="MinionPro-Regular"/>
            </a:endParaRPr>
          </a:p>
          <a:p>
            <a:pPr algn="l" rtl="0"/>
            <a:r>
              <a:rPr lang="en-US" sz="2400">
                <a:solidFill>
                  <a:srgbClr val="7030A0"/>
                </a:solidFill>
                <a:latin typeface="MinionPro-Regular"/>
              </a:rPr>
              <a:t>(strong recommendation, moderate quality of evidence).</a:t>
            </a:r>
            <a:endParaRPr lang="en-US" sz="240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1A4B9C-A80D-4564-B6E7-00318E75AABC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2BBFDD-2F7C-4CA6-80C2-CCAC2653B603}" type="slidenum">
              <a:rPr lang="ar-SA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43000"/>
            <a:ext cx="86106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Those who test positive should be offered eradication therapy. The benefits of testing and treating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 patients already taking NSAIDs remains unclear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  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990600"/>
            <a:ext cx="9144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Patients with unexplained iron </a:t>
            </a:r>
            <a:r>
              <a:rPr lang="en-US" sz="4000" dirty="0" err="1">
                <a:solidFill>
                  <a:prstClr val="black"/>
                </a:solidFill>
                <a:latin typeface="MinionPro-Regular"/>
                <a:cs typeface="+mn-cs"/>
              </a:rPr>
              <a:t>defi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MinionPro-Regular"/>
                <a:cs typeface="+mn-cs"/>
              </a:rPr>
              <a:t>ciency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(ID) anemia despite an appropriate evaluation should be tested for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infection. Those who test positive should be offered eradication therapy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high quality of evidence)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066800"/>
            <a:ext cx="85344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Adults with ITP should be tested for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infection. Those who test positive should be offered eradication therapy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very low quality of evidence)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071563"/>
            <a:ext cx="10668000" cy="5292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There is insufficient evidence to support routine testing and treating of </a:t>
            </a:r>
            <a:r>
              <a:rPr lang="en-US" sz="4000" i="1" dirty="0">
                <a:latin typeface="MinionPro-It"/>
                <a:cs typeface="+mn-cs"/>
              </a:rPr>
              <a:t>H. pylori </a:t>
            </a:r>
            <a:r>
              <a:rPr lang="en-US" sz="4000" dirty="0">
                <a:latin typeface="MinionPro-Regular"/>
                <a:cs typeface="+mn-cs"/>
              </a:rPr>
              <a:t>in asymptomatic individuals with a family history of gastric cancer or patients with lymphocytic gastritis, hyperplastic gastric polyps and hyperemesis </a:t>
            </a:r>
            <a:r>
              <a:rPr lang="en-US" sz="4000" dirty="0" err="1">
                <a:latin typeface="MinionPro-Regular"/>
                <a:cs typeface="+mn-cs"/>
              </a:rPr>
              <a:t>gravidarum</a:t>
            </a:r>
            <a:endParaRPr lang="en-US" sz="40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(no recommendation, very low quality of evidence)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73C7C6-D48C-4F6D-8E5C-41D6993D2363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13B6B9-8765-4E2B-9DF7-91D107B81E14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2362200" y="1752600"/>
            <a:ext cx="76930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TradeGothicLTStd"/>
              </a:rPr>
              <a:t>QUESTION 3:</a:t>
            </a:r>
          </a:p>
          <a:p>
            <a:pPr algn="l" rtl="0"/>
            <a:endParaRPr lang="en-US" sz="3200">
              <a:latin typeface="TradeGothicLTStd"/>
            </a:endParaRPr>
          </a:p>
          <a:p>
            <a:pPr algn="l" rtl="0"/>
            <a:r>
              <a:rPr lang="en-US" sz="3200">
                <a:latin typeface="TradeGothicLTStd"/>
              </a:rPr>
              <a:t> </a:t>
            </a:r>
            <a:r>
              <a:rPr lang="en-US" sz="3200">
                <a:solidFill>
                  <a:srgbClr val="F04632"/>
                </a:solidFill>
                <a:latin typeface="TradeGothicLTStd"/>
              </a:rPr>
              <a:t>WHAT ARE EVIDENCE-BASED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FIRST-LINE TREATMENT STRATEGIES FOR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PROVIDERS IN NORTH AMERICA?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9906000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prstClr val="black"/>
                </a:solidFill>
                <a:latin typeface="TradeGothicLTStd-Bd2Obl"/>
                <a:cs typeface="+mn-cs"/>
              </a:rPr>
              <a:t>Recommendations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Patients should be asked about any previous antibiotic exposure(s) and this information should be taken into consideration when choosing an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treatment regimen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moderate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11201400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MinionPro-Regular"/>
                <a:cs typeface="+mn-cs"/>
              </a:rPr>
              <a:t>Clarithromycin triple therapy consisting of a PPI, clarithromycin, and amoxicillin or metronidazole for 14 days remains a recommended treatment option in regions where </a:t>
            </a:r>
            <a:r>
              <a:rPr lang="en-US" sz="36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3600" dirty="0">
                <a:solidFill>
                  <a:prstClr val="black"/>
                </a:solidFill>
                <a:latin typeface="MinionPro-Regular"/>
                <a:cs typeface="+mn-cs"/>
              </a:rPr>
              <a:t>clarithromycin resistance is known to be &lt;15% and in patients with no previous history of macrolide exposure for any reason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 (for duration: moderate quality of evidence)).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9567863" cy="1793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ACG Clinical Guideline: Treatment of Helicobacter</a:t>
            </a:r>
            <a:b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pylori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</a:t>
            </a:r>
            <a:b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C3F907-931E-4149-8A08-FC18C31C746E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05000" y="6096000"/>
            <a:ext cx="7620000" cy="365125"/>
          </a:xfrm>
        </p:spPr>
        <p:txBody>
          <a:bodyPr/>
          <a:lstStyle/>
          <a:p>
            <a:pPr>
              <a:defRPr/>
            </a:pPr>
            <a:r>
              <a:rPr lang="en-US" sz="3200" b="1"/>
              <a:t>Tabriz Medical </a:t>
            </a:r>
            <a:r>
              <a:rPr lang="en-US" sz="3200" b="1" smtClean="0"/>
              <a:t>University</a:t>
            </a:r>
          </a:p>
          <a:p>
            <a:pPr>
              <a:defRPr/>
            </a:pPr>
            <a:r>
              <a:rPr lang="en-US" sz="3200" b="1" smtClean="0"/>
              <a:t> </a:t>
            </a:r>
            <a:r>
              <a:rPr lang="en-US" sz="3200" b="1"/>
              <a:t>GI Department</a:t>
            </a:r>
          </a:p>
        </p:txBody>
      </p:sp>
      <p:sp>
        <p:nvSpPr>
          <p:cNvPr id="2150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274891-65C2-4E6E-9516-5148A5B9173C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536575" y="622300"/>
            <a:ext cx="8839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 J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Gastroenterol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2017; 112:212–238;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10.1038/ajg.2016.563 ; published online 10 January 2017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9290050" y="252413"/>
            <a:ext cx="290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entury Gothic" pitchFamily="34" charset="0"/>
              </a:rPr>
              <a:t>CLINICAL GUIDELINES</a:t>
            </a: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112776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Bismuth quadruple therapy consisting of a PPI, bismuth, tetracycline, and a </a:t>
            </a:r>
            <a:r>
              <a:rPr lang="en-US" sz="4000" dirty="0" err="1">
                <a:solidFill>
                  <a:prstClr val="black"/>
                </a:solidFill>
                <a:latin typeface="MinionPro-Regular"/>
                <a:cs typeface="+mn-cs"/>
              </a:rPr>
              <a:t>nitroimidazole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for 10–14 days is a recommended first-line treatment option. Bismuth quadruple therapy is particularly attractive in patients with any previous macrolide exposure or who are allergic to penicillin 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7030A0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                  (strong recommendation, Low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838200"/>
            <a:ext cx="89916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Concomitant therapy consisting of a PPI, </a:t>
            </a:r>
            <a:r>
              <a:rPr lang="en-US" sz="4000" dirty="0" err="1">
                <a:latin typeface="MinionPro-Regular"/>
                <a:cs typeface="+mn-cs"/>
              </a:rPr>
              <a:t>clarithromycin,amoxicillin</a:t>
            </a:r>
            <a:r>
              <a:rPr lang="en-US" sz="4000" dirty="0">
                <a:latin typeface="MinionPro-Regular"/>
                <a:cs typeface="+mn-cs"/>
              </a:rPr>
              <a:t> and a </a:t>
            </a:r>
            <a:r>
              <a:rPr lang="en-US" sz="4000" dirty="0" err="1">
                <a:latin typeface="MinionPro-Regular"/>
                <a:cs typeface="+mn-cs"/>
              </a:rPr>
              <a:t>nitroimidazole</a:t>
            </a:r>
            <a:r>
              <a:rPr lang="en-US" sz="4000" dirty="0">
                <a:latin typeface="MinionPro-Regular"/>
                <a:cs typeface="+mn-cs"/>
              </a:rPr>
              <a:t> for 10–14 days is a recommended first-line treatment option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recommendation, low quality of evidence (for duration: very low quality of evidence)).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4BC167-CEB9-4A5A-A696-B80543564579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D3C5BD-B675-4057-9262-B7C1D982BE02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800" y="1143000"/>
            <a:ext cx="10210800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Sequential therapy consisting of a PPI and amoxicillin for 5–7 days followed by a PPI, clarithromycin, and a </a:t>
            </a:r>
            <a:r>
              <a:rPr lang="en-US" sz="4000" dirty="0" err="1">
                <a:solidFill>
                  <a:prstClr val="black"/>
                </a:solidFill>
                <a:latin typeface="MinionPro-Regular"/>
                <a:cs typeface="+mn-cs"/>
              </a:rPr>
              <a:t>nitroimidazole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for 5–7 days is a suggested first-line treatment option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 (for duration: very low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990600"/>
            <a:ext cx="91440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Hybrid therapy consisting of a PPI and amoxicillin for 7 days followed by a PPI, amoxicillin, clarithromycin and a </a:t>
            </a:r>
            <a:r>
              <a:rPr lang="en-US" sz="4000" dirty="0" err="1">
                <a:solidFill>
                  <a:prstClr val="black"/>
                </a:solidFill>
                <a:latin typeface="MinionPro-Regular"/>
                <a:cs typeface="+mn-cs"/>
              </a:rPr>
              <a:t>nitroimidazole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for 7 days is a suggested first-line treatment option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 (For duration: very low quality of evidence)).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1163" y="1295400"/>
            <a:ext cx="10210800" cy="4062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Levofloxacin triple therapy consisting of a PPI, levofloxacin, and amoxicillin for 10–14 days is a suggested first-line treatment option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 (for duration: very low quality of evidence)).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066800"/>
            <a:ext cx="105918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err="1">
                <a:latin typeface="MinionPro-Regular"/>
                <a:cs typeface="+mn-cs"/>
              </a:rPr>
              <a:t>Fluoroquinolone</a:t>
            </a:r>
            <a:r>
              <a:rPr lang="en-US" sz="4000" dirty="0">
                <a:latin typeface="MinionPro-Regular"/>
                <a:cs typeface="+mn-cs"/>
              </a:rPr>
              <a:t> sequential therapy consisting of a PPI and amoxicillin for 5–7 days followed by a PPI, </a:t>
            </a:r>
            <a:r>
              <a:rPr lang="en-US" sz="4000" dirty="0" err="1">
                <a:latin typeface="MinionPro-Regular"/>
                <a:cs typeface="+mn-cs"/>
              </a:rPr>
              <a:t>fluoroquinolone</a:t>
            </a:r>
            <a:r>
              <a:rPr lang="en-US" sz="4000" dirty="0">
                <a:latin typeface="MinionPro-Regular"/>
                <a:cs typeface="+mn-cs"/>
              </a:rPr>
              <a:t>, and </a:t>
            </a:r>
            <a:r>
              <a:rPr lang="en-US" sz="4000" dirty="0" err="1">
                <a:latin typeface="MinionPro-Regular"/>
                <a:cs typeface="+mn-cs"/>
              </a:rPr>
              <a:t>nitroimidazole</a:t>
            </a:r>
            <a:r>
              <a:rPr lang="en-US" sz="4000" dirty="0">
                <a:latin typeface="MinionPro-Regular"/>
                <a:cs typeface="+mn-cs"/>
              </a:rPr>
              <a:t> for 5–7 days is a suggested first-line treatment Option</a:t>
            </a: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MinionPro-Regular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 (For duration: very low quality of evidence)).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067CD1-938E-45BF-A5C4-8D355795CC30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A6CA8E-C8B7-42AE-9CFC-23DE79D35918}" type="slidenum">
              <a:rPr lang="ar-SA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2400300" y="2697163"/>
            <a:ext cx="85486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TradeGothicLTStd"/>
              </a:rPr>
              <a:t>QUESTION 4: 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WHAT FACTORS PREDICT SUCCESSFUL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ERADICATION WHEN TREATING </a:t>
            </a:r>
            <a:r>
              <a:rPr lang="en-US" sz="3200" i="1">
                <a:solidFill>
                  <a:srgbClr val="F04632"/>
                </a:solidFill>
                <a:latin typeface="TradeGothicLTStd-Obl"/>
              </a:rPr>
              <a:t>H. PYLORI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INFECTION?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609600"/>
            <a:ext cx="10591800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atin typeface="TradeGothicLTStd-Bd2Obl"/>
                <a:cs typeface="+mn-cs"/>
              </a:rPr>
              <a:t>Recommendation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MinionPro-Regular"/>
                <a:cs typeface="+mn-cs"/>
              </a:rPr>
              <a:t>The main determinants of successful </a:t>
            </a:r>
            <a:r>
              <a:rPr lang="en-US" sz="3600" i="1" dirty="0">
                <a:latin typeface="MinionPro-It"/>
                <a:cs typeface="+mn-cs"/>
              </a:rPr>
              <a:t>H. pylori </a:t>
            </a:r>
            <a:r>
              <a:rPr lang="en-US" sz="3600" dirty="0">
                <a:latin typeface="MinionPro-Regular"/>
                <a:cs typeface="+mn-cs"/>
              </a:rPr>
              <a:t>eradication are the choice of regimen, the patient’s adherence to a multi-drug regimen with frequent side-effects, and the sensitivity of the </a:t>
            </a:r>
            <a:r>
              <a:rPr lang="en-US" sz="3600" i="1" dirty="0">
                <a:latin typeface="MinionPro-It"/>
                <a:cs typeface="+mn-cs"/>
              </a:rPr>
              <a:t>H. pylori </a:t>
            </a:r>
            <a:r>
              <a:rPr lang="en-US" sz="3600" dirty="0">
                <a:latin typeface="MinionPro-Regular"/>
                <a:cs typeface="+mn-cs"/>
              </a:rPr>
              <a:t>strain to the combination of antibiotics administered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7030A0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(Factual statement, moderate quality of evidence).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851CB4-7B16-431A-A7D0-3F81C150C6E4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5225"/>
            <a:ext cx="7620000" cy="365125"/>
          </a:xfrm>
        </p:spPr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B7F49F-254D-4545-8919-F3AF57BBAE43}" type="slidenum">
              <a:rPr lang="ar-SA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3173413" y="2355850"/>
            <a:ext cx="80359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TradeGothicLTStd"/>
              </a:rPr>
              <a:t>QUESTION 5: 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WHAT DO WE KNOW ABOUT </a:t>
            </a:r>
            <a:r>
              <a:rPr lang="en-US" sz="3200" i="1">
                <a:solidFill>
                  <a:srgbClr val="F04632"/>
                </a:solidFill>
                <a:latin typeface="TradeGothicLTStd-Obl"/>
              </a:rPr>
              <a:t>H. PYLORI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ANTIMICROBIAL RESISTANCE IN THE NORTH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AMERICA?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685800"/>
            <a:ext cx="10744200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atin typeface="TradeGothicLTStd-Bd2Obl"/>
                <a:cs typeface="+mn-cs"/>
              </a:rPr>
              <a:t>Recommendation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MinionPro-Regular"/>
                <a:cs typeface="+mn-cs"/>
              </a:rPr>
              <a:t>Data regarding antibiotic resistance among </a:t>
            </a:r>
            <a:r>
              <a:rPr lang="en-US" sz="3600" i="1" dirty="0">
                <a:latin typeface="MinionPro-It"/>
                <a:cs typeface="+mn-cs"/>
              </a:rPr>
              <a:t>H. pylori </a:t>
            </a:r>
            <a:r>
              <a:rPr lang="en-US" sz="3600" dirty="0">
                <a:latin typeface="MinionPro-Regular"/>
                <a:cs typeface="+mn-cs"/>
              </a:rPr>
              <a:t>strains from North America remain scarce. Organized efforts are needed to document local, regional and national patterns of resistance in order to guide the appropriate selection of </a:t>
            </a:r>
            <a:r>
              <a:rPr lang="en-US" sz="3600" i="1" dirty="0">
                <a:latin typeface="MinionPro-It"/>
                <a:cs typeface="+mn-cs"/>
              </a:rPr>
              <a:t>H. pylori </a:t>
            </a:r>
            <a:r>
              <a:rPr lang="en-US" sz="3600" dirty="0">
                <a:latin typeface="MinionPro-Regular"/>
                <a:cs typeface="+mn-cs"/>
              </a:rPr>
              <a:t>therapy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7030A0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recommendation; low quality of evidence).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0A8675-C35C-4E7C-BAD1-778F822E82D0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08C082-CE65-4BB5-8645-F757A31410D0}" type="slidenum">
              <a:rPr lang="ar-SA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752600" y="2495550"/>
            <a:ext cx="9906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>
                <a:latin typeface="TradeGothicLTStd"/>
              </a:rPr>
              <a:t>QUESTION 1:</a:t>
            </a:r>
            <a:r>
              <a:rPr lang="en-US" sz="3200">
                <a:solidFill>
                  <a:srgbClr val="F04632"/>
                </a:solidFill>
                <a:latin typeface="TradeGothicLTStd"/>
              </a:rPr>
              <a:t> 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WHAT IS KNOWN ABOUT THE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EPIDEMIOLOGY OF </a:t>
            </a:r>
            <a:r>
              <a:rPr lang="en-US" sz="3200" i="1">
                <a:solidFill>
                  <a:srgbClr val="F04632"/>
                </a:solidFill>
                <a:latin typeface="TradeGothicLTStd-Obl"/>
              </a:rPr>
              <a:t>H. PYLORI </a:t>
            </a:r>
            <a:r>
              <a:rPr lang="en-US" sz="3200">
                <a:solidFill>
                  <a:srgbClr val="F04632"/>
                </a:solidFill>
                <a:latin typeface="TradeGothicLTStd"/>
              </a:rPr>
              <a:t>INFECTION IN NORTH AMERICA? 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WHICH ARE THE HIGH-RISK GROUPS?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2611438" y="2354263"/>
            <a:ext cx="82629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TradeGothicLTStd"/>
              </a:rPr>
              <a:t>QUESTION 6: 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WHAT METHODS CAN BE USED TO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EVALUATE FOR </a:t>
            </a:r>
            <a:r>
              <a:rPr lang="en-US" sz="3200" i="1">
                <a:solidFill>
                  <a:srgbClr val="F04632"/>
                </a:solidFill>
                <a:latin typeface="TradeGothicLTStd-Obl"/>
              </a:rPr>
              <a:t>H. PYLORI </a:t>
            </a:r>
            <a:r>
              <a:rPr lang="en-US" sz="3200">
                <a:solidFill>
                  <a:srgbClr val="F04632"/>
                </a:solidFill>
                <a:latin typeface="TradeGothicLTStd"/>
              </a:rPr>
              <a:t>ANTIBIOTIC RESISTANCE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AND WHEN SHOULD TESTING BE PERFORMED?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066800"/>
            <a:ext cx="9906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atin typeface="TradeGothicLTStd-Bd2Obl"/>
                <a:cs typeface="+mn-cs"/>
              </a:rPr>
              <a:t>Recommendation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Although </a:t>
            </a:r>
            <a:r>
              <a:rPr lang="en-US" sz="4000" i="1" dirty="0">
                <a:latin typeface="MinionPro-It"/>
                <a:cs typeface="+mn-cs"/>
              </a:rPr>
              <a:t>H. pylori </a:t>
            </a:r>
            <a:r>
              <a:rPr lang="en-US" sz="4000" dirty="0">
                <a:latin typeface="MinionPro-Regular"/>
                <a:cs typeface="+mn-cs"/>
              </a:rPr>
              <a:t>antimicrobial resistance can be determined by culture and/or molecular testing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recommendation; moderate quality of evidence), these tests are currently not widely available in the United States.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DCCC63-CCA4-454B-9C82-89010745C29E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D98619-D5F9-4808-AADD-04B47CE68DBD}" type="slidenum">
              <a:rPr lang="ar-SA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3348038" y="3362325"/>
            <a:ext cx="83788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TradeGothicLTStd"/>
              </a:rPr>
              <a:t>QUESTION 7:</a:t>
            </a:r>
          </a:p>
          <a:p>
            <a:pPr algn="l" rtl="0"/>
            <a:r>
              <a:rPr lang="en-US" sz="3200">
                <a:latin typeface="TradeGothicLTStd"/>
              </a:rPr>
              <a:t> </a:t>
            </a:r>
            <a:r>
              <a:rPr lang="en-US" sz="3200">
                <a:solidFill>
                  <a:srgbClr val="F04632"/>
                </a:solidFill>
                <a:latin typeface="TradeGothicLTStd"/>
              </a:rPr>
              <a:t>SHOULD WE TEST FOR TREATMENT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SUCCESS AFTER </a:t>
            </a:r>
            <a:r>
              <a:rPr lang="en-US" sz="3200" i="1">
                <a:solidFill>
                  <a:srgbClr val="F04632"/>
                </a:solidFill>
                <a:latin typeface="TradeGothicLTStd-Obl"/>
              </a:rPr>
              <a:t>H. PYLORI </a:t>
            </a:r>
            <a:r>
              <a:rPr lang="en-US" sz="3200">
                <a:solidFill>
                  <a:srgbClr val="F04632"/>
                </a:solidFill>
                <a:latin typeface="TradeGothicLTStd"/>
              </a:rPr>
              <a:t>ERADICATION THERAPY?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66800"/>
            <a:ext cx="11811000" cy="541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atin typeface="TradeGothicLTStd-Bd2Obl"/>
                <a:cs typeface="+mn-cs"/>
              </a:rPr>
              <a:t>Recommendation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MinionPro-Regular"/>
                <a:cs typeface="+mn-cs"/>
              </a:rPr>
              <a:t>Whenever </a:t>
            </a:r>
            <a:r>
              <a:rPr lang="en-US" sz="3600" i="1" dirty="0">
                <a:latin typeface="MinionPro-It"/>
                <a:cs typeface="+mn-cs"/>
              </a:rPr>
              <a:t>H. pylori </a:t>
            </a:r>
            <a:r>
              <a:rPr lang="en-US" sz="3600" dirty="0">
                <a:latin typeface="MinionPro-Regular"/>
                <a:cs typeface="+mn-cs"/>
              </a:rPr>
              <a:t>infection is identified and treated, testing to prove eradication should be performed using a urea breath test, fecal antigen test or biopsy-based testing at least 4 weeks after the completion of antibiotic therapy and after PPI therapy has been withheld for 1–2 weeks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MinionPro-Regular"/>
              <a:cs typeface="+mn-cs"/>
            </a:endParaRP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MinionPro-Regular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recommendation; low quality of evidence (for the choice of methods to test for eradication: moderate quality of evidence).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047D6E-5419-460A-903C-3A28AFC96569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94810D-0B33-47C4-AD08-ECA66AF3A327}" type="slidenum">
              <a:rPr lang="ar-SA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2949575" y="2974975"/>
            <a:ext cx="8334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>
                <a:latin typeface="TradeGothicLTStd"/>
              </a:rPr>
              <a:t>QUESTION 8: 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WHEN PRIMARY THERAPY FAILS,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WHAT ARE THE OPTIONS FOR SALVAGE THERAPY?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914400"/>
            <a:ext cx="10591800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atin typeface="TradeGothicLTStd-Bd2Obl"/>
                <a:cs typeface="+mn-cs"/>
              </a:rPr>
              <a:t>Recommendations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In patients with persistent </a:t>
            </a:r>
            <a:r>
              <a:rPr lang="en-US" sz="4000" i="1" dirty="0">
                <a:latin typeface="MinionPro-It"/>
                <a:cs typeface="+mn-cs"/>
              </a:rPr>
              <a:t>H. pylori </a:t>
            </a:r>
            <a:r>
              <a:rPr lang="en-US" sz="4000" dirty="0">
                <a:latin typeface="MinionPro-Regular"/>
                <a:cs typeface="+mn-cs"/>
              </a:rPr>
              <a:t>infection, every </a:t>
            </a:r>
            <a:r>
              <a:rPr lang="en-US" sz="4000" dirty="0" err="1">
                <a:latin typeface="MinionPro-Regular"/>
                <a:cs typeface="+mn-cs"/>
              </a:rPr>
              <a:t>eff</a:t>
            </a:r>
            <a:r>
              <a:rPr lang="en-US" sz="4000" dirty="0">
                <a:latin typeface="MinionPro-Regular"/>
                <a:cs typeface="+mn-cs"/>
              </a:rPr>
              <a:t> ort should be made to avoid antibiotics that have been previously taken by the patient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MinionPro-Regular"/>
                <a:cs typeface="+mn-cs"/>
              </a:rPr>
              <a:t>(unchanged from previous ACG guideline ( 26 )).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nionPro-Regular"/>
              <a:cs typeface="+mn-cs"/>
            </a:endParaRP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recommendation, moderate quality of evidence).</a:t>
            </a:r>
            <a:endParaRPr lang="en-US" sz="2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62454E-43F9-4C2A-B849-8D8330C11774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A55B27-CADD-4892-8C29-373AA9A98FE2}" type="slidenum">
              <a:rPr lang="ar-SA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08050"/>
            <a:ext cx="11049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Bismuth quadruple therapy or levofloxacin salvage regimens are the preferred treatment options if a patient received a first-line treatment containing clarithromycin. Selection of the best salvage regimen should be directed by local antimicrobial resistance data and the patient’s previous exposure to antibiotics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recommendation; for quality of evidence see individual statements below).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10896600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Clarithromycin- or levofloxacin-containing salvage regimens are the preferred treatment options if a patient received first-line bismuth quadruple therapy. Selection of the best salvage regimen should be directed by local antimicrobial resistance data and the patient’s previous exposure to antibiotics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recommendation; for quality of evidence see individual statements below).</a:t>
            </a:r>
            <a:endParaRPr lang="en-US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B9FAE5-90C8-448A-BA08-9515DE0D8FF1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BBAB35-A382-4911-B716-D5C77609E6BC}" type="slidenum">
              <a:rPr lang="ar-SA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52600" y="1600200"/>
            <a:ext cx="98298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 rtl="0">
              <a:buFont typeface="Arial" charset="0"/>
              <a:buChar char="•"/>
            </a:pPr>
            <a:r>
              <a:rPr lang="en-US" sz="4000">
                <a:solidFill>
                  <a:srgbClr val="000000"/>
                </a:solidFill>
                <a:latin typeface="MinionPro-Regular"/>
              </a:rPr>
              <a:t>The following regimens can be considered for use as salvage treatment: Bismuth quadruple therapy for 14 days is a recommended salvage regimen </a:t>
            </a:r>
          </a:p>
          <a:p>
            <a:pPr marL="571500" indent="-571500" algn="l" rtl="0">
              <a:buFont typeface="Arial" charset="0"/>
              <a:buChar char="•"/>
            </a:pPr>
            <a:endParaRPr lang="en-US" sz="4000">
              <a:solidFill>
                <a:srgbClr val="000000"/>
              </a:solidFill>
              <a:latin typeface="MinionPro-Regular"/>
            </a:endParaRPr>
          </a:p>
          <a:p>
            <a:pPr marL="571500" indent="-571500" algn="l" rtl="0">
              <a:buFont typeface="Arial" charset="0"/>
              <a:buChar char="•"/>
            </a:pPr>
            <a:r>
              <a:rPr lang="en-US" sz="2000">
                <a:solidFill>
                  <a:srgbClr val="7030A0"/>
                </a:solidFill>
                <a:latin typeface="MinionPro-Regular"/>
              </a:rPr>
              <a:t>(strong recommendation, low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209800" y="1600200"/>
            <a:ext cx="8686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 rtl="0">
              <a:buFont typeface="Arial" charset="0"/>
              <a:buChar char="•"/>
            </a:pPr>
            <a:r>
              <a:rPr lang="en-US" sz="4000">
                <a:solidFill>
                  <a:srgbClr val="000000"/>
                </a:solidFill>
                <a:latin typeface="MinionPro-Regular"/>
              </a:rPr>
              <a:t>Levofloxacin triple regimen for 14 days is a recommended salvage regimen</a:t>
            </a:r>
            <a:r>
              <a:rPr lang="en-US">
                <a:solidFill>
                  <a:srgbClr val="000000"/>
                </a:solidFill>
                <a:latin typeface="MinionPro-Regular"/>
              </a:rPr>
              <a:t> </a:t>
            </a:r>
          </a:p>
          <a:p>
            <a:pPr marL="571500" indent="-571500" algn="l" rtl="0">
              <a:buFont typeface="Arial" charset="0"/>
              <a:buChar char="•"/>
            </a:pPr>
            <a:endParaRPr lang="en-US">
              <a:solidFill>
                <a:srgbClr val="000000"/>
              </a:solidFill>
              <a:latin typeface="MinionPro-Regular"/>
            </a:endParaRPr>
          </a:p>
          <a:p>
            <a:pPr marL="571500" indent="-571500" algn="l" rtl="0">
              <a:buFont typeface="Arial" charset="0"/>
              <a:buChar char="•"/>
            </a:pPr>
            <a:endParaRPr lang="en-US">
              <a:solidFill>
                <a:srgbClr val="000000"/>
              </a:solidFill>
              <a:latin typeface="MinionPro-Regular"/>
            </a:endParaRPr>
          </a:p>
          <a:p>
            <a:pPr marL="571500" indent="-571500" algn="l" rtl="0">
              <a:buFont typeface="Arial" charset="0"/>
              <a:buChar char="•"/>
            </a:pPr>
            <a:r>
              <a:rPr lang="en-US" sz="2000">
                <a:solidFill>
                  <a:srgbClr val="7030A0"/>
                </a:solidFill>
                <a:latin typeface="MinionPro-Regular"/>
              </a:rPr>
              <a:t>(strong recommendation, moderate quality of evidence (for duration: low quality of evidence)).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8575"/>
            <a:ext cx="105156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TradeGothicLTStd-Bd2Obl"/>
                <a:cs typeface="+mn-cs"/>
              </a:rPr>
              <a:t>Recommendation</a:t>
            </a:r>
          </a:p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3600" i="1" dirty="0">
                <a:latin typeface="MinionPro-It"/>
                <a:cs typeface="+mn-cs"/>
              </a:rPr>
              <a:t>H. pylori </a:t>
            </a:r>
            <a:r>
              <a:rPr lang="en-US" sz="3600" dirty="0">
                <a:latin typeface="MinionPro-Regular"/>
                <a:cs typeface="+mn-cs"/>
              </a:rPr>
              <a:t>infection is chronic and is usually acquired in childhood. </a:t>
            </a:r>
          </a:p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3600" dirty="0">
                <a:latin typeface="MinionPro-Regular"/>
                <a:cs typeface="+mn-cs"/>
              </a:rPr>
              <a:t>The incidence and prevalence of </a:t>
            </a:r>
            <a:r>
              <a:rPr lang="en-US" sz="3600" i="1" dirty="0">
                <a:latin typeface="MinionPro-It"/>
                <a:cs typeface="+mn-cs"/>
              </a:rPr>
              <a:t>H. pylori </a:t>
            </a:r>
            <a:r>
              <a:rPr lang="en-US" sz="3600" dirty="0">
                <a:latin typeface="MinionPro-Regular"/>
                <a:cs typeface="+mn-cs"/>
              </a:rPr>
              <a:t>infection are generally higher among people born outside North America</a:t>
            </a:r>
          </a:p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3600" dirty="0">
                <a:latin typeface="MinionPro-Regular"/>
                <a:cs typeface="+mn-cs"/>
              </a:rPr>
              <a:t>Within North America, the prevalence of the infection is higher in certain racial and ethnic groups, the socially disadvantaged, and people who have immigrated to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MinionPro-Regular"/>
                <a:cs typeface="+mn-cs"/>
              </a:rPr>
              <a:t>North America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86D5F1-4FE3-4703-9B1A-E8C2CB2CCD6E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C6758-3A20-4726-8EA8-5EB31B3C94DE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219200"/>
            <a:ext cx="78486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Concomitant therapy for 10–14 days is a suggested salvage regimen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very low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143000"/>
            <a:ext cx="8763000" cy="4062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Clarithromycin triple therapy should be avoided as a salvage regimen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143000"/>
            <a:ext cx="101346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err="1">
                <a:solidFill>
                  <a:prstClr val="black"/>
                </a:solidFill>
                <a:latin typeface="MinionPro-Regular"/>
                <a:cs typeface="+mn-cs"/>
              </a:rPr>
              <a:t>Rifabutin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triple regimen consisting of a PPI, amoxicillin, and </a:t>
            </a:r>
            <a:r>
              <a:rPr lang="en-US" sz="4000" dirty="0" err="1">
                <a:solidFill>
                  <a:prstClr val="black"/>
                </a:solidFill>
                <a:latin typeface="MinionPro-Regular"/>
                <a:cs typeface="+mn-cs"/>
              </a:rPr>
              <a:t>rifabutin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for 10 days is a suggested salvage regimen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 </a:t>
            </a:r>
          </a:p>
          <a:p>
            <a:pPr marL="285750" indent="-28575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moderate quality of evidence (For duration: very low quality of evidence)).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105156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High-dose dual therapy consisting of a PPI and amoxicillin for 14 days is a suggested salvage regimen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low quality of evidence (for duration:     very low quality of evidence)).</a:t>
            </a:r>
            <a:endParaRPr lang="en-US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0D7AB5-8329-4115-87DA-10CC23F5E614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2C732A-8AE1-47DB-9D5A-1DF455D8EE42}" type="slidenum">
              <a:rPr lang="ar-SA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2786063" y="2532063"/>
            <a:ext cx="83153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>
                <a:latin typeface="TradeGothicLTStd"/>
              </a:rPr>
              <a:t>QUESTION 9: 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WHEN SHOULD PENICILLIN ALLERGY</a:t>
            </a:r>
          </a:p>
          <a:p>
            <a:pPr algn="l" rtl="0"/>
            <a:r>
              <a:rPr lang="en-US" sz="3200">
                <a:solidFill>
                  <a:srgbClr val="F04632"/>
                </a:solidFill>
                <a:latin typeface="TradeGothicLTStd"/>
              </a:rPr>
              <a:t>TESTING BE CONSIDERED IN PATIENTS WITH </a:t>
            </a:r>
            <a:r>
              <a:rPr lang="en-US" sz="3200" i="1">
                <a:solidFill>
                  <a:srgbClr val="F04632"/>
                </a:solidFill>
                <a:latin typeface="TradeGothicLTStd-Obl"/>
              </a:rPr>
              <a:t>H.</a:t>
            </a:r>
          </a:p>
          <a:p>
            <a:pPr algn="l" rtl="0"/>
            <a:r>
              <a:rPr lang="en-US" sz="3200" i="1">
                <a:solidFill>
                  <a:srgbClr val="F04632"/>
                </a:solidFill>
                <a:latin typeface="TradeGothicLTStd-Obl"/>
              </a:rPr>
              <a:t>PYLORI </a:t>
            </a:r>
            <a:r>
              <a:rPr lang="en-US" sz="3200">
                <a:solidFill>
                  <a:srgbClr val="F04632"/>
                </a:solidFill>
                <a:latin typeface="TradeGothicLTStd"/>
              </a:rPr>
              <a:t>INFECTION?</a:t>
            </a:r>
            <a:endParaRPr lang="en-US" sz="32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95400"/>
            <a:ext cx="117348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atin typeface="TradeGothicLTStd-Bd2Obl"/>
                <a:cs typeface="+mn-cs"/>
              </a:rPr>
              <a:t>Recommendation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MinionPro-Regular"/>
                <a:cs typeface="+mn-cs"/>
              </a:rPr>
              <a:t>Most patients with a history of penicillin allergy do not have true penicillin hypersensitivity. After failure of first-line therapy, such patients should be considered for referral for allergy testing since the vast majority can ultimately be safely given </a:t>
            </a:r>
            <a:r>
              <a:rPr lang="en-US" sz="3600" dirty="0" err="1">
                <a:latin typeface="MinionPro-Regular"/>
                <a:cs typeface="+mn-cs"/>
              </a:rPr>
              <a:t>amoxicillincontaining</a:t>
            </a:r>
            <a:r>
              <a:rPr lang="en-US" sz="3600" dirty="0">
                <a:latin typeface="MinionPro-Regular"/>
                <a:cs typeface="+mn-cs"/>
              </a:rPr>
              <a:t> salvage regimens</a:t>
            </a:r>
            <a:endParaRPr lang="en-US" sz="4000" dirty="0">
              <a:latin typeface="MinionPro-Regular"/>
              <a:cs typeface="+mn-cs"/>
            </a:endParaRP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latin typeface="MinionPro-Regular"/>
              <a:cs typeface="+mn-cs"/>
            </a:endParaRP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 (strong recommendation; low quality of evidence).</a:t>
            </a:r>
            <a:endParaRPr lang="en-US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417AC7-4FE1-448D-82AB-B8644B233DE9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ACF95C-7772-46EA-829F-F4DBE69656BB}" type="slidenum">
              <a:rPr lang="ar-SA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10775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4F191F-43BF-4135-A4FE-37C9E2BFF1C8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830E19-8DAB-43B7-A97E-B93E32629F83}" type="slidenum">
              <a:rPr lang="ar-SA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9088"/>
            <a:ext cx="106680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05365D-59CC-4B09-9DAE-18750888AE4C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241E84-C96F-44B5-8610-2B4FDCD4559E}" type="slidenum">
              <a:rPr lang="ar-SA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11125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38475"/>
            <a:ext cx="11125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3758D0-50B6-41B1-AA57-73CA744F3248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06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13C1F7-6DE3-40F2-ACFF-CB7ECFE47AD8}" type="slidenum">
              <a:rPr lang="ar-SA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566738"/>
            <a:ext cx="106584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3E0345-FFDB-4447-B69C-38C6B61080E5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945A12-B992-4669-A423-FF119C4F30B9}" type="slidenum">
              <a:rPr lang="ar-SA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1600200" y="865188"/>
            <a:ext cx="10210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800">
                <a:latin typeface="TradeGothicLTStd"/>
              </a:rPr>
              <a:t>QUESTION 2:</a:t>
            </a:r>
          </a:p>
          <a:p>
            <a:pPr algn="l" rtl="0"/>
            <a:r>
              <a:rPr lang="en-US" sz="4800">
                <a:latin typeface="TradeGothicLTStd"/>
              </a:rPr>
              <a:t> </a:t>
            </a:r>
            <a:r>
              <a:rPr lang="en-US" sz="4800">
                <a:solidFill>
                  <a:srgbClr val="F04632"/>
                </a:solidFill>
                <a:latin typeface="TradeGothicLTStd"/>
              </a:rPr>
              <a:t>WHAT ARE THE INDICATIONS TO TEST</a:t>
            </a:r>
          </a:p>
          <a:p>
            <a:pPr algn="l" rtl="0"/>
            <a:r>
              <a:rPr lang="en-US" sz="4800">
                <a:solidFill>
                  <a:srgbClr val="F04632"/>
                </a:solidFill>
                <a:latin typeface="TradeGothicLTStd"/>
              </a:rPr>
              <a:t>FOR, AND TO TREAT, </a:t>
            </a:r>
            <a:r>
              <a:rPr lang="en-US" sz="4800" i="1">
                <a:solidFill>
                  <a:srgbClr val="F04632"/>
                </a:solidFill>
                <a:latin typeface="TradeGothicLTStd-Obl"/>
              </a:rPr>
              <a:t>H. PYLORI </a:t>
            </a:r>
            <a:r>
              <a:rPr lang="en-US" sz="4800">
                <a:solidFill>
                  <a:srgbClr val="F04632"/>
                </a:solidFill>
                <a:latin typeface="TradeGothicLTStd"/>
              </a:rPr>
              <a:t>INFECTION?</a:t>
            </a:r>
            <a:endParaRPr lang="en-US" sz="48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895350"/>
            <a:ext cx="108108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D3449D-A9CA-45FC-BF22-5ADBE4DCED58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4B45F6-6F70-4515-BAC0-DD8227C015F0}" type="slidenum">
              <a:rPr lang="ar-SA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152525"/>
            <a:ext cx="107251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E972E2-29AE-49AD-9ADB-29517B70B495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9D8B96-2B2E-4EBD-915A-6BA9174F25E2}" type="slidenum">
              <a:rPr lang="ar-SA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11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850BAD-448B-4D62-B0F7-E315139FFF8E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6E723E-A396-468A-B58E-B9D324D5AA81}" type="slidenum">
              <a:rPr lang="ar-SA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225" y="1490663"/>
            <a:ext cx="55435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15D5A2-DDC6-4689-A405-44D4CF189ABB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7A1E8D-62A8-48D7-8EA8-9E70D75A619F}" type="slidenum">
              <a:rPr lang="ar-SA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61938"/>
            <a:ext cx="93726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A0B73-38B4-4F69-8C69-6DF0269C078A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E2D8AF-B512-46D7-AB41-173C9479BCB6}" type="slidenum">
              <a:rPr lang="ar-SA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33338"/>
            <a:ext cx="111633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6107E4-BA84-49B1-BF54-5D59682CAC6D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A3F57A-B057-4339-B0B7-3CAD4D0B1ACF}" type="slidenum">
              <a:rPr lang="ar-SA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066800"/>
            <a:ext cx="9677400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prstClr val="black"/>
                </a:solidFill>
                <a:latin typeface="TradeGothicLTStd-Bd2Obl"/>
                <a:cs typeface="+mn-cs"/>
              </a:rPr>
              <a:t>Recommendations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Since all patients with a positive test of active infection with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should be offered treatment, the critical issue is which patients should be tested for the infection 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recommendation, quality of evidence: not applicable)</a:t>
            </a:r>
            <a:endParaRPr lang="en-US" sz="3600" dirty="0">
              <a:solidFill>
                <a:prstClr val="black"/>
              </a:solidFill>
              <a:latin typeface="MinionPro-Regular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1913"/>
            <a:ext cx="112776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All patients with active PUD, a past history of PUD (unless previous cure of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infection has been documented), low-grade MALT lymphoma, or a history of endoscopic resection of early gastric cancer (EGC) should be tested for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infection. Those who test positive should be offered treatment for the infection </a:t>
            </a:r>
          </a:p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recommendation, quality of evidence: high for active or history of PUD, low for MALT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lymphoma, low for history of endoscopic resection of EGC)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838200"/>
            <a:ext cx="102870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inionPro-Regular"/>
                <a:cs typeface="+mn-cs"/>
              </a:rPr>
              <a:t>In patients with uninvestigated dyspepsia who are under the age of 60 years and without alarm features, non-endoscopic testing for </a:t>
            </a:r>
            <a:r>
              <a:rPr lang="en-US" sz="4000" i="1" dirty="0">
                <a:latin typeface="MinionPro-It"/>
                <a:cs typeface="+mn-cs"/>
              </a:rPr>
              <a:t>H. pylori </a:t>
            </a:r>
            <a:r>
              <a:rPr lang="en-US" sz="4000" dirty="0">
                <a:latin typeface="MinionPro-Regular"/>
                <a:cs typeface="+mn-cs"/>
              </a:rPr>
              <a:t>infection is a consideration. Those who test positive should be offered eradication therapy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MinionPro-Regular"/>
                <a:cs typeface="+mn-cs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MinionPro-Regular"/>
                <a:cs typeface="+mn-cs"/>
              </a:rPr>
              <a:t>(conditional recommendation, quality of evidence: high for </a:t>
            </a:r>
            <a:r>
              <a:rPr lang="en-US" sz="2000" b="1" dirty="0" err="1">
                <a:solidFill>
                  <a:srgbClr val="7030A0"/>
                </a:solidFill>
                <a:latin typeface="MinionPro-Regular"/>
                <a:cs typeface="+mn-cs"/>
              </a:rPr>
              <a:t>effi</a:t>
            </a:r>
            <a:r>
              <a:rPr lang="en-US" sz="2000" b="1" dirty="0">
                <a:solidFill>
                  <a:srgbClr val="7030A0"/>
                </a:solidFill>
                <a:latin typeface="MinionPro-Regular"/>
                <a:cs typeface="+mn-cs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MinionPro-Regular"/>
                <a:cs typeface="+mn-cs"/>
              </a:rPr>
              <a:t>cacy</a:t>
            </a:r>
            <a:r>
              <a:rPr lang="en-US" sz="2000" b="1" dirty="0">
                <a:solidFill>
                  <a:srgbClr val="7030A0"/>
                </a:solidFill>
                <a:latin typeface="MinionPro-Regular"/>
                <a:cs typeface="+mn-cs"/>
              </a:rPr>
              <a:t>, low for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MinionPro-Regular"/>
                <a:cs typeface="+mn-cs"/>
              </a:rPr>
              <a:t>the age threshold).</a:t>
            </a:r>
            <a:endParaRPr lang="en-US" sz="20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A58591-C766-422B-BBAF-C8B416884869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35838" y="5715000"/>
            <a:ext cx="4470400" cy="365125"/>
          </a:xfrm>
        </p:spPr>
        <p:txBody>
          <a:bodyPr/>
          <a:lstStyle/>
          <a:p>
            <a:pPr>
              <a:defRPr/>
            </a:pPr>
            <a:r>
              <a:rPr lang="en-US"/>
              <a:t>Tabriz Medical University / GI Department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216A7A-D7F6-4221-8F8A-86F191FCFF8D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85800"/>
            <a:ext cx="96774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When upper endoscopy is undertaken in patients with dyspepsia, gastric biopsies should be taken to evaluate for </a:t>
            </a:r>
            <a:r>
              <a:rPr lang="en-US" sz="4000" i="1" dirty="0">
                <a:solidFill>
                  <a:prstClr val="black"/>
                </a:solidFill>
                <a:latin typeface="MinionPro-It"/>
                <a:cs typeface="+mn-cs"/>
              </a:rPr>
              <a:t>H. pylori </a:t>
            </a:r>
            <a:r>
              <a:rPr lang="en-US" sz="4000" dirty="0">
                <a:solidFill>
                  <a:prstClr val="black"/>
                </a:solidFill>
                <a:latin typeface="MinionPro-Regular"/>
                <a:cs typeface="+mn-cs"/>
              </a:rPr>
              <a:t>infection. Infected patients should be offered eradication therapy</a:t>
            </a:r>
          </a:p>
          <a:p>
            <a:pPr marL="571500" indent="-571500"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prstClr val="black"/>
              </a:solidFill>
              <a:latin typeface="MinionPro-Regular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MinionPro-Regular"/>
                <a:cs typeface="+mn-cs"/>
              </a:rPr>
              <a:t>(Strong recommendation, high quality of evidence).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</TotalTime>
  <Words>1964</Words>
  <Application>Microsoft Office PowerPoint</Application>
  <PresentationFormat>Custom</PresentationFormat>
  <Paragraphs>265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Wisp</vt:lpstr>
      <vt:lpstr>PowerPoint Presentation</vt:lpstr>
      <vt:lpstr>ACG Clinical Guideline: Treatment of Helicobacter pylori Infection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EASL 2017 Clinical Practice Guidelines on the management of hepatitis B virus infectionq European Association for the Study of the Liver ⇑</dc:title>
  <dc:creator>erh133</dc:creator>
  <cp:lastModifiedBy>user</cp:lastModifiedBy>
  <cp:revision>63</cp:revision>
  <dcterms:modified xsi:type="dcterms:W3CDTF">2017-08-13T17:02:59Z</dcterms:modified>
</cp:coreProperties>
</file>